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4.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5.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6.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7.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theme/theme8.xml" ContentType="application/vnd.openxmlformats-officedocument.theme+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theme/theme9.xml" ContentType="application/vnd.openxmlformats-officedocument.theme+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charts/chart12.xml" ContentType="application/vnd.openxmlformats-officedocument.drawingml.chart+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17.xml" ContentType="application/vnd.openxmlformats-officedocument.presentationml.notesSlide+xml"/>
  <Override PartName="/ppt/charts/chart14.xml" ContentType="application/vnd.openxmlformats-officedocument.drawingml.chart+xml"/>
  <Override PartName="/ppt/notesSlides/notesSlide18.xml" ContentType="application/vnd.openxmlformats-officedocument.presentationml.notesSlide+xml"/>
  <Override PartName="/ppt/charts/chart15.xml" ContentType="application/vnd.openxmlformats-officedocument.drawingml.chart+xml"/>
  <Override PartName="/ppt/notesSlides/notesSlide19.xml" ContentType="application/vnd.openxmlformats-officedocument.presentationml.notesSlide+xml"/>
  <Override PartName="/ppt/charts/chart16.xml" ContentType="application/vnd.openxmlformats-officedocument.drawingml.chart+xml"/>
  <Override PartName="/ppt/notesSlides/notesSlide20.xml" ContentType="application/vnd.openxmlformats-officedocument.presentationml.notesSlide+xml"/>
  <Override PartName="/ppt/charts/chart17.xml" ContentType="application/vnd.openxmlformats-officedocument.drawingml.chart+xml"/>
  <Override PartName="/ppt/notesSlides/notesSlide21.xml" ContentType="application/vnd.openxmlformats-officedocument.presentationml.notesSlide+xml"/>
  <Override PartName="/ppt/charts/chart18.xml" ContentType="application/vnd.openxmlformats-officedocument.drawingml.chart+xml"/>
  <Override PartName="/ppt/notesSlides/notesSlide22.xml" ContentType="application/vnd.openxmlformats-officedocument.presentationml.notesSlide+xml"/>
  <Override PartName="/ppt/charts/chart19.xml" ContentType="application/vnd.openxmlformats-officedocument.drawingml.chart+xml"/>
  <Override PartName="/ppt/notesSlides/notesSlide23.xml" ContentType="application/vnd.openxmlformats-officedocument.presentationml.notesSlide+xml"/>
  <Override PartName="/ppt/charts/chart20.xml" ContentType="application/vnd.openxmlformats-officedocument.drawingml.chart+xml"/>
  <Override PartName="/ppt/notesSlides/notesSlide24.xml" ContentType="application/vnd.openxmlformats-officedocument.presentationml.notesSlide+xml"/>
  <Override PartName="/ppt/charts/chart21.xml" ContentType="application/vnd.openxmlformats-officedocument.drawingml.chart+xml"/>
  <Override PartName="/ppt/notesSlides/notesSlide25.xml" ContentType="application/vnd.openxmlformats-officedocument.presentationml.notesSlide+xml"/>
  <Override PartName="/ppt/charts/chart22.xml" ContentType="application/vnd.openxmlformats-officedocument.drawingml.chart+xml"/>
  <Override PartName="/ppt/notesSlides/notesSlide26.xml" ContentType="application/vnd.openxmlformats-officedocument.presentationml.notesSlide+xml"/>
  <Override PartName="/ppt/charts/chart23.xml" ContentType="application/vnd.openxmlformats-officedocument.drawingml.chart+xml"/>
  <Override PartName="/ppt/notesSlides/notesSlide27.xml" ContentType="application/vnd.openxmlformats-officedocument.presentationml.notesSlide+xml"/>
  <Override PartName="/ppt/charts/chart24.xml" ContentType="application/vnd.openxmlformats-officedocument.drawingml.chart+xml"/>
  <Override PartName="/ppt/notesSlides/notesSlide28.xml" ContentType="application/vnd.openxmlformats-officedocument.presentationml.notesSlide+xml"/>
  <Override PartName="/ppt/charts/chart25.xml" ContentType="application/vnd.openxmlformats-officedocument.drawingml.chart+xml"/>
  <Override PartName="/ppt/notesSlides/notesSlide29.xml" ContentType="application/vnd.openxmlformats-officedocument.presentationml.notesSlide+xml"/>
  <Override PartName="/ppt/charts/chart26.xml" ContentType="application/vnd.openxmlformats-officedocument.drawingml.chart+xml"/>
  <Override PartName="/ppt/notesSlides/notesSlide30.xml" ContentType="application/vnd.openxmlformats-officedocument.presentationml.notesSlide+xml"/>
  <Override PartName="/ppt/charts/chart27.xml" ContentType="application/vnd.openxmlformats-officedocument.drawingml.chart+xml"/>
  <Override PartName="/ppt/notesSlides/notesSlide31.xml" ContentType="application/vnd.openxmlformats-officedocument.presentationml.notesSlide+xml"/>
  <Override PartName="/ppt/charts/chart28.xml" ContentType="application/vnd.openxmlformats-officedocument.drawingml.chart+xml"/>
  <Override PartName="/ppt/notesSlides/notesSlide32.xml" ContentType="application/vnd.openxmlformats-officedocument.presentationml.notesSlide+xml"/>
  <Override PartName="/ppt/charts/chart29.xml" ContentType="application/vnd.openxmlformats-officedocument.drawingml.chart+xml"/>
  <Override PartName="/ppt/notesSlides/notesSlide33.xml" ContentType="application/vnd.openxmlformats-officedocument.presentationml.notesSlide+xml"/>
  <Override PartName="/ppt/charts/chart30.xml" ContentType="application/vnd.openxmlformats-officedocument.drawingml.chart+xml"/>
  <Override PartName="/ppt/notesSlides/notesSlide34.xml" ContentType="application/vnd.openxmlformats-officedocument.presentationml.notesSlide+xml"/>
  <Override PartName="/ppt/charts/chart31.xml" ContentType="application/vnd.openxmlformats-officedocument.drawingml.chart+xml"/>
  <Override PartName="/ppt/notesSlides/notesSlide35.xml" ContentType="application/vnd.openxmlformats-officedocument.presentationml.notesSlide+xml"/>
  <Override PartName="/ppt/charts/chart32.xml" ContentType="application/vnd.openxmlformats-officedocument.drawingml.chart+xml"/>
  <Override PartName="/ppt/notesSlides/notesSlide36.xml" ContentType="application/vnd.openxmlformats-officedocument.presentationml.notesSlide+xml"/>
  <Override PartName="/ppt/charts/chart33.xml" ContentType="application/vnd.openxmlformats-officedocument.drawingml.chart+xml"/>
  <Override PartName="/ppt/notesSlides/notesSlide37.xml" ContentType="application/vnd.openxmlformats-officedocument.presentationml.notesSlide+xml"/>
  <Override PartName="/ppt/charts/chart34.xml" ContentType="application/vnd.openxmlformats-officedocument.drawingml.chart+xml"/>
  <Override PartName="/ppt/notesSlides/notesSlide38.xml" ContentType="application/vnd.openxmlformats-officedocument.presentationml.notesSlide+xml"/>
  <Override PartName="/ppt/charts/chart35.xml" ContentType="application/vnd.openxmlformats-officedocument.drawingml.chart+xml"/>
  <Override PartName="/ppt/notesSlides/notesSlide39.xml" ContentType="application/vnd.openxmlformats-officedocument.presentationml.notesSlide+xml"/>
  <Override PartName="/ppt/charts/chart36.xml" ContentType="application/vnd.openxmlformats-officedocument.drawingml.chart+xml"/>
  <Override PartName="/ppt/notesSlides/notesSlide40.xml" ContentType="application/vnd.openxmlformats-officedocument.presentationml.notesSlide+xml"/>
  <Override PartName="/ppt/charts/chart37.xml" ContentType="application/vnd.openxmlformats-officedocument.drawingml.chart+xml"/>
  <Override PartName="/ppt/notesSlides/notesSlide41.xml" ContentType="application/vnd.openxmlformats-officedocument.presentationml.notesSlide+xml"/>
  <Override PartName="/ppt/charts/chart38.xml" ContentType="application/vnd.openxmlformats-officedocument.drawingml.char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3"/>
    <p:sldMasterId id="2147484410" r:id="rId4"/>
    <p:sldMasterId id="2147484427" r:id="rId5"/>
    <p:sldMasterId id="2147484444" r:id="rId6"/>
    <p:sldMasterId id="2147484461" r:id="rId7"/>
    <p:sldMasterId id="2147484478" r:id="rId8"/>
    <p:sldMasterId id="2147484495" r:id="rId9"/>
    <p:sldMasterId id="2147484512" r:id="rId10"/>
    <p:sldMasterId id="2147484670" r:id="rId11"/>
    <p:sldMasterId id="2147484698" r:id="rId12"/>
  </p:sldMasterIdLst>
  <p:notesMasterIdLst>
    <p:notesMasterId r:id="rId59"/>
  </p:notesMasterIdLst>
  <p:handoutMasterIdLst>
    <p:handoutMasterId r:id="rId60"/>
  </p:handoutMasterIdLst>
  <p:sldIdLst>
    <p:sldId id="9497" r:id="rId13"/>
    <p:sldId id="9633" r:id="rId14"/>
    <p:sldId id="9644" r:id="rId15"/>
    <p:sldId id="9701" r:id="rId16"/>
    <p:sldId id="9703" r:id="rId17"/>
    <p:sldId id="9702" r:id="rId18"/>
    <p:sldId id="9634" r:id="rId19"/>
    <p:sldId id="9637" r:id="rId20"/>
    <p:sldId id="9655" r:id="rId21"/>
    <p:sldId id="9648" r:id="rId22"/>
    <p:sldId id="9649" r:id="rId23"/>
    <p:sldId id="9650" r:id="rId24"/>
    <p:sldId id="9651" r:id="rId25"/>
    <p:sldId id="9652" r:id="rId26"/>
    <p:sldId id="9635" r:id="rId27"/>
    <p:sldId id="9641" r:id="rId28"/>
    <p:sldId id="9657" r:id="rId29"/>
    <p:sldId id="9694" r:id="rId30"/>
    <p:sldId id="9656" r:id="rId31"/>
    <p:sldId id="9658" r:id="rId32"/>
    <p:sldId id="9659" r:id="rId33"/>
    <p:sldId id="9695" r:id="rId34"/>
    <p:sldId id="9660" r:id="rId35"/>
    <p:sldId id="9661" r:id="rId36"/>
    <p:sldId id="9663" r:id="rId37"/>
    <p:sldId id="9696" r:id="rId38"/>
    <p:sldId id="9664" r:id="rId39"/>
    <p:sldId id="9665" r:id="rId40"/>
    <p:sldId id="9666" r:id="rId41"/>
    <p:sldId id="9697" r:id="rId42"/>
    <p:sldId id="9667" r:id="rId43"/>
    <p:sldId id="9668" r:id="rId44"/>
    <p:sldId id="9669" r:id="rId45"/>
    <p:sldId id="9698" r:id="rId46"/>
    <p:sldId id="9670" r:id="rId47"/>
    <p:sldId id="9671" r:id="rId48"/>
    <p:sldId id="9672" r:id="rId49"/>
    <p:sldId id="9699" r:id="rId50"/>
    <p:sldId id="9673" r:id="rId51"/>
    <p:sldId id="9674" r:id="rId52"/>
    <p:sldId id="9675" r:id="rId53"/>
    <p:sldId id="9700" r:id="rId54"/>
    <p:sldId id="9676" r:id="rId55"/>
    <p:sldId id="9677" r:id="rId56"/>
    <p:sldId id="9678" r:id="rId57"/>
    <p:sldId id="266"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063AFB8E-99F2-4A95-B434-00BB1C6589E0}">
          <p14:sldIdLst>
            <p14:sldId id="9497"/>
            <p14:sldId id="9633"/>
            <p14:sldId id="9644"/>
            <p14:sldId id="9701"/>
            <p14:sldId id="9703"/>
            <p14:sldId id="9702"/>
          </p14:sldIdLst>
        </p14:section>
        <p14:section name="Förtroende för socialtjänsten" id="{62CE7AA2-2316-4687-8FA7-67D49EF0813C}">
          <p14:sldIdLst>
            <p14:sldId id="9634"/>
            <p14:sldId id="9637"/>
            <p14:sldId id="9655"/>
            <p14:sldId id="9648"/>
            <p14:sldId id="9649"/>
            <p14:sldId id="9650"/>
            <p14:sldId id="9651"/>
            <p14:sldId id="9652"/>
          </p14:sldIdLst>
        </p14:section>
        <p14:section name="Attityder till socialtjänsten" id="{9A71D072-416D-444C-926F-D342FA7286B6}">
          <p14:sldIdLst>
            <p14:sldId id="9635"/>
            <p14:sldId id="9641"/>
            <p14:sldId id="9657"/>
          </p14:sldIdLst>
        </p14:section>
        <p14:section name="Socialtjänsten utför uppgifter som är viktiga för samhället" id="{07F47730-7325-4D83-91A5-BC1B60FBF670}">
          <p14:sldIdLst>
            <p14:sldId id="9694"/>
            <p14:sldId id="9656"/>
            <p14:sldId id="9658"/>
            <p14:sldId id="9659"/>
          </p14:sldIdLst>
        </p14:section>
        <p14:section name="Personalen inom socialtjänsten gör ett bra jobb" id="{8C9EEC5A-D439-462C-99CE-FDF32E3DA4C6}">
          <p14:sldIdLst>
            <p14:sldId id="9695"/>
            <p14:sldId id="9660"/>
            <p14:sldId id="9661"/>
            <p14:sldId id="9663"/>
          </p14:sldIdLst>
        </p14:section>
        <p14:section name="Jag kan tänka mig att ta kontakt med socialtjänsten om jag eller en närstående behöver stöd" id="{ED967B9A-1EA2-4927-BB50-D55060D3D7D7}">
          <p14:sldIdLst>
            <p14:sldId id="9696"/>
            <p14:sldId id="9664"/>
            <p14:sldId id="9665"/>
            <p14:sldId id="9666"/>
          </p14:sldIdLst>
        </p14:section>
        <p14:section name="Jag skulle bli orolig om jag blev kallad till ett möte av socialtjänsten" id="{ABF2ED04-AE9D-4BDE-95BE-159C1F51811C}">
          <p14:sldIdLst>
            <p14:sldId id="9697"/>
            <p14:sldId id="9667"/>
            <p14:sldId id="9668"/>
            <p14:sldId id="9669"/>
          </p14:sldIdLst>
        </p14:section>
        <p14:section name="Jag skulle aldrig anmäla någon jag känner till socialtjänsten" id="{2BC5C21E-4207-4A35-BEDA-64F302984D64}">
          <p14:sldIdLst>
            <p14:sldId id="9698"/>
            <p14:sldId id="9670"/>
            <p14:sldId id="9671"/>
            <p14:sldId id="9672"/>
          </p14:sldIdLst>
        </p14:section>
        <p14:section name="Socialtjänsten omhändertar barn på för vaga grunder" id="{C7D9D37C-438D-4A6F-A141-AEE45CE170C3}">
          <p14:sldIdLst>
            <p14:sldId id="9699"/>
            <p14:sldId id="9673"/>
            <p14:sldId id="9674"/>
            <p14:sldId id="9675"/>
          </p14:sldIdLst>
        </p14:section>
        <p14:section name="Kraven på att ta emot ekonomiskt bistånd är för låga" id="{BCFA6314-B5C8-4262-9644-7BBEC095DB5D}">
          <p14:sldIdLst>
            <p14:sldId id="9700"/>
            <p14:sldId id="9676"/>
            <p14:sldId id="9677"/>
            <p14:sldId id="9678"/>
          </p14:sldIdLst>
        </p14:section>
        <p14:section name="Kontakt" id="{39DDCC3B-B5EB-4400-A438-D101F6AA6489}">
          <p14:sldIdLst>
            <p14:sldId id="266"/>
          </p14:sldIdLst>
        </p14:section>
      </p14:sectionLst>
    </p:ext>
    <p:ext uri="{EFAFB233-063F-42B5-8137-9DF3F51BA10A}">
      <p15:sldGuideLst xmlns:p15="http://schemas.microsoft.com/office/powerpoint/2012/main">
        <p15:guide id="1" orient="horz" pos="3113" userDrawn="1">
          <p15:clr>
            <a:srgbClr val="A4A3A4"/>
          </p15:clr>
        </p15:guide>
        <p15:guide id="2" pos="3840">
          <p15:clr>
            <a:srgbClr val="A4A3A4"/>
          </p15:clr>
        </p15:guide>
        <p15:guide id="3" pos="619" userDrawn="1">
          <p15:clr>
            <a:srgbClr val="A4A3A4"/>
          </p15:clr>
        </p15:guide>
        <p15:guide id="4" pos="114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3800A5-D60D-124C-092C-E0BB2A8A2E53}" name="Alexandre Hector Julien Miron" initials="AHJM" userId="S::alexandre.miron@socialcentrum.goteborg.se::44710ec2-8650-4b38-aeb0-7acf0c5905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D0CECE"/>
    <a:srgbClr val="4472C4"/>
    <a:srgbClr val="8FAADC"/>
    <a:srgbClr val="B4C7E7"/>
    <a:srgbClr val="FFF2B0"/>
    <a:srgbClr val="3F5564"/>
    <a:srgbClr val="0077BC"/>
    <a:srgbClr val="D53878"/>
    <a:srgbClr val="0083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1120E2-B579-45D7-9B9A-2A52BDAAE1D5}" v="1" dt="2024-10-04T07:52:24.426"/>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232" autoAdjust="0"/>
  </p:normalViewPr>
  <p:slideViewPr>
    <p:cSldViewPr snapToGrid="0">
      <p:cViewPr varScale="1">
        <p:scale>
          <a:sx n="53" d="100"/>
          <a:sy n="53" d="100"/>
        </p:scale>
        <p:origin x="1810" y="58"/>
      </p:cViewPr>
      <p:guideLst>
        <p:guide orient="horz" pos="3113"/>
        <p:guide pos="3840"/>
        <p:guide pos="619"/>
        <p:guide pos="1141"/>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theme" Target="theme/theme1.xml"/><Relationship Id="rId7" Type="http://schemas.openxmlformats.org/officeDocument/2006/relationships/slideMaster" Target="slideMasters/slideMaster5.xml"/><Relationship Id="rId2" Type="http://schemas.openxmlformats.org/officeDocument/2006/relationships/customXml" Target="../customXml/item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9.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microsoft.com/office/2018/10/relationships/authors" Target="authors.xml"/><Relationship Id="rId5" Type="http://schemas.openxmlformats.org/officeDocument/2006/relationships/slideMaster" Target="slideMasters/slideMaster3.xml"/><Relationship Id="rId61" Type="http://schemas.openxmlformats.org/officeDocument/2006/relationships/presProps" Target="presProps.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tableStyles" Target="tableStyles.xml"/><Relationship Id="rId8" Type="http://schemas.openxmlformats.org/officeDocument/2006/relationships/slideMaster" Target="slideMasters/slideMaster6.xml"/><Relationship Id="rId51" Type="http://schemas.openxmlformats.org/officeDocument/2006/relationships/slide" Target="slides/slide39.xml"/><Relationship Id="rId3" Type="http://schemas.openxmlformats.org/officeDocument/2006/relationships/slideMaster" Target="slideMasters/slideMaster1.xml"/><Relationship Id="rId12" Type="http://schemas.openxmlformats.org/officeDocument/2006/relationships/slideMaster" Target="slideMasters/slideMaster10.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notesMaster" Target="notesMasters/notesMaster1.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4.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slideMaster" Target="slideMasters/slideMaster8.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Master" Target="slideMasters/slideMaster2.xml"/><Relationship Id="rId9" Type="http://schemas.openxmlformats.org/officeDocument/2006/relationships/slideMaster" Target="slideMasters/slideMaster7.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s>
</file>

<file path=ppt/charts/_rels/chart1.xml.rels><?xml version="1.0" encoding="UTF-8" standalone="yes"?>
<Relationships xmlns="http://schemas.openxmlformats.org/package/2006/relationships"><Relationship Id="rId3" Type="http://schemas.openxmlformats.org/officeDocument/2006/relationships/oleObject" Target="https://goteborgonline.sharepoint.com/sites/Socialresurs-Su-SuUtvecklingsuppdrag/Delade%20dokument/Uppdrag%20fr&#229;gor%20till%20SOM/Arbetsgrupp/2023%20v&#229;r%20rapport/Utkast%201%202023/Diagram%20trygghet%20&amp;%20stadsomr&#229;de%20-%20hela%20stade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goteborgonline.sharepoint.com/sites/Socialresurs-Su-SuUtvecklingsuppdrag/Delade%20dokument/Uppdrag%20fr&#229;gor%20till%20SOM/Arbetsgrupp/2023%20v&#229;r%20rapport/Utkast%201%202023/Diagram%20trygghet%20&amp;%20stadsomr&#229;de%20-%20hela%20stade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trygghet%20&amp;%20stadsomr&#229;de%20-%20hela%20staden%202023.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https://goteborgonline.sharepoint.com/sites/Socialresurs-Su-SuUtvecklingsuppdrag/Delade%20dokument/Uppdrag%20fr&#229;gor%20till%20SOM/Arbetsgrupp/2023%20v&#229;r%20rapport/Utkast%201%202023/Diagram%20socialtj&#228;nst%2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ptos Display" panose="020B0004020202020204" pitchFamily="34" charset="0"/>
                <a:ea typeface="+mn-ea"/>
                <a:cs typeface="+mn-cs"/>
              </a:defRPr>
            </a:pPr>
            <a:r>
              <a:rPr lang="en-US" sz="1600"/>
              <a:t>Antal göteborgare i urval till SOM-enkäten</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ptos Display" panose="020B0004020202020204" pitchFamily="34" charset="0"/>
              <a:ea typeface="+mn-ea"/>
              <a:cs typeface="+mn-cs"/>
            </a:defRPr>
          </a:pPr>
          <a:endParaRPr lang="sv-SE"/>
        </a:p>
      </c:txPr>
    </c:title>
    <c:autoTitleDeleted val="0"/>
    <c:plotArea>
      <c:layout/>
      <c:barChart>
        <c:barDir val="col"/>
        <c:grouping val="clustered"/>
        <c:varyColors val="0"/>
        <c:ser>
          <c:idx val="0"/>
          <c:order val="0"/>
          <c:tx>
            <c:strRef>
              <c:f>'Om SOM'!$D$6</c:f>
              <c:strCache>
                <c:ptCount val="1"/>
                <c:pt idx="0">
                  <c:v>Urval</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'Om SOM'!$E$5:$L$5</c:f>
              <c:numCache>
                <c:formatCode>@</c:formatCode>
                <c:ptCount val="8"/>
                <c:pt idx="0">
                  <c:v>2016</c:v>
                </c:pt>
                <c:pt idx="1">
                  <c:v>2017</c:v>
                </c:pt>
                <c:pt idx="2">
                  <c:v>2018</c:v>
                </c:pt>
                <c:pt idx="3">
                  <c:v>2019</c:v>
                </c:pt>
                <c:pt idx="4">
                  <c:v>2020</c:v>
                </c:pt>
                <c:pt idx="5">
                  <c:v>2021</c:v>
                </c:pt>
                <c:pt idx="6">
                  <c:v>2022</c:v>
                </c:pt>
                <c:pt idx="7">
                  <c:v>2023</c:v>
                </c:pt>
              </c:numCache>
            </c:numRef>
          </c:cat>
          <c:val>
            <c:numRef>
              <c:f>'Om SOM'!$E$6:$L$6</c:f>
              <c:numCache>
                <c:formatCode>General</c:formatCode>
                <c:ptCount val="8"/>
                <c:pt idx="0">
                  <c:v>5000</c:v>
                </c:pt>
                <c:pt idx="1">
                  <c:v>5000</c:v>
                </c:pt>
                <c:pt idx="2">
                  <c:v>7000</c:v>
                </c:pt>
                <c:pt idx="3">
                  <c:v>5000</c:v>
                </c:pt>
                <c:pt idx="4">
                  <c:v>8000</c:v>
                </c:pt>
                <c:pt idx="5">
                  <c:v>7000</c:v>
                </c:pt>
                <c:pt idx="6">
                  <c:v>9000</c:v>
                </c:pt>
                <c:pt idx="7">
                  <c:v>9000</c:v>
                </c:pt>
              </c:numCache>
            </c:numRef>
          </c:val>
          <c:extLst>
            <c:ext xmlns:c16="http://schemas.microsoft.com/office/drawing/2014/chart" uri="{C3380CC4-5D6E-409C-BE32-E72D297353CC}">
              <c16:uniqueId val="{00000000-1AC7-4C05-A1B0-72D0B8AD696C}"/>
            </c:ext>
          </c:extLst>
        </c:ser>
        <c:dLbls>
          <c:showLegendKey val="0"/>
          <c:showVal val="0"/>
          <c:showCatName val="0"/>
          <c:showSerName val="0"/>
          <c:showPercent val="0"/>
          <c:showBubbleSize val="0"/>
        </c:dLbls>
        <c:gapWidth val="50"/>
        <c:axId val="1334743792"/>
        <c:axId val="1334742352"/>
      </c:barChart>
      <c:catAx>
        <c:axId val="1334743792"/>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ptos Display" panose="020B0004020202020204" pitchFamily="34" charset="0"/>
                <a:ea typeface="+mn-ea"/>
                <a:cs typeface="+mn-cs"/>
              </a:defRPr>
            </a:pPr>
            <a:endParaRPr lang="sv-SE"/>
          </a:p>
        </c:txPr>
        <c:crossAx val="1334742352"/>
        <c:crosses val="autoZero"/>
        <c:auto val="1"/>
        <c:lblAlgn val="ctr"/>
        <c:lblOffset val="100"/>
        <c:noMultiLvlLbl val="0"/>
      </c:catAx>
      <c:valAx>
        <c:axId val="1334742352"/>
        <c:scaling>
          <c:orientation val="minMax"/>
        </c:scaling>
        <c:delete val="1"/>
        <c:axPos val="l"/>
        <c:numFmt formatCode="General" sourceLinked="1"/>
        <c:majorTickMark val="none"/>
        <c:minorTickMark val="none"/>
        <c:tickLblPos val="nextTo"/>
        <c:crossAx val="133474379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ptos Display" panose="020B0004020202020204" pitchFamily="34" charset="0"/>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lang="sv-SE" b="0" noProof="0"/>
            </a:pPr>
            <a:r>
              <a:rPr lang="sv-SE" sz="1600" b="0" noProof="0"/>
              <a:t>Andel med </a:t>
            </a:r>
            <a:r>
              <a:rPr lang="sv-SE" sz="1600" b="0" u="sng" noProof="0"/>
              <a:t>litet</a:t>
            </a:r>
            <a:r>
              <a:rPr lang="sv-SE" sz="1600" b="0" noProof="0"/>
              <a:t> förtroende för socialtjänsten</a:t>
            </a:r>
            <a:br>
              <a:rPr lang="sv-SE" b="0" noProof="0"/>
            </a:br>
            <a:r>
              <a:rPr lang="sv-SE" sz="1200" b="0" noProof="0"/>
              <a:t>2023</a:t>
            </a:r>
            <a:endParaRPr lang="sv-SE" b="0" noProof="0"/>
          </a:p>
        </c:rich>
      </c:tx>
      <c:overlay val="0"/>
      <c:spPr>
        <a:noFill/>
        <a:ln>
          <a:noFill/>
        </a:ln>
        <a:effectLst/>
      </c:spPr>
    </c:title>
    <c:autoTitleDeleted val="0"/>
    <c:plotArea>
      <c:layout>
        <c:manualLayout>
          <c:layoutTarget val="inner"/>
          <c:xMode val="edge"/>
          <c:yMode val="edge"/>
          <c:x val="4.703505837935483E-2"/>
          <c:y val="0.1547536568590098"/>
          <c:w val="0.9406847295078905"/>
          <c:h val="0.57369595534960005"/>
        </c:manualLayout>
      </c:layout>
      <c:barChart>
        <c:barDir val="col"/>
        <c:grouping val="clustered"/>
        <c:varyColors val="0"/>
        <c:ser>
          <c:idx val="0"/>
          <c:order val="0"/>
          <c:tx>
            <c:strRef>
              <c:f>'Förtroende socialtjänst'!$C$181</c:f>
              <c:strCache>
                <c:ptCount val="1"/>
                <c:pt idx="0">
                  <c:v>Andel med lågt förtroende för socialtjänsten - Hela Göteborg 2023</c:v>
                </c:pt>
              </c:strCache>
            </c:strRef>
          </c:tx>
          <c:spPr>
            <a:solidFill>
              <a:schemeClr val="accent5">
                <a:lumMod val="60000"/>
                <a:lumOff val="40000"/>
              </a:schemeClr>
            </a:solidFill>
            <a:ln>
              <a:noFill/>
            </a:ln>
            <a:effectLst/>
          </c:spPr>
          <c:invertIfNegative val="0"/>
          <c:dLbls>
            <c:spPr>
              <a:noFill/>
              <a:ln>
                <a:noFill/>
              </a:ln>
              <a:effectLst/>
            </c:spPr>
            <c:txPr>
              <a:bodyPr wrap="square" lIns="38100" tIns="19050" rIns="38100" bIns="19050" anchor="ctr">
                <a:spAutoFit/>
              </a:bodyPr>
              <a:lstStyle/>
              <a:p>
                <a:pPr>
                  <a:defRPr sz="12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'Förtroende socialtjänst'!$B$182:$B$196</c:f>
              <c:strCache>
                <c:ptCount val="15"/>
                <c:pt idx="0">
                  <c:v>Låg utbildning</c:v>
                </c:pt>
                <c:pt idx="1">
                  <c:v>Medellåg</c:v>
                </c:pt>
                <c:pt idx="2">
                  <c:v>Medelhög</c:v>
                </c:pt>
                <c:pt idx="3">
                  <c:v>Hög utbildning</c:v>
                </c:pt>
                <c:pt idx="5">
                  <c:v>Mindre än 14 999</c:v>
                </c:pt>
                <c:pt idx="6">
                  <c:v>15 000 – 24 999</c:v>
                </c:pt>
                <c:pt idx="7">
                  <c:v>25 000 – 34 999</c:v>
                </c:pt>
                <c:pt idx="8">
                  <c:v>35 000 – 44 999</c:v>
                </c:pt>
                <c:pt idx="9">
                  <c:v>Mer än 45 000 kr</c:v>
                </c:pt>
                <c:pt idx="11">
                  <c:v>Förvärvsarbetare</c:v>
                </c:pt>
                <c:pt idx="12">
                  <c:v>Student</c:v>
                </c:pt>
                <c:pt idx="13">
                  <c:v>Arbetslös</c:v>
                </c:pt>
                <c:pt idx="14">
                  <c:v>Pensionär/sjukers.</c:v>
                </c:pt>
              </c:strCache>
            </c:strRef>
          </c:cat>
          <c:val>
            <c:numRef>
              <c:f>'Förtroende socialtjänst'!$C$182:$C$196</c:f>
              <c:numCache>
                <c:formatCode>General</c:formatCode>
                <c:ptCount val="15"/>
                <c:pt idx="0">
                  <c:v>34</c:v>
                </c:pt>
                <c:pt idx="1">
                  <c:v>34</c:v>
                </c:pt>
                <c:pt idx="2">
                  <c:v>34</c:v>
                </c:pt>
                <c:pt idx="3">
                  <c:v>26</c:v>
                </c:pt>
                <c:pt idx="5">
                  <c:v>30</c:v>
                </c:pt>
                <c:pt idx="6">
                  <c:v>29</c:v>
                </c:pt>
                <c:pt idx="7">
                  <c:v>31</c:v>
                </c:pt>
                <c:pt idx="8">
                  <c:v>29</c:v>
                </c:pt>
                <c:pt idx="9">
                  <c:v>30</c:v>
                </c:pt>
                <c:pt idx="11">
                  <c:v>30</c:v>
                </c:pt>
                <c:pt idx="12">
                  <c:v>29</c:v>
                </c:pt>
                <c:pt idx="13">
                  <c:v>30</c:v>
                </c:pt>
                <c:pt idx="14">
                  <c:v>32</c:v>
                </c:pt>
              </c:numCache>
            </c:numRef>
          </c:val>
          <c:extLst>
            <c:ext xmlns:c16="http://schemas.microsoft.com/office/drawing/2014/chart" uri="{C3380CC4-5D6E-409C-BE32-E72D297353CC}">
              <c16:uniqueId val="{00000000-EB70-4639-87AB-83B3D6044A1C}"/>
            </c:ext>
          </c:extLst>
        </c:ser>
        <c:dLbls>
          <c:showLegendKey val="0"/>
          <c:showVal val="0"/>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200"/>
            </a:pPr>
            <a:endParaRPr lang="sv-SE"/>
          </a:p>
        </c:txPr>
        <c:crossAx val="909902976"/>
        <c:crosses val="autoZero"/>
        <c:auto val="1"/>
        <c:lblAlgn val="ctr"/>
        <c:lblOffset val="100"/>
        <c:noMultiLvlLbl val="0"/>
      </c:catAx>
      <c:valAx>
        <c:axId val="909902976"/>
        <c:scaling>
          <c:orientation val="minMax"/>
          <c:max val="80"/>
        </c:scaling>
        <c:delete val="0"/>
        <c:axPos val="l"/>
        <c:numFmt formatCode="General" sourceLinked="1"/>
        <c:majorTickMark val="none"/>
        <c:minorTickMark val="none"/>
        <c:tickLblPos val="nextTo"/>
        <c:spPr>
          <a:noFill/>
          <a:ln>
            <a:noFill/>
          </a:ln>
          <a:effectLst/>
        </c:spPr>
        <c:txPr>
          <a:bodyPr rot="-60000000" vert="horz"/>
          <a:lstStyle/>
          <a:p>
            <a:pPr>
              <a:defRPr sz="1200"/>
            </a:pPr>
            <a:endParaRPr lang="sv-SE"/>
          </a:p>
        </c:txPr>
        <c:crossAx val="909909816"/>
        <c:crosses val="autoZero"/>
        <c:crossBetween val="between"/>
      </c:valAx>
    </c:plotArea>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Socialtjänsten utför uppgifter som är viktiga för samhället</a:t>
            </a:r>
            <a:br>
              <a:rPr lang="sv-SE" sz="1600" b="0" dirty="0"/>
            </a:br>
            <a:r>
              <a:rPr lang="sv-SE" sz="1200" b="0" dirty="0"/>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'Viktiga uppgifter'!$B$5</c:f>
              <c:strCache>
                <c:ptCount val="1"/>
                <c:pt idx="0">
                  <c:v>Socialtjänsten utför uppgifter som är viktiga för samhället</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730B-484E-97B9-472C1B9CC42E}"/>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730B-484E-97B9-472C1B9CC42E}"/>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730B-484E-97B9-472C1B9CC42E}"/>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730B-484E-97B9-472C1B9CC42E}"/>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730B-484E-97B9-472C1B9CC42E}"/>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'Viktiga uppgifter'!$C$4:$G$4</c:f>
              <c:strCache>
                <c:ptCount val="5"/>
                <c:pt idx="0">
                  <c:v>Instämmer helt</c:v>
                </c:pt>
                <c:pt idx="1">
                  <c:v>Instämmer delvis</c:v>
                </c:pt>
                <c:pt idx="2">
                  <c:v>Instämmer knappast</c:v>
                </c:pt>
                <c:pt idx="3">
                  <c:v>Instämmer inte alls </c:v>
                </c:pt>
                <c:pt idx="4">
                  <c:v>Ingen uppfattning</c:v>
                </c:pt>
              </c:strCache>
            </c:strRef>
          </c:cat>
          <c:val>
            <c:numRef>
              <c:f>'Viktiga uppgifter'!$C$5:$G$5</c:f>
              <c:numCache>
                <c:formatCode>General</c:formatCode>
                <c:ptCount val="5"/>
                <c:pt idx="0">
                  <c:v>51</c:v>
                </c:pt>
                <c:pt idx="1">
                  <c:v>24</c:v>
                </c:pt>
                <c:pt idx="2">
                  <c:v>5</c:v>
                </c:pt>
                <c:pt idx="3">
                  <c:v>2</c:v>
                </c:pt>
                <c:pt idx="4">
                  <c:v>18</c:v>
                </c:pt>
              </c:numCache>
            </c:numRef>
          </c:val>
          <c:extLst>
            <c:ext xmlns:c16="http://schemas.microsoft.com/office/drawing/2014/chart" uri="{C3380CC4-5D6E-409C-BE32-E72D297353CC}">
              <c16:uniqueId val="{0000000A-730B-484E-97B9-472C1B9CC42E}"/>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Socialtjänsten utför uppgifter som är viktiga för samhället</a:t>
            </a:r>
            <a:br>
              <a:rPr lang="sv-SE" sz="1600" b="0" dirty="0"/>
            </a:br>
            <a:r>
              <a:rPr lang="sv-SE" sz="1200" b="0" dirty="0"/>
              <a:t>Andel som instämmer helt eller delvis 2023</a:t>
            </a:r>
            <a:endParaRPr lang="sv-SE" sz="1600" b="0" dirty="0"/>
          </a:p>
        </c:rich>
      </c:tx>
      <c:overlay val="0"/>
      <c:spPr>
        <a:noFill/>
        <a:ln>
          <a:noFill/>
        </a:ln>
        <a:effectLst/>
      </c:spPr>
    </c:title>
    <c:autoTitleDeleted val="0"/>
    <c:plotArea>
      <c:layout>
        <c:manualLayout>
          <c:layoutTarget val="inner"/>
          <c:xMode val="edge"/>
          <c:yMode val="edge"/>
          <c:x val="9.4748538306830193E-2"/>
          <c:y val="0.12307361459913434"/>
          <c:w val="0.90039294964234007"/>
          <c:h val="0.53920547324508006"/>
        </c:manualLayout>
      </c:layout>
      <c:barChart>
        <c:barDir val="col"/>
        <c:grouping val="clustered"/>
        <c:varyColors val="0"/>
        <c:ser>
          <c:idx val="0"/>
          <c:order val="0"/>
          <c:tx>
            <c:strRef>
              <c:f>'Viktiga uppgifter'!$H$20</c:f>
              <c:strCache>
                <c:ptCount val="1"/>
                <c:pt idx="0">
                  <c:v>Andel som instämmer helt eller delvis</c:v>
                </c:pt>
              </c:strCache>
            </c:strRef>
          </c:tx>
          <c:spPr>
            <a:solidFill>
              <a:schemeClr val="accent1"/>
            </a:solidFill>
            <a:ln>
              <a:noFill/>
            </a:ln>
            <a:effectLst/>
          </c:spPr>
          <c:invertIfNegative val="0"/>
          <c:dPt>
            <c:idx val="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1-3645-4B8D-A899-8FC4A021BA1F}"/>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3645-4B8D-A899-8FC4A021BA1F}"/>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3645-4B8D-A899-8FC4A021BA1F}"/>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3645-4B8D-A899-8FC4A021BA1F}"/>
              </c:ext>
            </c:extLst>
          </c:dPt>
          <c:dPt>
            <c:idx val="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9-3645-4B8D-A899-8FC4A021BA1F}"/>
              </c:ext>
            </c:extLst>
          </c:dPt>
          <c:dPt>
            <c:idx val="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B-3645-4B8D-A899-8FC4A021BA1F}"/>
              </c:ext>
            </c:extLst>
          </c:dPt>
          <c:dPt>
            <c:idx val="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D-3645-4B8D-A899-8FC4A021BA1F}"/>
              </c:ext>
            </c:extLst>
          </c:dPt>
          <c:dPt>
            <c:idx val="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F-3645-4B8D-A899-8FC4A021BA1F}"/>
              </c:ext>
            </c:extLst>
          </c:dPt>
          <c:dPt>
            <c:idx val="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1-3645-4B8D-A899-8FC4A021BA1F}"/>
              </c:ext>
            </c:extLst>
          </c:dPt>
          <c:dPt>
            <c:idx val="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3-3645-4B8D-A899-8FC4A021BA1F}"/>
              </c:ext>
            </c:extLst>
          </c:dPt>
          <c:dPt>
            <c:idx val="1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5-3645-4B8D-A899-8FC4A021BA1F}"/>
              </c:ext>
            </c:extLst>
          </c:dPt>
          <c:dPt>
            <c:idx val="1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7-3645-4B8D-A899-8FC4A021BA1F}"/>
              </c:ext>
            </c:extLst>
          </c:dPt>
          <c:dPt>
            <c:idx val="1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9-3645-4B8D-A899-8FC4A021BA1F}"/>
              </c:ext>
            </c:extLst>
          </c:dPt>
          <c:dPt>
            <c:idx val="1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B-3645-4B8D-A899-8FC4A021BA1F}"/>
              </c:ext>
            </c:extLst>
          </c:dPt>
          <c:dPt>
            <c:idx val="1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D-3645-4B8D-A899-8FC4A021BA1F}"/>
              </c:ext>
            </c:extLst>
          </c:dPt>
          <c:dPt>
            <c:idx val="1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F-3645-4B8D-A899-8FC4A021BA1F}"/>
              </c:ext>
            </c:extLst>
          </c:dPt>
          <c:dPt>
            <c:idx val="1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1-3645-4B8D-A899-8FC4A021BA1F}"/>
              </c:ext>
            </c:extLst>
          </c:dPt>
          <c:dPt>
            <c:idx val="1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3-3645-4B8D-A899-8FC4A021BA1F}"/>
              </c:ext>
            </c:extLst>
          </c:dPt>
          <c:dPt>
            <c:idx val="1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5-3645-4B8D-A899-8FC4A021BA1F}"/>
              </c:ext>
            </c:extLst>
          </c:dPt>
          <c:dPt>
            <c:idx val="19"/>
            <c:invertIfNegative val="0"/>
            <c:bubble3D val="0"/>
            <c:spPr>
              <a:solidFill>
                <a:schemeClr val="bg2">
                  <a:lumMod val="75000"/>
                </a:schemeClr>
              </a:solidFill>
              <a:ln>
                <a:noFill/>
              </a:ln>
              <a:effectLst/>
            </c:spPr>
            <c:extLst>
              <c:ext xmlns:c16="http://schemas.microsoft.com/office/drawing/2014/chart" uri="{C3380CC4-5D6E-409C-BE32-E72D297353CC}">
                <c16:uniqueId val="{00000027-3645-4B8D-A899-8FC4A021BA1F}"/>
              </c:ext>
            </c:extLst>
          </c:dPt>
          <c:dPt>
            <c:idx val="2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9-3645-4B8D-A899-8FC4A021BA1F}"/>
              </c:ext>
            </c:extLst>
          </c:dPt>
          <c:dPt>
            <c:idx val="2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B-3645-4B8D-A899-8FC4A021BA1F}"/>
              </c:ext>
            </c:extLst>
          </c:dPt>
          <c:dPt>
            <c:idx val="2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D-3645-4B8D-A899-8FC4A021BA1F}"/>
              </c:ext>
            </c:extLst>
          </c:dPt>
          <c:dPt>
            <c:idx val="2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F-3645-4B8D-A899-8FC4A021BA1F}"/>
              </c:ext>
            </c:extLst>
          </c:dPt>
          <c:dPt>
            <c:idx val="2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1-3645-4B8D-A899-8FC4A021BA1F}"/>
              </c:ext>
            </c:extLst>
          </c:dPt>
          <c:dPt>
            <c:idx val="2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3-3645-4B8D-A899-8FC4A021BA1F}"/>
              </c:ext>
            </c:extLst>
          </c:dPt>
          <c:dPt>
            <c:idx val="2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5-3645-4B8D-A899-8FC4A021BA1F}"/>
              </c:ext>
            </c:extLst>
          </c:dPt>
          <c:dPt>
            <c:idx val="2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7-3645-4B8D-A899-8FC4A021BA1F}"/>
              </c:ext>
            </c:extLst>
          </c:dPt>
          <c:dPt>
            <c:idx val="2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9-3645-4B8D-A899-8FC4A021BA1F}"/>
              </c:ext>
            </c:extLst>
          </c:dPt>
          <c:dPt>
            <c:idx val="2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B-3645-4B8D-A899-8FC4A021BA1F}"/>
              </c:ext>
            </c:extLst>
          </c:dPt>
          <c:dPt>
            <c:idx val="3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D-3645-4B8D-A899-8FC4A021BA1F}"/>
              </c:ext>
            </c:extLst>
          </c:dPt>
          <c:dPt>
            <c:idx val="3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F-3645-4B8D-A899-8FC4A021BA1F}"/>
              </c:ext>
            </c:extLst>
          </c:dPt>
          <c:dPt>
            <c:idx val="3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1-3645-4B8D-A899-8FC4A021BA1F}"/>
              </c:ext>
            </c:extLst>
          </c:dPt>
          <c:dPt>
            <c:idx val="3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3-3645-4B8D-A899-8FC4A021BA1F}"/>
              </c:ext>
            </c:extLst>
          </c:dPt>
          <c:dPt>
            <c:idx val="3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5-3645-4B8D-A899-8FC4A021BA1F}"/>
              </c:ext>
            </c:extLst>
          </c:dPt>
          <c:dPt>
            <c:idx val="3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7-3645-4B8D-A899-8FC4A021BA1F}"/>
              </c:ext>
            </c:extLst>
          </c:dPt>
          <c:dPt>
            <c:idx val="3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9-3645-4B8D-A899-8FC4A021BA1F}"/>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'Viktiga uppgifter'!$G$21:$G$57</c:f>
              <c:strCache>
                <c:ptCount val="37"/>
                <c:pt idx="0">
                  <c:v>Södra Skärgården</c:v>
                </c:pt>
                <c:pt idx="1">
                  <c:v>Olskroken-Redbergslid-Bagaregården</c:v>
                </c:pt>
                <c:pt idx="2">
                  <c:v>Majorna-Stigberget-Masthugget</c:v>
                </c:pt>
                <c:pt idx="3">
                  <c:v>Kallebäck-Skår-Kärralund</c:v>
                </c:pt>
                <c:pt idx="4">
                  <c:v>Billdal</c:v>
                </c:pt>
                <c:pt idx="5">
                  <c:v>Kålltorp-Torpa-Björkekärr</c:v>
                </c:pt>
                <c:pt idx="6">
                  <c:v>Krokslätt-Johanneberg</c:v>
                </c:pt>
                <c:pt idx="7">
                  <c:v>Norra Centrum</c:v>
                </c:pt>
                <c:pt idx="8">
                  <c:v>Älvsborg</c:v>
                </c:pt>
                <c:pt idx="9">
                  <c:v>Kungsladugård-Sanna</c:v>
                </c:pt>
                <c:pt idx="10">
                  <c:v>Stora Högsbo</c:v>
                </c:pt>
                <c:pt idx="11">
                  <c:v>Olivedal-Haga-Annedal-Änggården</c:v>
                </c:pt>
                <c:pt idx="12">
                  <c:v>Lunden-Härlanda-Överås</c:v>
                </c:pt>
                <c:pt idx="13">
                  <c:v>Gamlestaden och Utby</c:v>
                </c:pt>
                <c:pt idx="14">
                  <c:v>Askim-Hovås</c:v>
                </c:pt>
                <c:pt idx="15">
                  <c:v>Kortedala</c:v>
                </c:pt>
                <c:pt idx="16">
                  <c:v>Guldheden-Landala</c:v>
                </c:pt>
                <c:pt idx="17">
                  <c:v>Bratthammar-Näset-Önnered</c:v>
                </c:pt>
                <c:pt idx="18">
                  <c:v>Kyrkbyn-Rambergsstaden</c:v>
                </c:pt>
                <c:pt idx="19">
                  <c:v>HELA STADEN</c:v>
                </c:pt>
                <c:pt idx="20">
                  <c:v>Norra Älvsstranden</c:v>
                </c:pt>
                <c:pt idx="21">
                  <c:v>Björlanda</c:v>
                </c:pt>
                <c:pt idx="22">
                  <c:v>Kärrdalen-Slättadamm</c:v>
                </c:pt>
                <c:pt idx="23">
                  <c:v>Kvillebäcken</c:v>
                </c:pt>
                <c:pt idx="24">
                  <c:v>Östra Biskopsgården</c:v>
                </c:pt>
                <c:pt idx="25">
                  <c:v>Centrala Tynnered</c:v>
                </c:pt>
                <c:pt idx="26">
                  <c:v>Bergsjön</c:v>
                </c:pt>
                <c:pt idx="27">
                  <c:v>Frölunda Torg-Tofta</c:v>
                </c:pt>
                <c:pt idx="28">
                  <c:v>Kärra-Rödbo</c:v>
                </c:pt>
                <c:pt idx="29">
                  <c:v>Södra Torslanda</c:v>
                </c:pt>
                <c:pt idx="30">
                  <c:v>Backa</c:v>
                </c:pt>
                <c:pt idx="31">
                  <c:v>Centrala Angered</c:v>
                </c:pt>
                <c:pt idx="32">
                  <c:v>Tuve-Säve</c:v>
                </c:pt>
                <c:pt idx="33">
                  <c:v>Västra Biskopsgården</c:v>
                </c:pt>
                <c:pt idx="34">
                  <c:v>Östra Angered</c:v>
                </c:pt>
                <c:pt idx="35">
                  <c:v>Södra Angered</c:v>
                </c:pt>
                <c:pt idx="36">
                  <c:v>Norra Angered</c:v>
                </c:pt>
              </c:strCache>
            </c:strRef>
          </c:cat>
          <c:val>
            <c:numRef>
              <c:f>'Viktiga uppgifter'!$H$21:$H$57</c:f>
              <c:numCache>
                <c:formatCode>General</c:formatCode>
                <c:ptCount val="37"/>
                <c:pt idx="0">
                  <c:v>86</c:v>
                </c:pt>
                <c:pt idx="1">
                  <c:v>85</c:v>
                </c:pt>
                <c:pt idx="2">
                  <c:v>84</c:v>
                </c:pt>
                <c:pt idx="3">
                  <c:v>83</c:v>
                </c:pt>
                <c:pt idx="4">
                  <c:v>82</c:v>
                </c:pt>
                <c:pt idx="5">
                  <c:v>81</c:v>
                </c:pt>
                <c:pt idx="6">
                  <c:v>81</c:v>
                </c:pt>
                <c:pt idx="7">
                  <c:v>81</c:v>
                </c:pt>
                <c:pt idx="8">
                  <c:v>81</c:v>
                </c:pt>
                <c:pt idx="9">
                  <c:v>80</c:v>
                </c:pt>
                <c:pt idx="10">
                  <c:v>79</c:v>
                </c:pt>
                <c:pt idx="11">
                  <c:v>78</c:v>
                </c:pt>
                <c:pt idx="12">
                  <c:v>77</c:v>
                </c:pt>
                <c:pt idx="13">
                  <c:v>76</c:v>
                </c:pt>
                <c:pt idx="14">
                  <c:v>76</c:v>
                </c:pt>
                <c:pt idx="15">
                  <c:v>75</c:v>
                </c:pt>
                <c:pt idx="16">
                  <c:v>75</c:v>
                </c:pt>
                <c:pt idx="17">
                  <c:v>75</c:v>
                </c:pt>
                <c:pt idx="18">
                  <c:v>75</c:v>
                </c:pt>
                <c:pt idx="19">
                  <c:v>75</c:v>
                </c:pt>
                <c:pt idx="20">
                  <c:v>74</c:v>
                </c:pt>
                <c:pt idx="21">
                  <c:v>73</c:v>
                </c:pt>
                <c:pt idx="22">
                  <c:v>73</c:v>
                </c:pt>
                <c:pt idx="23">
                  <c:v>70</c:v>
                </c:pt>
                <c:pt idx="24">
                  <c:v>70</c:v>
                </c:pt>
                <c:pt idx="25">
                  <c:v>69</c:v>
                </c:pt>
                <c:pt idx="26">
                  <c:v>68</c:v>
                </c:pt>
                <c:pt idx="27">
                  <c:v>68</c:v>
                </c:pt>
                <c:pt idx="28">
                  <c:v>68</c:v>
                </c:pt>
                <c:pt idx="29">
                  <c:v>68</c:v>
                </c:pt>
                <c:pt idx="30">
                  <c:v>66</c:v>
                </c:pt>
                <c:pt idx="31">
                  <c:v>64</c:v>
                </c:pt>
                <c:pt idx="32">
                  <c:v>62</c:v>
                </c:pt>
                <c:pt idx="33">
                  <c:v>60</c:v>
                </c:pt>
                <c:pt idx="34">
                  <c:v>58</c:v>
                </c:pt>
                <c:pt idx="35">
                  <c:v>58</c:v>
                </c:pt>
                <c:pt idx="36">
                  <c:v>57</c:v>
                </c:pt>
              </c:numCache>
            </c:numRef>
          </c:val>
          <c:extLst>
            <c:ext xmlns:c16="http://schemas.microsoft.com/office/drawing/2014/chart" uri="{C3380CC4-5D6E-409C-BE32-E72D297353CC}">
              <c16:uniqueId val="{0000004A-3645-4B8D-A899-8FC4A021BA1F}"/>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Socialtjänsten utför uppgifter som är viktiga för samhället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34210763425712E-2"/>
          <c:y val="0.15441599852904886"/>
          <c:w val="0.94037768025298818"/>
          <c:h val="0.5748589218437139"/>
        </c:manualLayout>
      </c:layout>
      <c:barChart>
        <c:barDir val="col"/>
        <c:grouping val="clustered"/>
        <c:varyColors val="0"/>
        <c:ser>
          <c:idx val="0"/>
          <c:order val="0"/>
          <c:tx>
            <c:strRef>
              <c:f>'Viktiga uppgifter'!$C$65</c:f>
              <c:strCache>
                <c:ptCount val="1"/>
                <c:pt idx="0">
                  <c:v>Socialtjänsten utför uppgifter som är viktiga för samhället Andel som instämmer helt eller delvis Hela Göteborg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'Viktiga uppgifter'!$B$66:$B$88</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'Viktiga uppgifter'!$C$66:$C$88</c:f>
              <c:numCache>
                <c:formatCode>General</c:formatCode>
                <c:ptCount val="23"/>
                <c:pt idx="0">
                  <c:v>70</c:v>
                </c:pt>
                <c:pt idx="1">
                  <c:v>78</c:v>
                </c:pt>
                <c:pt idx="2">
                  <c:v>81</c:v>
                </c:pt>
                <c:pt idx="3">
                  <c:v>76</c:v>
                </c:pt>
                <c:pt idx="4">
                  <c:v>73</c:v>
                </c:pt>
                <c:pt idx="6">
                  <c:v>77</c:v>
                </c:pt>
                <c:pt idx="7">
                  <c:v>74</c:v>
                </c:pt>
                <c:pt idx="9">
                  <c:v>78</c:v>
                </c:pt>
                <c:pt idx="10">
                  <c:v>75</c:v>
                </c:pt>
                <c:pt idx="12">
                  <c:v>81</c:v>
                </c:pt>
                <c:pt idx="13">
                  <c:v>75</c:v>
                </c:pt>
                <c:pt idx="15">
                  <c:v>75</c:v>
                </c:pt>
                <c:pt idx="16">
                  <c:v>77</c:v>
                </c:pt>
                <c:pt idx="18">
                  <c:v>68</c:v>
                </c:pt>
                <c:pt idx="19">
                  <c:v>77</c:v>
                </c:pt>
                <c:pt idx="21">
                  <c:v>63</c:v>
                </c:pt>
                <c:pt idx="22">
                  <c:v>77</c:v>
                </c:pt>
              </c:numCache>
            </c:numRef>
          </c:val>
          <c:extLst>
            <c:ext xmlns:c16="http://schemas.microsoft.com/office/drawing/2014/chart" uri="{C3380CC4-5D6E-409C-BE32-E72D297353CC}">
              <c16:uniqueId val="{00000000-667F-45FC-A59B-66E4C09793C8}"/>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200"/>
            </a:pPr>
            <a:endParaRPr lang="sv-SE"/>
          </a:p>
        </c:txPr>
        <c:crossAx val="909902976"/>
        <c:crosses val="autoZero"/>
        <c:auto val="1"/>
        <c:lblAlgn val="ctr"/>
        <c:lblOffset val="100"/>
        <c:noMultiLvlLbl val="0"/>
      </c:catAx>
      <c:valAx>
        <c:axId val="909902976"/>
        <c:scaling>
          <c:orientation val="minMax"/>
          <c:max val="100"/>
        </c:scaling>
        <c:delete val="0"/>
        <c:axPos val="l"/>
        <c:numFmt formatCode="General" sourceLinked="1"/>
        <c:majorTickMark val="none"/>
        <c:minorTickMark val="none"/>
        <c:tickLblPos val="nextTo"/>
        <c:spPr>
          <a:noFill/>
          <a:ln>
            <a:noFill/>
          </a:ln>
          <a:effectLst/>
        </c:spPr>
        <c:txPr>
          <a:bodyPr rot="-60000000" vert="horz"/>
          <a:lstStyle/>
          <a:p>
            <a:pPr>
              <a:defRPr sz="1200"/>
            </a:pPr>
            <a:endParaRPr lang="sv-SE"/>
          </a:p>
        </c:txPr>
        <c:crossAx val="909909816"/>
        <c:crosses val="autoZero"/>
        <c:crossBetween val="between"/>
      </c:valAx>
    </c:plotArea>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Socialtjänsten utför uppgifter som är viktiga för samhället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34210763425712E-2"/>
          <c:y val="0.15592601732274347"/>
          <c:w val="0.94037768025298818"/>
          <c:h val="0.57292095089248996"/>
        </c:manualLayout>
      </c:layout>
      <c:barChart>
        <c:barDir val="col"/>
        <c:grouping val="clustered"/>
        <c:varyColors val="0"/>
        <c:ser>
          <c:idx val="0"/>
          <c:order val="0"/>
          <c:tx>
            <c:strRef>
              <c:f>'Viktiga uppgifter'!$C$90</c:f>
              <c:strCache>
                <c:ptCount val="1"/>
                <c:pt idx="0">
                  <c:v>Socialtjänsten utför uppgifter som är viktiga för samhället Andel som instämmer helt eller delvis Hela Göteborg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'Viktiga uppgifter'!$B$91:$B$106</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'Viktiga uppgifter'!$C$91:$C$106</c:f>
              <c:numCache>
                <c:formatCode>General</c:formatCode>
                <c:ptCount val="16"/>
                <c:pt idx="0">
                  <c:v>58</c:v>
                </c:pt>
                <c:pt idx="1">
                  <c:v>66</c:v>
                </c:pt>
                <c:pt idx="2">
                  <c:v>76</c:v>
                </c:pt>
                <c:pt idx="3">
                  <c:v>84</c:v>
                </c:pt>
                <c:pt idx="5">
                  <c:v>84</c:v>
                </c:pt>
                <c:pt idx="6">
                  <c:v>65</c:v>
                </c:pt>
                <c:pt idx="7">
                  <c:v>71</c:v>
                </c:pt>
                <c:pt idx="9">
                  <c:v>88</c:v>
                </c:pt>
                <c:pt idx="10">
                  <c:v>73</c:v>
                </c:pt>
                <c:pt idx="11">
                  <c:v>68</c:v>
                </c:pt>
                <c:pt idx="13">
                  <c:v>84</c:v>
                </c:pt>
                <c:pt idx="14">
                  <c:v>74</c:v>
                </c:pt>
                <c:pt idx="15">
                  <c:v>61</c:v>
                </c:pt>
              </c:numCache>
            </c:numRef>
          </c:val>
          <c:extLst>
            <c:ext xmlns:c16="http://schemas.microsoft.com/office/drawing/2014/chart" uri="{C3380CC4-5D6E-409C-BE32-E72D297353CC}">
              <c16:uniqueId val="{00000000-4868-4709-BF85-FD91E85E9210}"/>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sz="1200"/>
            </a:pPr>
            <a:endParaRPr lang="sv-SE"/>
          </a:p>
        </c:txPr>
        <c:crossAx val="909902976"/>
        <c:crosses val="autoZero"/>
        <c:auto val="1"/>
        <c:lblAlgn val="ctr"/>
        <c:lblOffset val="100"/>
        <c:noMultiLvlLbl val="0"/>
      </c:catAx>
      <c:valAx>
        <c:axId val="909902976"/>
        <c:scaling>
          <c:orientation val="minMax"/>
          <c:max val="100"/>
        </c:scaling>
        <c:delete val="0"/>
        <c:axPos val="l"/>
        <c:numFmt formatCode="General" sourceLinked="1"/>
        <c:majorTickMark val="none"/>
        <c:minorTickMark val="none"/>
        <c:tickLblPos val="nextTo"/>
        <c:spPr>
          <a:noFill/>
          <a:ln>
            <a:noFill/>
          </a:ln>
          <a:effectLst/>
        </c:spPr>
        <c:txPr>
          <a:bodyPr rot="-60000000" vert="horz"/>
          <a:lstStyle/>
          <a:p>
            <a:pPr>
              <a:defRPr sz="1200"/>
            </a:pPr>
            <a:endParaRPr lang="sv-SE"/>
          </a:p>
        </c:txPr>
        <c:crossAx val="909909816"/>
        <c:crosses val="autoZero"/>
        <c:crossBetween val="between"/>
      </c:valAx>
    </c:plotArea>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Personalen inom socialtjänsten gör ett bra jobb</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Personal!$B$6</c:f>
              <c:strCache>
                <c:ptCount val="1"/>
                <c:pt idx="0">
                  <c:v>Personalen inom socialtjänsten gör ett bra jobb</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7F18-474F-8255-AC5D13138782}"/>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7F18-474F-8255-AC5D13138782}"/>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7F18-474F-8255-AC5D13138782}"/>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7F18-474F-8255-AC5D13138782}"/>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7F18-474F-8255-AC5D13138782}"/>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Personal!$C$5:$G$5</c:f>
              <c:strCache>
                <c:ptCount val="5"/>
                <c:pt idx="0">
                  <c:v>Instämmer helt</c:v>
                </c:pt>
                <c:pt idx="1">
                  <c:v>Instämmer delvis</c:v>
                </c:pt>
                <c:pt idx="2">
                  <c:v>Instämmer knappast</c:v>
                </c:pt>
                <c:pt idx="3">
                  <c:v>Instämmer inte alls </c:v>
                </c:pt>
                <c:pt idx="4">
                  <c:v>Ingen uppfattning</c:v>
                </c:pt>
              </c:strCache>
            </c:strRef>
          </c:cat>
          <c:val>
            <c:numRef>
              <c:f>Personal!$C$6:$G$6</c:f>
              <c:numCache>
                <c:formatCode>General</c:formatCode>
                <c:ptCount val="5"/>
                <c:pt idx="0">
                  <c:v>19</c:v>
                </c:pt>
                <c:pt idx="1">
                  <c:v>35</c:v>
                </c:pt>
                <c:pt idx="2">
                  <c:v>10</c:v>
                </c:pt>
                <c:pt idx="3">
                  <c:v>5</c:v>
                </c:pt>
                <c:pt idx="4">
                  <c:v>31</c:v>
                </c:pt>
              </c:numCache>
            </c:numRef>
          </c:val>
          <c:extLst>
            <c:ext xmlns:c16="http://schemas.microsoft.com/office/drawing/2014/chart" uri="{C3380CC4-5D6E-409C-BE32-E72D297353CC}">
              <c16:uniqueId val="{0000000A-7F18-474F-8255-AC5D13138782}"/>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Personalen inom socialtjänsten gör ett bra jobb </a:t>
            </a:r>
            <a:br>
              <a:rPr lang="sv-SE" sz="1600" b="0" dirty="0"/>
            </a:br>
            <a:r>
              <a:rPr lang="sv-SE" sz="1200" b="0" dirty="0"/>
              <a:t>Andel som instämmer helt eller delvis 2023</a:t>
            </a:r>
            <a:endParaRPr lang="sv-SE" sz="1600" b="0" dirty="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Personal!$I$20</c:f>
              <c:strCache>
                <c:ptCount val="1"/>
                <c:pt idx="0">
                  <c:v>Personalen inom socialtjänsten gör ett bra jobb Andel som instämmer helt eller delvis 2023</c:v>
                </c:pt>
              </c:strCache>
            </c:strRef>
          </c:tx>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3C28-4D8F-A9A8-20D2513144CA}"/>
              </c:ext>
            </c:extLst>
          </c:dPt>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3C28-4D8F-A9A8-20D2513144CA}"/>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3C28-4D8F-A9A8-20D2513144CA}"/>
              </c:ext>
            </c:extLst>
          </c:dPt>
          <c:dPt>
            <c:idx val="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7-3C28-4D8F-A9A8-20D2513144CA}"/>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3C28-4D8F-A9A8-20D2513144CA}"/>
              </c:ext>
            </c:extLst>
          </c:dPt>
          <c:dPt>
            <c:idx val="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B-3C28-4D8F-A9A8-20D2513144CA}"/>
              </c:ext>
            </c:extLst>
          </c:dPt>
          <c:dPt>
            <c:idx val="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D-3C28-4D8F-A9A8-20D2513144CA}"/>
              </c:ext>
            </c:extLst>
          </c:dPt>
          <c:dPt>
            <c:idx val="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F-3C28-4D8F-A9A8-20D2513144CA}"/>
              </c:ext>
            </c:extLst>
          </c:dPt>
          <c:dPt>
            <c:idx val="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1-3C28-4D8F-A9A8-20D2513144CA}"/>
              </c:ext>
            </c:extLst>
          </c:dPt>
          <c:dPt>
            <c:idx val="9"/>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3-3C28-4D8F-A9A8-20D2513144CA}"/>
              </c:ext>
            </c:extLst>
          </c:dPt>
          <c:dPt>
            <c:idx val="1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5-3C28-4D8F-A9A8-20D2513144CA}"/>
              </c:ext>
            </c:extLst>
          </c:dPt>
          <c:dPt>
            <c:idx val="1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7-3C28-4D8F-A9A8-20D2513144CA}"/>
              </c:ext>
            </c:extLst>
          </c:dPt>
          <c:dPt>
            <c:idx val="1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9-3C28-4D8F-A9A8-20D2513144CA}"/>
              </c:ext>
            </c:extLst>
          </c:dPt>
          <c:dPt>
            <c:idx val="1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B-3C28-4D8F-A9A8-20D2513144CA}"/>
              </c:ext>
            </c:extLst>
          </c:dPt>
          <c:dPt>
            <c:idx val="1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D-3C28-4D8F-A9A8-20D2513144CA}"/>
              </c:ext>
            </c:extLst>
          </c:dPt>
          <c:dPt>
            <c:idx val="1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F-3C28-4D8F-A9A8-20D2513144CA}"/>
              </c:ext>
            </c:extLst>
          </c:dPt>
          <c:dPt>
            <c:idx val="1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1-3C28-4D8F-A9A8-20D2513144CA}"/>
              </c:ext>
            </c:extLst>
          </c:dPt>
          <c:dPt>
            <c:idx val="1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3-3C28-4D8F-A9A8-20D2513144CA}"/>
              </c:ext>
            </c:extLst>
          </c:dPt>
          <c:dPt>
            <c:idx val="18"/>
            <c:invertIfNegative val="0"/>
            <c:bubble3D val="0"/>
            <c:spPr>
              <a:solidFill>
                <a:schemeClr val="bg1">
                  <a:lumMod val="65000"/>
                </a:schemeClr>
              </a:solidFill>
              <a:ln>
                <a:noFill/>
              </a:ln>
              <a:effectLst/>
            </c:spPr>
            <c:extLst>
              <c:ext xmlns:c16="http://schemas.microsoft.com/office/drawing/2014/chart" uri="{C3380CC4-5D6E-409C-BE32-E72D297353CC}">
                <c16:uniqueId val="{00000025-3C28-4D8F-A9A8-20D2513144CA}"/>
              </c:ext>
            </c:extLst>
          </c:dPt>
          <c:dPt>
            <c:idx val="1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7-3C28-4D8F-A9A8-20D2513144CA}"/>
              </c:ext>
            </c:extLst>
          </c:dPt>
          <c:dPt>
            <c:idx val="2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9-3C28-4D8F-A9A8-20D2513144CA}"/>
              </c:ext>
            </c:extLst>
          </c:dPt>
          <c:dPt>
            <c:idx val="2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B-3C28-4D8F-A9A8-20D2513144CA}"/>
              </c:ext>
            </c:extLst>
          </c:dPt>
          <c:dPt>
            <c:idx val="2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D-3C28-4D8F-A9A8-20D2513144CA}"/>
              </c:ext>
            </c:extLst>
          </c:dPt>
          <c:dPt>
            <c:idx val="2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F-3C28-4D8F-A9A8-20D2513144CA}"/>
              </c:ext>
            </c:extLst>
          </c:dPt>
          <c:dPt>
            <c:idx val="2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1-3C28-4D8F-A9A8-20D2513144CA}"/>
              </c:ext>
            </c:extLst>
          </c:dPt>
          <c:dPt>
            <c:idx val="2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3-3C28-4D8F-A9A8-20D2513144CA}"/>
              </c:ext>
            </c:extLst>
          </c:dPt>
          <c:dPt>
            <c:idx val="2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5-3C28-4D8F-A9A8-20D2513144CA}"/>
              </c:ext>
            </c:extLst>
          </c:dPt>
          <c:dPt>
            <c:idx val="2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7-3C28-4D8F-A9A8-20D2513144CA}"/>
              </c:ext>
            </c:extLst>
          </c:dPt>
          <c:dPt>
            <c:idx val="2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9-3C28-4D8F-A9A8-20D2513144CA}"/>
              </c:ext>
            </c:extLst>
          </c:dPt>
          <c:dPt>
            <c:idx val="2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B-3C28-4D8F-A9A8-20D2513144CA}"/>
              </c:ext>
            </c:extLst>
          </c:dPt>
          <c:dPt>
            <c:idx val="3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D-3C28-4D8F-A9A8-20D2513144CA}"/>
              </c:ext>
            </c:extLst>
          </c:dPt>
          <c:dPt>
            <c:idx val="3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F-3C28-4D8F-A9A8-20D2513144CA}"/>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3C28-4D8F-A9A8-20D2513144CA}"/>
              </c:ext>
            </c:extLst>
          </c:dPt>
          <c:dPt>
            <c:idx val="3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3-3C28-4D8F-A9A8-20D2513144CA}"/>
              </c:ext>
            </c:extLst>
          </c:dPt>
          <c:dPt>
            <c:idx val="3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5-3C28-4D8F-A9A8-20D2513144CA}"/>
              </c:ext>
            </c:extLst>
          </c:dPt>
          <c:dPt>
            <c:idx val="3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7-3C28-4D8F-A9A8-20D2513144CA}"/>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3C28-4D8F-A9A8-20D2513144CA}"/>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Personal!$H$21:$H$57</c:f>
              <c:strCache>
                <c:ptCount val="37"/>
                <c:pt idx="0">
                  <c:v>Kortedala</c:v>
                </c:pt>
                <c:pt idx="1">
                  <c:v>Kärrdalen-Slättadamm</c:v>
                </c:pt>
                <c:pt idx="2">
                  <c:v>Bergsjön</c:v>
                </c:pt>
                <c:pt idx="3">
                  <c:v>Södra Skärgården</c:v>
                </c:pt>
                <c:pt idx="4">
                  <c:v>Kungsladugård-Sanna</c:v>
                </c:pt>
                <c:pt idx="5">
                  <c:v>Majorna-Stigberget-Masthugget</c:v>
                </c:pt>
                <c:pt idx="6">
                  <c:v>Olskroken-Redbergslid-Bagaregården</c:v>
                </c:pt>
                <c:pt idx="7">
                  <c:v>Billdal</c:v>
                </c:pt>
                <c:pt idx="8">
                  <c:v>Kålltorp-Torpa-Björkekärr</c:v>
                </c:pt>
                <c:pt idx="9">
                  <c:v>Centrala Angered</c:v>
                </c:pt>
                <c:pt idx="10">
                  <c:v>Älvsborg</c:v>
                </c:pt>
                <c:pt idx="11">
                  <c:v>Gamlestaden och Utby</c:v>
                </c:pt>
                <c:pt idx="12">
                  <c:v>Olivedal-Haga-Annedal-Änggården</c:v>
                </c:pt>
                <c:pt idx="13">
                  <c:v>Stora Högsbo</c:v>
                </c:pt>
                <c:pt idx="14">
                  <c:v>Norra Centrum</c:v>
                </c:pt>
                <c:pt idx="15">
                  <c:v>Askim-Hovås</c:v>
                </c:pt>
                <c:pt idx="16">
                  <c:v>Kärra-Rödbo</c:v>
                </c:pt>
                <c:pt idx="17">
                  <c:v>Norra Älvsstranden</c:v>
                </c:pt>
                <c:pt idx="18">
                  <c:v>HELA STADEN</c:v>
                </c:pt>
                <c:pt idx="19">
                  <c:v>Kallebäck-Skår-Kärralund</c:v>
                </c:pt>
                <c:pt idx="20">
                  <c:v>Krokslätt-Johanneberg</c:v>
                </c:pt>
                <c:pt idx="21">
                  <c:v>Kyrkbyn-Rambergsstaden</c:v>
                </c:pt>
                <c:pt idx="22">
                  <c:v>Backa</c:v>
                </c:pt>
                <c:pt idx="23">
                  <c:v>Björlanda</c:v>
                </c:pt>
                <c:pt idx="24">
                  <c:v>Södra Torslanda</c:v>
                </c:pt>
                <c:pt idx="25">
                  <c:v>Östra Biskopsgården</c:v>
                </c:pt>
                <c:pt idx="26">
                  <c:v>Lunden-Härlanda-Överås</c:v>
                </c:pt>
                <c:pt idx="27">
                  <c:v>Guldheden-Landala</c:v>
                </c:pt>
                <c:pt idx="28">
                  <c:v>Frölunda Torg-Tofta</c:v>
                </c:pt>
                <c:pt idx="29">
                  <c:v>Kvillebäcken</c:v>
                </c:pt>
                <c:pt idx="30">
                  <c:v>Bratthammar-Näset-Önnered</c:v>
                </c:pt>
                <c:pt idx="31">
                  <c:v>Tuve-Säve</c:v>
                </c:pt>
                <c:pt idx="32">
                  <c:v>Östra Angered</c:v>
                </c:pt>
                <c:pt idx="33">
                  <c:v>Södra Angered</c:v>
                </c:pt>
                <c:pt idx="34">
                  <c:v>Centrala Tynnered</c:v>
                </c:pt>
                <c:pt idx="35">
                  <c:v>Norra Angered</c:v>
                </c:pt>
                <c:pt idx="36">
                  <c:v>Västra Biskopsgården</c:v>
                </c:pt>
              </c:strCache>
            </c:strRef>
          </c:cat>
          <c:val>
            <c:numRef>
              <c:f>Personal!$I$21:$I$57</c:f>
              <c:numCache>
                <c:formatCode>General</c:formatCode>
                <c:ptCount val="37"/>
                <c:pt idx="0">
                  <c:v>64</c:v>
                </c:pt>
                <c:pt idx="1">
                  <c:v>63</c:v>
                </c:pt>
                <c:pt idx="2">
                  <c:v>62</c:v>
                </c:pt>
                <c:pt idx="3">
                  <c:v>62</c:v>
                </c:pt>
                <c:pt idx="4">
                  <c:v>61</c:v>
                </c:pt>
                <c:pt idx="5">
                  <c:v>61</c:v>
                </c:pt>
                <c:pt idx="6">
                  <c:v>61</c:v>
                </c:pt>
                <c:pt idx="7">
                  <c:v>61</c:v>
                </c:pt>
                <c:pt idx="8">
                  <c:v>60</c:v>
                </c:pt>
                <c:pt idx="9">
                  <c:v>58</c:v>
                </c:pt>
                <c:pt idx="10">
                  <c:v>58</c:v>
                </c:pt>
                <c:pt idx="11">
                  <c:v>56</c:v>
                </c:pt>
                <c:pt idx="12">
                  <c:v>56</c:v>
                </c:pt>
                <c:pt idx="13">
                  <c:v>56</c:v>
                </c:pt>
                <c:pt idx="14">
                  <c:v>55</c:v>
                </c:pt>
                <c:pt idx="15">
                  <c:v>54</c:v>
                </c:pt>
                <c:pt idx="16">
                  <c:v>54</c:v>
                </c:pt>
                <c:pt idx="17">
                  <c:v>54</c:v>
                </c:pt>
                <c:pt idx="18">
                  <c:v>54</c:v>
                </c:pt>
                <c:pt idx="19">
                  <c:v>53</c:v>
                </c:pt>
                <c:pt idx="20">
                  <c:v>53</c:v>
                </c:pt>
                <c:pt idx="21">
                  <c:v>53</c:v>
                </c:pt>
                <c:pt idx="22">
                  <c:v>52</c:v>
                </c:pt>
                <c:pt idx="23">
                  <c:v>52</c:v>
                </c:pt>
                <c:pt idx="24">
                  <c:v>51</c:v>
                </c:pt>
                <c:pt idx="25">
                  <c:v>51</c:v>
                </c:pt>
                <c:pt idx="26">
                  <c:v>50</c:v>
                </c:pt>
                <c:pt idx="27">
                  <c:v>49</c:v>
                </c:pt>
                <c:pt idx="28">
                  <c:v>49</c:v>
                </c:pt>
                <c:pt idx="29">
                  <c:v>49</c:v>
                </c:pt>
                <c:pt idx="30">
                  <c:v>48</c:v>
                </c:pt>
                <c:pt idx="31">
                  <c:v>48</c:v>
                </c:pt>
                <c:pt idx="32">
                  <c:v>47</c:v>
                </c:pt>
                <c:pt idx="33">
                  <c:v>47</c:v>
                </c:pt>
                <c:pt idx="34">
                  <c:v>46</c:v>
                </c:pt>
                <c:pt idx="35">
                  <c:v>44</c:v>
                </c:pt>
                <c:pt idx="36">
                  <c:v>42</c:v>
                </c:pt>
              </c:numCache>
            </c:numRef>
          </c:val>
          <c:extLst>
            <c:ext xmlns:c16="http://schemas.microsoft.com/office/drawing/2014/chart" uri="{C3380CC4-5D6E-409C-BE32-E72D297353CC}">
              <c16:uniqueId val="{0000004A-3C28-4D8F-A9A8-20D2513144CA}"/>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Personalen inom socialtjänsten gör ett bra jobb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03505837935483E-2"/>
          <c:y val="0.1559260173227435"/>
          <c:w val="0.9406847295078905"/>
          <c:h val="0.57251862568576739"/>
        </c:manualLayout>
      </c:layout>
      <c:barChart>
        <c:barDir val="col"/>
        <c:grouping val="clustered"/>
        <c:varyColors val="0"/>
        <c:ser>
          <c:idx val="0"/>
          <c:order val="0"/>
          <c:tx>
            <c:strRef>
              <c:f>Personal!$C$63</c:f>
              <c:strCache>
                <c:ptCount val="1"/>
                <c:pt idx="0">
                  <c:v>Personalen inom socialtjänsten gör ett bra jobb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Personal!$B$64:$B$86</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Personal!$C$64:$C$86</c:f>
              <c:numCache>
                <c:formatCode>General</c:formatCode>
                <c:ptCount val="23"/>
                <c:pt idx="0">
                  <c:v>50</c:v>
                </c:pt>
                <c:pt idx="1">
                  <c:v>55</c:v>
                </c:pt>
                <c:pt idx="2">
                  <c:v>62</c:v>
                </c:pt>
                <c:pt idx="3">
                  <c:v>55</c:v>
                </c:pt>
                <c:pt idx="4">
                  <c:v>53</c:v>
                </c:pt>
                <c:pt idx="6">
                  <c:v>57</c:v>
                </c:pt>
                <c:pt idx="7">
                  <c:v>52</c:v>
                </c:pt>
                <c:pt idx="9">
                  <c:v>58</c:v>
                </c:pt>
                <c:pt idx="10">
                  <c:v>53</c:v>
                </c:pt>
                <c:pt idx="12">
                  <c:v>58</c:v>
                </c:pt>
                <c:pt idx="13">
                  <c:v>55</c:v>
                </c:pt>
                <c:pt idx="15">
                  <c:v>57</c:v>
                </c:pt>
                <c:pt idx="16">
                  <c:v>55</c:v>
                </c:pt>
                <c:pt idx="18">
                  <c:v>54</c:v>
                </c:pt>
                <c:pt idx="19">
                  <c:v>55</c:v>
                </c:pt>
                <c:pt idx="21">
                  <c:v>55</c:v>
                </c:pt>
                <c:pt idx="22">
                  <c:v>49</c:v>
                </c:pt>
              </c:numCache>
            </c:numRef>
          </c:val>
          <c:extLst>
            <c:ext xmlns:c16="http://schemas.microsoft.com/office/drawing/2014/chart" uri="{C3380CC4-5D6E-409C-BE32-E72D297353CC}">
              <c16:uniqueId val="{00000000-5796-482E-8D03-2B75C1434F21}"/>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909902976"/>
        <c:crosses val="autoZero"/>
        <c:auto val="1"/>
        <c:lblAlgn val="ctr"/>
        <c:lblOffset val="100"/>
        <c:noMultiLvlLbl val="0"/>
      </c:catAx>
      <c:valAx>
        <c:axId val="909902976"/>
        <c:scaling>
          <c:orientation val="minMax"/>
          <c:max val="8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spPr>
        <a:noFill/>
      </c:spPr>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Personalen inom socialtjänsten gör ett bra jobb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531716922211406E-2"/>
          <c:y val="0.15592601732274347"/>
          <c:w val="0.9401880709650341"/>
          <c:h val="0.57292095089248996"/>
        </c:manualLayout>
      </c:layout>
      <c:barChart>
        <c:barDir val="col"/>
        <c:grouping val="clustered"/>
        <c:varyColors val="0"/>
        <c:ser>
          <c:idx val="0"/>
          <c:order val="0"/>
          <c:tx>
            <c:strRef>
              <c:f>Personal!$C$88</c:f>
              <c:strCache>
                <c:ptCount val="1"/>
                <c:pt idx="0">
                  <c:v>Personalen inom socialtjänsten gör ett bra jobb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Personal!$B$89:$B$104</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Personal!$C$89:$C$104</c:f>
              <c:numCache>
                <c:formatCode>General</c:formatCode>
                <c:ptCount val="16"/>
                <c:pt idx="0">
                  <c:v>42</c:v>
                </c:pt>
                <c:pt idx="1">
                  <c:v>48</c:v>
                </c:pt>
                <c:pt idx="2">
                  <c:v>51</c:v>
                </c:pt>
                <c:pt idx="3">
                  <c:v>62</c:v>
                </c:pt>
                <c:pt idx="5">
                  <c:v>66</c:v>
                </c:pt>
                <c:pt idx="6">
                  <c:v>49</c:v>
                </c:pt>
                <c:pt idx="7">
                  <c:v>47</c:v>
                </c:pt>
                <c:pt idx="9">
                  <c:v>78</c:v>
                </c:pt>
                <c:pt idx="10">
                  <c:v>52</c:v>
                </c:pt>
                <c:pt idx="11">
                  <c:v>38</c:v>
                </c:pt>
                <c:pt idx="13">
                  <c:v>64</c:v>
                </c:pt>
                <c:pt idx="14">
                  <c:v>52</c:v>
                </c:pt>
                <c:pt idx="15">
                  <c:v>38</c:v>
                </c:pt>
              </c:numCache>
            </c:numRef>
          </c:val>
          <c:extLst>
            <c:ext xmlns:c16="http://schemas.microsoft.com/office/drawing/2014/chart" uri="{C3380CC4-5D6E-409C-BE32-E72D297353CC}">
              <c16:uniqueId val="{00000000-11E1-46FA-BEE6-858E81C52B42}"/>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8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Jag kan tänka mig att ta kontakt med socialtjänsten om jag eller en närstående behöver stöd</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'Ta kontakt'!$C$4</c:f>
              <c:strCache>
                <c:ptCount val="1"/>
                <c:pt idx="0">
                  <c:v>Jag kan tänka mig att ta kontakt med socialtjänsten om jag eller en närstående behöver stöd</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D63E-4DA2-A83D-5025729F64FB}"/>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D63E-4DA2-A83D-5025729F64FB}"/>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D63E-4DA2-A83D-5025729F64FB}"/>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D63E-4DA2-A83D-5025729F64FB}"/>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D63E-4DA2-A83D-5025729F64FB}"/>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 kontakt'!$D$3:$H$3</c:f>
              <c:strCache>
                <c:ptCount val="5"/>
                <c:pt idx="0">
                  <c:v>Instämmer helt</c:v>
                </c:pt>
                <c:pt idx="1">
                  <c:v>Instämmer delvis</c:v>
                </c:pt>
                <c:pt idx="2">
                  <c:v>Instämmer knappast</c:v>
                </c:pt>
                <c:pt idx="3">
                  <c:v>Instämmer inte alls </c:v>
                </c:pt>
                <c:pt idx="4">
                  <c:v>Ingen uppfattning</c:v>
                </c:pt>
              </c:strCache>
            </c:strRef>
          </c:cat>
          <c:val>
            <c:numRef>
              <c:f>'Ta kontakt'!$D$4:$H$4</c:f>
              <c:numCache>
                <c:formatCode>General</c:formatCode>
                <c:ptCount val="5"/>
                <c:pt idx="0">
                  <c:v>41</c:v>
                </c:pt>
                <c:pt idx="1">
                  <c:v>26</c:v>
                </c:pt>
                <c:pt idx="2">
                  <c:v>8</c:v>
                </c:pt>
                <c:pt idx="3">
                  <c:v>6</c:v>
                </c:pt>
                <c:pt idx="4">
                  <c:v>19</c:v>
                </c:pt>
              </c:numCache>
            </c:numRef>
          </c:val>
          <c:extLst>
            <c:ext xmlns:c16="http://schemas.microsoft.com/office/drawing/2014/chart" uri="{C3380CC4-5D6E-409C-BE32-E72D297353CC}">
              <c16:uniqueId val="{0000000A-D63E-4DA2-A83D-5025729F64FB}"/>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ptos Display" panose="020B0004020202020204" pitchFamily="34" charset="0"/>
                <a:ea typeface="+mn-ea"/>
                <a:cs typeface="+mn-cs"/>
              </a:defRPr>
            </a:pPr>
            <a:r>
              <a:rPr lang="sv-SE" sz="1600"/>
              <a:t>Nettosvarsfrekvens i olika grupper, 2023</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ptos Display" panose="020B0004020202020204" pitchFamily="34" charset="0"/>
              <a:ea typeface="+mn-ea"/>
              <a:cs typeface="+mn-cs"/>
            </a:defRPr>
          </a:pPr>
          <a:endParaRPr lang="sv-SE"/>
        </a:p>
      </c:txPr>
    </c:title>
    <c:autoTitleDeleted val="0"/>
    <c:plotArea>
      <c:layout/>
      <c:barChart>
        <c:barDir val="col"/>
        <c:grouping val="clustered"/>
        <c:varyColors val="0"/>
        <c:ser>
          <c:idx val="0"/>
          <c:order val="0"/>
          <c:spPr>
            <a:solidFill>
              <a:schemeClr val="accent5">
                <a:lumMod val="60000"/>
                <a:lumOff val="40000"/>
              </a:schemeClr>
            </a:solidFill>
            <a:ln>
              <a:noFill/>
            </a:ln>
            <a:effectLst/>
          </c:spPr>
          <c:invertIfNegative val="0"/>
          <c:dPt>
            <c:idx val="13"/>
            <c:invertIfNegative val="0"/>
            <c:bubble3D val="0"/>
            <c:spPr>
              <a:solidFill>
                <a:schemeClr val="accent2"/>
              </a:solidFill>
              <a:ln>
                <a:noFill/>
              </a:ln>
              <a:effectLst/>
            </c:spPr>
            <c:extLst>
              <c:ext xmlns:c16="http://schemas.microsoft.com/office/drawing/2014/chart" uri="{C3380CC4-5D6E-409C-BE32-E72D297353CC}">
                <c16:uniqueId val="{00000001-61A2-4D78-89B3-5B350F9C24F1}"/>
              </c:ext>
            </c:extLst>
          </c:dPt>
          <c:dPt>
            <c:idx val="14"/>
            <c:invertIfNegative val="0"/>
            <c:bubble3D val="0"/>
            <c:spPr>
              <a:solidFill>
                <a:schemeClr val="accent5"/>
              </a:solidFill>
              <a:ln>
                <a:noFill/>
              </a:ln>
              <a:effectLst/>
            </c:spPr>
            <c:extLst>
              <c:ext xmlns:c16="http://schemas.microsoft.com/office/drawing/2014/chart" uri="{C3380CC4-5D6E-409C-BE32-E72D297353CC}">
                <c16:uniqueId val="{00000003-61A2-4D78-89B3-5B350F9C24F1}"/>
              </c:ext>
            </c:extLst>
          </c:dPt>
          <c:dPt>
            <c:idx val="15"/>
            <c:invertIfNegative val="0"/>
            <c:bubble3D val="0"/>
            <c:spPr>
              <a:solidFill>
                <a:schemeClr val="accent6"/>
              </a:solidFill>
              <a:ln>
                <a:noFill/>
              </a:ln>
              <a:effectLst/>
            </c:spPr>
            <c:extLst>
              <c:ext xmlns:c16="http://schemas.microsoft.com/office/drawing/2014/chart" uri="{C3380CC4-5D6E-409C-BE32-E72D297353CC}">
                <c16:uniqueId val="{00000005-61A2-4D78-89B3-5B350F9C24F1}"/>
              </c:ext>
            </c:extLst>
          </c:dPt>
          <c:dPt>
            <c:idx val="16"/>
            <c:invertIfNegative val="0"/>
            <c:bubble3D val="0"/>
            <c:spPr>
              <a:solidFill>
                <a:schemeClr val="accent4"/>
              </a:solidFill>
              <a:ln>
                <a:noFill/>
              </a:ln>
              <a:effectLst/>
            </c:spPr>
            <c:extLst>
              <c:ext xmlns:c16="http://schemas.microsoft.com/office/drawing/2014/chart" uri="{C3380CC4-5D6E-409C-BE32-E72D297353CC}">
                <c16:uniqueId val="{00000007-61A2-4D78-89B3-5B350F9C24F1}"/>
              </c:ext>
            </c:extLst>
          </c:dPt>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'Om SOM'!$D$27:$D$43</c:f>
              <c:strCache>
                <c:ptCount val="17"/>
                <c:pt idx="0">
                  <c:v>Män</c:v>
                </c:pt>
                <c:pt idx="1">
                  <c:v>Kvinnor</c:v>
                </c:pt>
                <c:pt idx="3">
                  <c:v>16-19 år</c:v>
                </c:pt>
                <c:pt idx="4">
                  <c:v>20-24 år</c:v>
                </c:pt>
                <c:pt idx="5">
                  <c:v>25-29 år</c:v>
                </c:pt>
                <c:pt idx="6">
                  <c:v>30-39 år</c:v>
                </c:pt>
                <c:pt idx="7">
                  <c:v>40-49 år</c:v>
                </c:pt>
                <c:pt idx="8">
                  <c:v>50-59 år</c:v>
                </c:pt>
                <c:pt idx="9">
                  <c:v>60-69 år</c:v>
                </c:pt>
                <c:pt idx="10">
                  <c:v>70-79 år</c:v>
                </c:pt>
                <c:pt idx="11">
                  <c:v>80-90 år</c:v>
                </c:pt>
                <c:pt idx="13">
                  <c:v>Centrum</c:v>
                </c:pt>
                <c:pt idx="14">
                  <c:v>Hisingen</c:v>
                </c:pt>
                <c:pt idx="15">
                  <c:v>Nordost</c:v>
                </c:pt>
                <c:pt idx="16">
                  <c:v>Sydväst</c:v>
                </c:pt>
              </c:strCache>
            </c:strRef>
          </c:cat>
          <c:val>
            <c:numRef>
              <c:f>'Om SOM'!$E$27:$E$43</c:f>
              <c:numCache>
                <c:formatCode>0%</c:formatCode>
                <c:ptCount val="17"/>
                <c:pt idx="0">
                  <c:v>0.45</c:v>
                </c:pt>
                <c:pt idx="1">
                  <c:v>0.5</c:v>
                </c:pt>
                <c:pt idx="3">
                  <c:v>0.43</c:v>
                </c:pt>
                <c:pt idx="4">
                  <c:v>0.31</c:v>
                </c:pt>
                <c:pt idx="5">
                  <c:v>0.37</c:v>
                </c:pt>
                <c:pt idx="6">
                  <c:v>0.4</c:v>
                </c:pt>
                <c:pt idx="7">
                  <c:v>0.47</c:v>
                </c:pt>
                <c:pt idx="8">
                  <c:v>0.55000000000000004</c:v>
                </c:pt>
                <c:pt idx="9">
                  <c:v>0.61</c:v>
                </c:pt>
                <c:pt idx="10">
                  <c:v>0.65</c:v>
                </c:pt>
                <c:pt idx="11">
                  <c:v>0.6</c:v>
                </c:pt>
                <c:pt idx="13">
                  <c:v>0.53</c:v>
                </c:pt>
                <c:pt idx="14">
                  <c:v>0.46</c:v>
                </c:pt>
                <c:pt idx="15">
                  <c:v>0.33</c:v>
                </c:pt>
                <c:pt idx="16">
                  <c:v>0.55000000000000004</c:v>
                </c:pt>
              </c:numCache>
            </c:numRef>
          </c:val>
          <c:extLst>
            <c:ext xmlns:c16="http://schemas.microsoft.com/office/drawing/2014/chart" uri="{C3380CC4-5D6E-409C-BE32-E72D297353CC}">
              <c16:uniqueId val="{00000008-61A2-4D78-89B3-5B350F9C24F1}"/>
            </c:ext>
          </c:extLst>
        </c:ser>
        <c:dLbls>
          <c:showLegendKey val="0"/>
          <c:showVal val="0"/>
          <c:showCatName val="0"/>
          <c:showSerName val="0"/>
          <c:showPercent val="0"/>
          <c:showBubbleSize val="0"/>
        </c:dLbls>
        <c:gapWidth val="50"/>
        <c:axId val="768363144"/>
        <c:axId val="768363504"/>
      </c:barChart>
      <c:catAx>
        <c:axId val="768363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ptos Display" panose="020B0004020202020204" pitchFamily="34" charset="0"/>
                <a:ea typeface="+mn-ea"/>
                <a:cs typeface="+mn-cs"/>
              </a:defRPr>
            </a:pPr>
            <a:endParaRPr lang="sv-SE"/>
          </a:p>
        </c:txPr>
        <c:crossAx val="768363504"/>
        <c:crosses val="autoZero"/>
        <c:auto val="1"/>
        <c:lblAlgn val="ctr"/>
        <c:lblOffset val="100"/>
        <c:noMultiLvlLbl val="0"/>
      </c:catAx>
      <c:valAx>
        <c:axId val="768363504"/>
        <c:scaling>
          <c:orientation val="minMax"/>
          <c:max val="0.8"/>
        </c:scaling>
        <c:delete val="1"/>
        <c:axPos val="l"/>
        <c:numFmt formatCode="0%" sourceLinked="1"/>
        <c:majorTickMark val="out"/>
        <c:minorTickMark val="none"/>
        <c:tickLblPos val="nextTo"/>
        <c:crossAx val="768363144"/>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ptos Display" panose="020B0004020202020204" pitchFamily="34" charset="0"/>
        </a:defRPr>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Jag kan tänka mig att ta kontakt med socialtjänsten om jag eller en närstående behöver stöd </a:t>
            </a:r>
            <a:br>
              <a:rPr lang="sv-SE" sz="1600" b="0"/>
            </a:br>
            <a:r>
              <a:rPr lang="sv-SE" sz="1200" b="0"/>
              <a:t>Andel som instämmer helt eller delvis 2023</a:t>
            </a:r>
            <a:endParaRPr lang="sv-SE" sz="1600" b="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'Ta kontakt'!$K$17</c:f>
              <c:strCache>
                <c:ptCount val="1"/>
                <c:pt idx="0">
                  <c:v>Jag kan tänka mig att ta kontakt med socialtjänsten om jag eller en närstående behöver stöd Andel som instämmer helt eller delvis 2023</c:v>
                </c:pt>
              </c:strCache>
            </c:strRef>
          </c:tx>
          <c:spPr>
            <a:solidFill>
              <a:schemeClr val="accent1"/>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4BA9-43E4-A73A-A56D2E873759}"/>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4BA9-43E4-A73A-A56D2E873759}"/>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4BA9-43E4-A73A-A56D2E873759}"/>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4BA9-43E4-A73A-A56D2E873759}"/>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4BA9-43E4-A73A-A56D2E873759}"/>
              </c:ext>
            </c:extLst>
          </c:dPt>
          <c:dPt>
            <c:idx val="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4BA9-43E4-A73A-A56D2E873759}"/>
              </c:ext>
            </c:extLst>
          </c:dPt>
          <c:dPt>
            <c:idx val="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D-4BA9-43E4-A73A-A56D2E873759}"/>
              </c:ext>
            </c:extLst>
          </c:dPt>
          <c:dPt>
            <c:idx val="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F-4BA9-43E4-A73A-A56D2E873759}"/>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1-4BA9-43E4-A73A-A56D2E873759}"/>
              </c:ext>
            </c:extLst>
          </c:dPt>
          <c:dPt>
            <c:idx val="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3-4BA9-43E4-A73A-A56D2E873759}"/>
              </c:ext>
            </c:extLst>
          </c:dPt>
          <c:dPt>
            <c:idx val="1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5-4BA9-43E4-A73A-A56D2E873759}"/>
              </c:ext>
            </c:extLst>
          </c:dPt>
          <c:dPt>
            <c:idx val="1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7-4BA9-43E4-A73A-A56D2E873759}"/>
              </c:ext>
            </c:extLst>
          </c:dPt>
          <c:dPt>
            <c:idx val="1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9-4BA9-43E4-A73A-A56D2E873759}"/>
              </c:ext>
            </c:extLst>
          </c:dPt>
          <c:dPt>
            <c:idx val="1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B-4BA9-43E4-A73A-A56D2E873759}"/>
              </c:ext>
            </c:extLst>
          </c:dPt>
          <c:dPt>
            <c:idx val="1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D-4BA9-43E4-A73A-A56D2E873759}"/>
              </c:ext>
            </c:extLst>
          </c:dPt>
          <c:dPt>
            <c:idx val="1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F-4BA9-43E4-A73A-A56D2E873759}"/>
              </c:ext>
            </c:extLst>
          </c:dPt>
          <c:dPt>
            <c:idx val="1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1-4BA9-43E4-A73A-A56D2E873759}"/>
              </c:ext>
            </c:extLst>
          </c:dPt>
          <c:dPt>
            <c:idx val="17"/>
            <c:invertIfNegative val="0"/>
            <c:bubble3D val="0"/>
            <c:spPr>
              <a:solidFill>
                <a:schemeClr val="bg1">
                  <a:lumMod val="65000"/>
                </a:schemeClr>
              </a:solidFill>
              <a:ln>
                <a:noFill/>
              </a:ln>
              <a:effectLst/>
            </c:spPr>
            <c:extLst>
              <c:ext xmlns:c16="http://schemas.microsoft.com/office/drawing/2014/chart" uri="{C3380CC4-5D6E-409C-BE32-E72D297353CC}">
                <c16:uniqueId val="{00000023-4BA9-43E4-A73A-A56D2E873759}"/>
              </c:ext>
            </c:extLst>
          </c:dPt>
          <c:dPt>
            <c:idx val="18"/>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25-4BA9-43E4-A73A-A56D2E873759}"/>
              </c:ext>
            </c:extLst>
          </c:dPt>
          <c:dPt>
            <c:idx val="19"/>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7-4BA9-43E4-A73A-A56D2E873759}"/>
              </c:ext>
            </c:extLst>
          </c:dPt>
          <c:dPt>
            <c:idx val="2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9-4BA9-43E4-A73A-A56D2E873759}"/>
              </c:ext>
            </c:extLst>
          </c:dPt>
          <c:dPt>
            <c:idx val="2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B-4BA9-43E4-A73A-A56D2E873759}"/>
              </c:ext>
            </c:extLst>
          </c:dPt>
          <c:dPt>
            <c:idx val="2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D-4BA9-43E4-A73A-A56D2E873759}"/>
              </c:ext>
            </c:extLst>
          </c:dPt>
          <c:dPt>
            <c:idx val="2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F-4BA9-43E4-A73A-A56D2E873759}"/>
              </c:ext>
            </c:extLst>
          </c:dPt>
          <c:dPt>
            <c:idx val="2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1-4BA9-43E4-A73A-A56D2E873759}"/>
              </c:ext>
            </c:extLst>
          </c:dPt>
          <c:dPt>
            <c:idx val="2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3-4BA9-43E4-A73A-A56D2E873759}"/>
              </c:ext>
            </c:extLst>
          </c:dPt>
          <c:dPt>
            <c:idx val="2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5-4BA9-43E4-A73A-A56D2E873759}"/>
              </c:ext>
            </c:extLst>
          </c:dPt>
          <c:dPt>
            <c:idx val="2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7-4BA9-43E4-A73A-A56D2E873759}"/>
              </c:ext>
            </c:extLst>
          </c:dPt>
          <c:dPt>
            <c:idx val="2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9-4BA9-43E4-A73A-A56D2E873759}"/>
              </c:ext>
            </c:extLst>
          </c:dPt>
          <c:dPt>
            <c:idx val="2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B-4BA9-43E4-A73A-A56D2E873759}"/>
              </c:ext>
            </c:extLst>
          </c:dPt>
          <c:dPt>
            <c:idx val="3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D-4BA9-43E4-A73A-A56D2E873759}"/>
              </c:ext>
            </c:extLst>
          </c:dPt>
          <c:dPt>
            <c:idx val="3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F-4BA9-43E4-A73A-A56D2E873759}"/>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4BA9-43E4-A73A-A56D2E873759}"/>
              </c:ext>
            </c:extLst>
          </c:dPt>
          <c:dPt>
            <c:idx val="3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3-4BA9-43E4-A73A-A56D2E873759}"/>
              </c:ext>
            </c:extLst>
          </c:dPt>
          <c:dPt>
            <c:idx val="3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5-4BA9-43E4-A73A-A56D2E873759}"/>
              </c:ext>
            </c:extLst>
          </c:dPt>
          <c:dPt>
            <c:idx val="3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7-4BA9-43E4-A73A-A56D2E873759}"/>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4BA9-43E4-A73A-A56D2E873759}"/>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 kontakt'!$J$18:$J$54</c:f>
              <c:strCache>
                <c:ptCount val="37"/>
                <c:pt idx="0">
                  <c:v>Kungsladugård-Sanna</c:v>
                </c:pt>
                <c:pt idx="1">
                  <c:v>Kortedala</c:v>
                </c:pt>
                <c:pt idx="2">
                  <c:v>Gamlestaden och Utby</c:v>
                </c:pt>
                <c:pt idx="3">
                  <c:v>Majorna-Stigberget-Masthugget</c:v>
                </c:pt>
                <c:pt idx="4">
                  <c:v>Krokslätt-Johanneberg</c:v>
                </c:pt>
                <c:pt idx="5">
                  <c:v>Älvsborg</c:v>
                </c:pt>
                <c:pt idx="6">
                  <c:v>Kallebäck-Skår-Kärralund</c:v>
                </c:pt>
                <c:pt idx="7">
                  <c:v>Billdal</c:v>
                </c:pt>
                <c:pt idx="8">
                  <c:v>Kyrkbyn-Rambergsstaden</c:v>
                </c:pt>
                <c:pt idx="9">
                  <c:v>Kärrdalen-Slättadamm</c:v>
                </c:pt>
                <c:pt idx="10">
                  <c:v>Kålltorp-Torpa-Björkekärr</c:v>
                </c:pt>
                <c:pt idx="11">
                  <c:v>Stora Högsbo</c:v>
                </c:pt>
                <c:pt idx="12">
                  <c:v>Norra Älvsstranden</c:v>
                </c:pt>
                <c:pt idx="13">
                  <c:v>Kärra-Rödbo</c:v>
                </c:pt>
                <c:pt idx="14">
                  <c:v>Guldheden-Landala</c:v>
                </c:pt>
                <c:pt idx="15">
                  <c:v>Askim-Hovås</c:v>
                </c:pt>
                <c:pt idx="16">
                  <c:v>Olskroken-Redbergslid-Bagaregården</c:v>
                </c:pt>
                <c:pt idx="17">
                  <c:v>HELA STADEN</c:v>
                </c:pt>
                <c:pt idx="18">
                  <c:v>Bergsjön</c:v>
                </c:pt>
                <c:pt idx="19">
                  <c:v>Bratthammar-Näset-Önnered</c:v>
                </c:pt>
                <c:pt idx="20">
                  <c:v>Södra Torslanda</c:v>
                </c:pt>
                <c:pt idx="21">
                  <c:v>Lunden-Härlanda-Överås</c:v>
                </c:pt>
                <c:pt idx="22">
                  <c:v>Norra Centrum</c:v>
                </c:pt>
                <c:pt idx="23">
                  <c:v>Centrala Tynnered</c:v>
                </c:pt>
                <c:pt idx="24">
                  <c:v>Centrala Angered</c:v>
                </c:pt>
                <c:pt idx="25">
                  <c:v>Olivedal-Haga-Annedal-Änggården</c:v>
                </c:pt>
                <c:pt idx="26">
                  <c:v>Frölunda Torg-Tofta</c:v>
                </c:pt>
                <c:pt idx="27">
                  <c:v>Östra Biskopsgården</c:v>
                </c:pt>
                <c:pt idx="28">
                  <c:v>Södra Skärgården</c:v>
                </c:pt>
                <c:pt idx="29">
                  <c:v>Kvillebäcken</c:v>
                </c:pt>
                <c:pt idx="30">
                  <c:v>Södra Angered</c:v>
                </c:pt>
                <c:pt idx="31">
                  <c:v>Backa</c:v>
                </c:pt>
                <c:pt idx="32">
                  <c:v>Östra Angered</c:v>
                </c:pt>
                <c:pt idx="33">
                  <c:v>Björlanda</c:v>
                </c:pt>
                <c:pt idx="34">
                  <c:v>Tuve-Säve</c:v>
                </c:pt>
                <c:pt idx="35">
                  <c:v>Norra Angered</c:v>
                </c:pt>
                <c:pt idx="36">
                  <c:v>Västra Biskopsgården</c:v>
                </c:pt>
              </c:strCache>
            </c:strRef>
          </c:cat>
          <c:val>
            <c:numRef>
              <c:f>'Ta kontakt'!$K$18:$K$54</c:f>
              <c:numCache>
                <c:formatCode>General</c:formatCode>
                <c:ptCount val="37"/>
                <c:pt idx="0">
                  <c:v>79</c:v>
                </c:pt>
                <c:pt idx="1">
                  <c:v>77</c:v>
                </c:pt>
                <c:pt idx="2">
                  <c:v>76</c:v>
                </c:pt>
                <c:pt idx="3">
                  <c:v>75</c:v>
                </c:pt>
                <c:pt idx="4">
                  <c:v>73</c:v>
                </c:pt>
                <c:pt idx="5">
                  <c:v>73</c:v>
                </c:pt>
                <c:pt idx="6">
                  <c:v>72</c:v>
                </c:pt>
                <c:pt idx="7">
                  <c:v>72</c:v>
                </c:pt>
                <c:pt idx="8">
                  <c:v>72</c:v>
                </c:pt>
                <c:pt idx="9">
                  <c:v>71</c:v>
                </c:pt>
                <c:pt idx="10">
                  <c:v>70</c:v>
                </c:pt>
                <c:pt idx="11">
                  <c:v>70</c:v>
                </c:pt>
                <c:pt idx="12">
                  <c:v>70</c:v>
                </c:pt>
                <c:pt idx="13">
                  <c:v>69</c:v>
                </c:pt>
                <c:pt idx="14">
                  <c:v>68</c:v>
                </c:pt>
                <c:pt idx="15">
                  <c:v>68</c:v>
                </c:pt>
                <c:pt idx="16">
                  <c:v>67</c:v>
                </c:pt>
                <c:pt idx="17">
                  <c:v>67</c:v>
                </c:pt>
                <c:pt idx="18">
                  <c:v>66</c:v>
                </c:pt>
                <c:pt idx="19">
                  <c:v>66</c:v>
                </c:pt>
                <c:pt idx="20">
                  <c:v>66</c:v>
                </c:pt>
                <c:pt idx="21">
                  <c:v>65</c:v>
                </c:pt>
                <c:pt idx="22">
                  <c:v>64</c:v>
                </c:pt>
                <c:pt idx="23">
                  <c:v>64</c:v>
                </c:pt>
                <c:pt idx="24">
                  <c:v>63</c:v>
                </c:pt>
                <c:pt idx="25">
                  <c:v>63</c:v>
                </c:pt>
                <c:pt idx="26">
                  <c:v>63</c:v>
                </c:pt>
                <c:pt idx="27">
                  <c:v>63</c:v>
                </c:pt>
                <c:pt idx="28">
                  <c:v>62</c:v>
                </c:pt>
                <c:pt idx="29">
                  <c:v>60</c:v>
                </c:pt>
                <c:pt idx="30">
                  <c:v>59</c:v>
                </c:pt>
                <c:pt idx="31">
                  <c:v>56</c:v>
                </c:pt>
                <c:pt idx="32">
                  <c:v>55</c:v>
                </c:pt>
                <c:pt idx="33">
                  <c:v>55</c:v>
                </c:pt>
                <c:pt idx="34">
                  <c:v>55</c:v>
                </c:pt>
                <c:pt idx="35">
                  <c:v>54</c:v>
                </c:pt>
                <c:pt idx="36">
                  <c:v>54</c:v>
                </c:pt>
              </c:numCache>
            </c:numRef>
          </c:val>
          <c:extLst>
            <c:ext xmlns:c16="http://schemas.microsoft.com/office/drawing/2014/chart" uri="{C3380CC4-5D6E-409C-BE32-E72D297353CC}">
              <c16:uniqueId val="{0000004A-4BA9-43E4-A73A-A56D2E873759}"/>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Jag kan tänka mig att ta kontakt med socialtjänsten om jag eller en närstående behöver stöd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34210763425712E-2"/>
          <c:y val="0.15592601732274347"/>
          <c:w val="0.94037768025298818"/>
          <c:h val="0.57251862568576739"/>
        </c:manualLayout>
      </c:layout>
      <c:barChart>
        <c:barDir val="col"/>
        <c:grouping val="clustered"/>
        <c:varyColors val="0"/>
        <c:ser>
          <c:idx val="0"/>
          <c:order val="0"/>
          <c:tx>
            <c:strRef>
              <c:f>'Ta kontakt'!$D$59</c:f>
              <c:strCache>
                <c:ptCount val="1"/>
                <c:pt idx="0">
                  <c:v>Jag kan tänka mig att ta kontakt med socialtjänsten om jag eller en närstående behöver stöd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 kontakt'!$C$60:$C$82</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'Ta kontakt'!$D$60:$D$82</c:f>
              <c:numCache>
                <c:formatCode>General</c:formatCode>
                <c:ptCount val="23"/>
                <c:pt idx="0">
                  <c:v>62</c:v>
                </c:pt>
                <c:pt idx="1">
                  <c:v>70</c:v>
                </c:pt>
                <c:pt idx="2">
                  <c:v>73</c:v>
                </c:pt>
                <c:pt idx="3">
                  <c:v>69</c:v>
                </c:pt>
                <c:pt idx="4">
                  <c:v>64</c:v>
                </c:pt>
                <c:pt idx="6">
                  <c:v>71</c:v>
                </c:pt>
                <c:pt idx="7">
                  <c:v>65</c:v>
                </c:pt>
                <c:pt idx="9">
                  <c:v>72</c:v>
                </c:pt>
                <c:pt idx="10">
                  <c:v>65</c:v>
                </c:pt>
                <c:pt idx="12">
                  <c:v>71</c:v>
                </c:pt>
                <c:pt idx="13">
                  <c:v>67</c:v>
                </c:pt>
                <c:pt idx="15">
                  <c:v>68</c:v>
                </c:pt>
                <c:pt idx="16">
                  <c:v>69</c:v>
                </c:pt>
                <c:pt idx="18">
                  <c:v>63</c:v>
                </c:pt>
                <c:pt idx="19">
                  <c:v>69</c:v>
                </c:pt>
                <c:pt idx="21">
                  <c:v>58</c:v>
                </c:pt>
                <c:pt idx="22">
                  <c:v>69</c:v>
                </c:pt>
              </c:numCache>
            </c:numRef>
          </c:val>
          <c:extLst>
            <c:ext xmlns:c16="http://schemas.microsoft.com/office/drawing/2014/chart" uri="{C3380CC4-5D6E-409C-BE32-E72D297353CC}">
              <c16:uniqueId val="{00000000-A0AD-4D59-A9B3-7A60F3DF80F5}"/>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200"/>
            </a:pPr>
            <a:endParaRPr lang="sv-SE"/>
          </a:p>
        </c:txPr>
        <c:crossAx val="909902976"/>
        <c:crosses val="autoZero"/>
        <c:auto val="1"/>
        <c:lblAlgn val="ctr"/>
        <c:lblOffset val="100"/>
        <c:noMultiLvlLbl val="0"/>
      </c:catAx>
      <c:valAx>
        <c:axId val="909902976"/>
        <c:scaling>
          <c:orientation val="minMax"/>
          <c:max val="100"/>
        </c:scaling>
        <c:delete val="0"/>
        <c:axPos val="l"/>
        <c:numFmt formatCode="General" sourceLinked="1"/>
        <c:majorTickMark val="none"/>
        <c:minorTickMark val="none"/>
        <c:tickLblPos val="nextTo"/>
        <c:spPr>
          <a:noFill/>
          <a:ln>
            <a:noFill/>
          </a:ln>
          <a:effectLst/>
        </c:spPr>
        <c:txPr>
          <a:bodyPr rot="-60000000" vert="horz"/>
          <a:lstStyle/>
          <a:p>
            <a:pPr>
              <a:defRPr sz="1200"/>
            </a:pPr>
            <a:endParaRPr lang="sv-SE"/>
          </a:p>
        </c:txPr>
        <c:crossAx val="909909816"/>
        <c:crosses val="autoZero"/>
        <c:crossBetween val="between"/>
      </c:valAx>
    </c:plotArea>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Jag kan tänka mig att ta kontakt med socialtjänsten om jag eller en närstående behöver stöd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34210763425712E-2"/>
          <c:y val="0.15592601732274347"/>
          <c:w val="0.94037768025298818"/>
          <c:h val="0.57292095089248996"/>
        </c:manualLayout>
      </c:layout>
      <c:barChart>
        <c:barDir val="col"/>
        <c:grouping val="clustered"/>
        <c:varyColors val="0"/>
        <c:ser>
          <c:idx val="0"/>
          <c:order val="0"/>
          <c:tx>
            <c:strRef>
              <c:f>'Ta kontakt'!$D$84</c:f>
              <c:strCache>
                <c:ptCount val="1"/>
                <c:pt idx="0">
                  <c:v>Jag kan tänka mig att ta kontakt med socialtjänsten om jag eller en närstående behöver stöd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 kontakt'!$C$85:$C$100</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'Ta kontakt'!$D$85:$D$100</c:f>
              <c:numCache>
                <c:formatCode>General</c:formatCode>
                <c:ptCount val="16"/>
                <c:pt idx="0">
                  <c:v>58</c:v>
                </c:pt>
                <c:pt idx="1">
                  <c:v>59</c:v>
                </c:pt>
                <c:pt idx="2">
                  <c:v>68</c:v>
                </c:pt>
                <c:pt idx="3">
                  <c:v>73</c:v>
                </c:pt>
                <c:pt idx="5">
                  <c:v>77</c:v>
                </c:pt>
                <c:pt idx="6">
                  <c:v>61</c:v>
                </c:pt>
                <c:pt idx="7">
                  <c:v>61</c:v>
                </c:pt>
                <c:pt idx="9">
                  <c:v>83</c:v>
                </c:pt>
                <c:pt idx="10">
                  <c:v>66</c:v>
                </c:pt>
                <c:pt idx="11">
                  <c:v>55</c:v>
                </c:pt>
                <c:pt idx="13">
                  <c:v>77</c:v>
                </c:pt>
                <c:pt idx="14">
                  <c:v>66</c:v>
                </c:pt>
                <c:pt idx="15">
                  <c:v>49</c:v>
                </c:pt>
              </c:numCache>
            </c:numRef>
          </c:val>
          <c:extLst>
            <c:ext xmlns:c16="http://schemas.microsoft.com/office/drawing/2014/chart" uri="{C3380CC4-5D6E-409C-BE32-E72D297353CC}">
              <c16:uniqueId val="{00000000-E204-495F-A643-F5AC8A3CD4DA}"/>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10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Jag skulle bli orolig om jag blev kallad till ett möte av socialtjänsten</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'Oro kallad'!$C$4</c:f>
              <c:strCache>
                <c:ptCount val="1"/>
                <c:pt idx="0">
                  <c:v>Jag skulle bli orolig om jag blev kallad till ett möte av socialtjänsten</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7892-4445-80EF-145891FEB6E6}"/>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7892-4445-80EF-145891FEB6E6}"/>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7892-4445-80EF-145891FEB6E6}"/>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7892-4445-80EF-145891FEB6E6}"/>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7892-4445-80EF-145891FEB6E6}"/>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'Oro kallad'!$D$3:$H$3</c:f>
              <c:strCache>
                <c:ptCount val="5"/>
                <c:pt idx="0">
                  <c:v>Instämmer helt</c:v>
                </c:pt>
                <c:pt idx="1">
                  <c:v>Instämmer delvis</c:v>
                </c:pt>
                <c:pt idx="2">
                  <c:v>Instämmer knappast</c:v>
                </c:pt>
                <c:pt idx="3">
                  <c:v>Instämmer inte alls </c:v>
                </c:pt>
                <c:pt idx="4">
                  <c:v>Ingen uppfattning</c:v>
                </c:pt>
              </c:strCache>
            </c:strRef>
          </c:cat>
          <c:val>
            <c:numRef>
              <c:f>'Oro kallad'!$D$4:$H$4</c:f>
              <c:numCache>
                <c:formatCode>General</c:formatCode>
                <c:ptCount val="5"/>
                <c:pt idx="0">
                  <c:v>26</c:v>
                </c:pt>
                <c:pt idx="1">
                  <c:v>25</c:v>
                </c:pt>
                <c:pt idx="2">
                  <c:v>10</c:v>
                </c:pt>
                <c:pt idx="3">
                  <c:v>17</c:v>
                </c:pt>
                <c:pt idx="4">
                  <c:v>22</c:v>
                </c:pt>
              </c:numCache>
            </c:numRef>
          </c:val>
          <c:extLst>
            <c:ext xmlns:c16="http://schemas.microsoft.com/office/drawing/2014/chart" uri="{C3380CC4-5D6E-409C-BE32-E72D297353CC}">
              <c16:uniqueId val="{0000000A-7892-4445-80EF-145891FEB6E6}"/>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Jag skulle bli orolig om jag blev kallad till ett möte av socialtjänsten </a:t>
            </a:r>
            <a:br>
              <a:rPr lang="sv-SE" sz="1600" b="0"/>
            </a:br>
            <a:r>
              <a:rPr lang="sv-SE" sz="1200" b="0"/>
              <a:t>Andel som instämmer helt eller delvis 2023</a:t>
            </a:r>
            <a:endParaRPr lang="sv-SE" sz="1600" b="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'Oro kallad'!$J$18</c:f>
              <c:strCache>
                <c:ptCount val="1"/>
                <c:pt idx="0">
                  <c:v>Jag skulle bli orolig om jag blev kallad till ett möte av socialtjänsten Andel som instämmer helt eller delvis 2023</c:v>
                </c:pt>
              </c:strCache>
            </c:strRef>
          </c:tx>
          <c:spPr>
            <a:solidFill>
              <a:schemeClr val="accent1"/>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D09A-4D4D-8D2B-D20C5032944F}"/>
              </c:ext>
            </c:extLst>
          </c:dPt>
          <c:dPt>
            <c:idx val="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3-D09A-4D4D-8D2B-D20C5032944F}"/>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D09A-4D4D-8D2B-D20C5032944F}"/>
              </c:ext>
            </c:extLst>
          </c:dPt>
          <c:dPt>
            <c:idx val="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7-D09A-4D4D-8D2B-D20C5032944F}"/>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9-D09A-4D4D-8D2B-D20C5032944F}"/>
              </c:ext>
            </c:extLst>
          </c:dPt>
          <c:dPt>
            <c:idx val="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B-D09A-4D4D-8D2B-D20C5032944F}"/>
              </c:ext>
            </c:extLst>
          </c:dPt>
          <c:dPt>
            <c:idx val="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D-D09A-4D4D-8D2B-D20C5032944F}"/>
              </c:ext>
            </c:extLst>
          </c:dPt>
          <c:dPt>
            <c:idx val="7"/>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F-D09A-4D4D-8D2B-D20C5032944F}"/>
              </c:ext>
            </c:extLst>
          </c:dPt>
          <c:dPt>
            <c:idx val="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1-D09A-4D4D-8D2B-D20C5032944F}"/>
              </c:ext>
            </c:extLst>
          </c:dPt>
          <c:dPt>
            <c:idx val="9"/>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3-D09A-4D4D-8D2B-D20C5032944F}"/>
              </c:ext>
            </c:extLst>
          </c:dPt>
          <c:dPt>
            <c:idx val="1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5-D09A-4D4D-8D2B-D20C5032944F}"/>
              </c:ext>
            </c:extLst>
          </c:dPt>
          <c:dPt>
            <c:idx val="1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7-D09A-4D4D-8D2B-D20C5032944F}"/>
              </c:ext>
            </c:extLst>
          </c:dPt>
          <c:dPt>
            <c:idx val="1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9-D09A-4D4D-8D2B-D20C5032944F}"/>
              </c:ext>
            </c:extLst>
          </c:dPt>
          <c:dPt>
            <c:idx val="1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B-D09A-4D4D-8D2B-D20C5032944F}"/>
              </c:ext>
            </c:extLst>
          </c:dPt>
          <c:dPt>
            <c:idx val="1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D-D09A-4D4D-8D2B-D20C5032944F}"/>
              </c:ext>
            </c:extLst>
          </c:dPt>
          <c:dPt>
            <c:idx val="1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F-D09A-4D4D-8D2B-D20C5032944F}"/>
              </c:ext>
            </c:extLst>
          </c:dPt>
          <c:dPt>
            <c:idx val="1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1-D09A-4D4D-8D2B-D20C5032944F}"/>
              </c:ext>
            </c:extLst>
          </c:dPt>
          <c:dPt>
            <c:idx val="1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3-D09A-4D4D-8D2B-D20C5032944F}"/>
              </c:ext>
            </c:extLst>
          </c:dPt>
          <c:dPt>
            <c:idx val="1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5-D09A-4D4D-8D2B-D20C5032944F}"/>
              </c:ext>
            </c:extLst>
          </c:dPt>
          <c:dPt>
            <c:idx val="1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7-D09A-4D4D-8D2B-D20C5032944F}"/>
              </c:ext>
            </c:extLst>
          </c:dPt>
          <c:dPt>
            <c:idx val="20"/>
            <c:invertIfNegative val="0"/>
            <c:bubble3D val="0"/>
            <c:spPr>
              <a:solidFill>
                <a:schemeClr val="bg2">
                  <a:lumMod val="75000"/>
                </a:schemeClr>
              </a:solidFill>
              <a:ln>
                <a:noFill/>
              </a:ln>
              <a:effectLst/>
            </c:spPr>
            <c:extLst>
              <c:ext xmlns:c16="http://schemas.microsoft.com/office/drawing/2014/chart" uri="{C3380CC4-5D6E-409C-BE32-E72D297353CC}">
                <c16:uniqueId val="{00000029-D09A-4D4D-8D2B-D20C5032944F}"/>
              </c:ext>
            </c:extLst>
          </c:dPt>
          <c:dPt>
            <c:idx val="2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B-D09A-4D4D-8D2B-D20C5032944F}"/>
              </c:ext>
            </c:extLst>
          </c:dPt>
          <c:dPt>
            <c:idx val="2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D-D09A-4D4D-8D2B-D20C5032944F}"/>
              </c:ext>
            </c:extLst>
          </c:dPt>
          <c:dPt>
            <c:idx val="2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F-D09A-4D4D-8D2B-D20C5032944F}"/>
              </c:ext>
            </c:extLst>
          </c:dPt>
          <c:dPt>
            <c:idx val="2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1-D09A-4D4D-8D2B-D20C5032944F}"/>
              </c:ext>
            </c:extLst>
          </c:dPt>
          <c:dPt>
            <c:idx val="2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3-D09A-4D4D-8D2B-D20C5032944F}"/>
              </c:ext>
            </c:extLst>
          </c:dPt>
          <c:dPt>
            <c:idx val="2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5-D09A-4D4D-8D2B-D20C5032944F}"/>
              </c:ext>
            </c:extLst>
          </c:dPt>
          <c:dPt>
            <c:idx val="2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7-D09A-4D4D-8D2B-D20C5032944F}"/>
              </c:ext>
            </c:extLst>
          </c:dPt>
          <c:dPt>
            <c:idx val="2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9-D09A-4D4D-8D2B-D20C5032944F}"/>
              </c:ext>
            </c:extLst>
          </c:dPt>
          <c:dPt>
            <c:idx val="29"/>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B-D09A-4D4D-8D2B-D20C5032944F}"/>
              </c:ext>
            </c:extLst>
          </c:dPt>
          <c:dPt>
            <c:idx val="3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D-D09A-4D4D-8D2B-D20C5032944F}"/>
              </c:ext>
            </c:extLst>
          </c:dPt>
          <c:dPt>
            <c:idx val="3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F-D09A-4D4D-8D2B-D20C5032944F}"/>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D09A-4D4D-8D2B-D20C5032944F}"/>
              </c:ext>
            </c:extLst>
          </c:dPt>
          <c:dPt>
            <c:idx val="3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3-D09A-4D4D-8D2B-D20C5032944F}"/>
              </c:ext>
            </c:extLst>
          </c:dPt>
          <c:dPt>
            <c:idx val="3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5-D09A-4D4D-8D2B-D20C5032944F}"/>
              </c:ext>
            </c:extLst>
          </c:dPt>
          <c:dPt>
            <c:idx val="3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7-D09A-4D4D-8D2B-D20C5032944F}"/>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D09A-4D4D-8D2B-D20C5032944F}"/>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'Oro kallad'!$I$19:$I$55</c:f>
              <c:strCache>
                <c:ptCount val="37"/>
                <c:pt idx="0">
                  <c:v>Krokslätt-Johanneberg</c:v>
                </c:pt>
                <c:pt idx="1">
                  <c:v>Askim-Hovås</c:v>
                </c:pt>
                <c:pt idx="2">
                  <c:v>Kärra-Rödbo</c:v>
                </c:pt>
                <c:pt idx="3">
                  <c:v>Kärrdalen-Slättadamm</c:v>
                </c:pt>
                <c:pt idx="4">
                  <c:v>Gamlestaden och Utby</c:v>
                </c:pt>
                <c:pt idx="5">
                  <c:v>Kålltorp-Torpa-Björkekärr</c:v>
                </c:pt>
                <c:pt idx="6">
                  <c:v>Olskroken-Redbergslid-Bagaregården</c:v>
                </c:pt>
                <c:pt idx="7">
                  <c:v>Kortedala</c:v>
                </c:pt>
                <c:pt idx="8">
                  <c:v>Kallebäck-Skår-Kärralund</c:v>
                </c:pt>
                <c:pt idx="9">
                  <c:v>Billdal</c:v>
                </c:pt>
                <c:pt idx="10">
                  <c:v>Södra Torslanda</c:v>
                </c:pt>
                <c:pt idx="11">
                  <c:v>Guldheden-Landala</c:v>
                </c:pt>
                <c:pt idx="12">
                  <c:v>Stora Högsbo</c:v>
                </c:pt>
                <c:pt idx="13">
                  <c:v>Norra Älvsstranden</c:v>
                </c:pt>
                <c:pt idx="14">
                  <c:v>Majorna-Stigberget-Masthugget</c:v>
                </c:pt>
                <c:pt idx="15">
                  <c:v>Kungsladugård-Sanna</c:v>
                </c:pt>
                <c:pt idx="16">
                  <c:v>Lunden-Härlanda-Överås</c:v>
                </c:pt>
                <c:pt idx="17">
                  <c:v>Olivedal-Haga-Annedal-Änggården</c:v>
                </c:pt>
                <c:pt idx="18">
                  <c:v>Kvillebäcken</c:v>
                </c:pt>
                <c:pt idx="19">
                  <c:v>Kyrkbyn-Rambergsstaden</c:v>
                </c:pt>
                <c:pt idx="20">
                  <c:v>HELA STADEN</c:v>
                </c:pt>
                <c:pt idx="21">
                  <c:v>Älvsborg</c:v>
                </c:pt>
                <c:pt idx="22">
                  <c:v>Tuve-Säve</c:v>
                </c:pt>
                <c:pt idx="23">
                  <c:v>Södra Skärgården</c:v>
                </c:pt>
                <c:pt idx="24">
                  <c:v>Centrala Tynnered</c:v>
                </c:pt>
                <c:pt idx="25">
                  <c:v>Norra Angered</c:v>
                </c:pt>
                <c:pt idx="26">
                  <c:v>Backa</c:v>
                </c:pt>
                <c:pt idx="27">
                  <c:v>Björlanda</c:v>
                </c:pt>
                <c:pt idx="28">
                  <c:v>Norra Centrum</c:v>
                </c:pt>
                <c:pt idx="29">
                  <c:v>Bratthammar-Näset-Önnered</c:v>
                </c:pt>
                <c:pt idx="30">
                  <c:v>Östra Angered</c:v>
                </c:pt>
                <c:pt idx="31">
                  <c:v>Frölunda Torg-Tofta</c:v>
                </c:pt>
                <c:pt idx="32">
                  <c:v>Centrala Angered</c:v>
                </c:pt>
                <c:pt idx="33">
                  <c:v>Södra Angered</c:v>
                </c:pt>
                <c:pt idx="34">
                  <c:v>Bergsjön</c:v>
                </c:pt>
                <c:pt idx="35">
                  <c:v>Östra Biskopsgården</c:v>
                </c:pt>
                <c:pt idx="36">
                  <c:v>Västra Biskopsgården</c:v>
                </c:pt>
              </c:strCache>
            </c:strRef>
          </c:cat>
          <c:val>
            <c:numRef>
              <c:f>'Oro kallad'!$J$19:$J$55</c:f>
              <c:numCache>
                <c:formatCode>General</c:formatCode>
                <c:ptCount val="37"/>
                <c:pt idx="0">
                  <c:v>58</c:v>
                </c:pt>
                <c:pt idx="1">
                  <c:v>58</c:v>
                </c:pt>
                <c:pt idx="2">
                  <c:v>58</c:v>
                </c:pt>
                <c:pt idx="3">
                  <c:v>58</c:v>
                </c:pt>
                <c:pt idx="4">
                  <c:v>57</c:v>
                </c:pt>
                <c:pt idx="5">
                  <c:v>57</c:v>
                </c:pt>
                <c:pt idx="6">
                  <c:v>57</c:v>
                </c:pt>
                <c:pt idx="7">
                  <c:v>56</c:v>
                </c:pt>
                <c:pt idx="8">
                  <c:v>56</c:v>
                </c:pt>
                <c:pt idx="9">
                  <c:v>56</c:v>
                </c:pt>
                <c:pt idx="10">
                  <c:v>56</c:v>
                </c:pt>
                <c:pt idx="11">
                  <c:v>55</c:v>
                </c:pt>
                <c:pt idx="12">
                  <c:v>55</c:v>
                </c:pt>
                <c:pt idx="13">
                  <c:v>55</c:v>
                </c:pt>
                <c:pt idx="14">
                  <c:v>54</c:v>
                </c:pt>
                <c:pt idx="15">
                  <c:v>52</c:v>
                </c:pt>
                <c:pt idx="16">
                  <c:v>52</c:v>
                </c:pt>
                <c:pt idx="17">
                  <c:v>51</c:v>
                </c:pt>
                <c:pt idx="18">
                  <c:v>51</c:v>
                </c:pt>
                <c:pt idx="19">
                  <c:v>51</c:v>
                </c:pt>
                <c:pt idx="20">
                  <c:v>51</c:v>
                </c:pt>
                <c:pt idx="21">
                  <c:v>50</c:v>
                </c:pt>
                <c:pt idx="22">
                  <c:v>50</c:v>
                </c:pt>
                <c:pt idx="23">
                  <c:v>48</c:v>
                </c:pt>
                <c:pt idx="24">
                  <c:v>47</c:v>
                </c:pt>
                <c:pt idx="25">
                  <c:v>46</c:v>
                </c:pt>
                <c:pt idx="26">
                  <c:v>46</c:v>
                </c:pt>
                <c:pt idx="27">
                  <c:v>46</c:v>
                </c:pt>
                <c:pt idx="28">
                  <c:v>44</c:v>
                </c:pt>
                <c:pt idx="29">
                  <c:v>44</c:v>
                </c:pt>
                <c:pt idx="30">
                  <c:v>42</c:v>
                </c:pt>
                <c:pt idx="31">
                  <c:v>42</c:v>
                </c:pt>
                <c:pt idx="32">
                  <c:v>41</c:v>
                </c:pt>
                <c:pt idx="33">
                  <c:v>40</c:v>
                </c:pt>
                <c:pt idx="34">
                  <c:v>39</c:v>
                </c:pt>
                <c:pt idx="35">
                  <c:v>36</c:v>
                </c:pt>
                <c:pt idx="36">
                  <c:v>35</c:v>
                </c:pt>
              </c:numCache>
            </c:numRef>
          </c:val>
          <c:extLst>
            <c:ext xmlns:c16="http://schemas.microsoft.com/office/drawing/2014/chart" uri="{C3380CC4-5D6E-409C-BE32-E72D297353CC}">
              <c16:uniqueId val="{0000004A-D09A-4D4D-8D2B-D20C5032944F}"/>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Jag skulle bli orolig om jag blev kallad till ett möte av socialtjänsten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03505837935483E-2"/>
          <c:y val="0.15592601732274347"/>
          <c:w val="0.9406847295078905"/>
          <c:h val="0.57251862568576739"/>
        </c:manualLayout>
      </c:layout>
      <c:barChart>
        <c:barDir val="col"/>
        <c:grouping val="clustered"/>
        <c:varyColors val="0"/>
        <c:ser>
          <c:idx val="0"/>
          <c:order val="0"/>
          <c:tx>
            <c:strRef>
              <c:f>'Oro kallad'!$D$61</c:f>
              <c:strCache>
                <c:ptCount val="1"/>
                <c:pt idx="0">
                  <c:v>Jag skulle bli orolig om jag blev kallad till ett möte av socialtjänsten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'Oro kallad'!$C$62:$C$84</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'Oro kallad'!$D$62:$D$84</c:f>
              <c:numCache>
                <c:formatCode>General</c:formatCode>
                <c:ptCount val="23"/>
                <c:pt idx="0">
                  <c:v>62</c:v>
                </c:pt>
                <c:pt idx="1">
                  <c:v>65</c:v>
                </c:pt>
                <c:pt idx="2">
                  <c:v>66</c:v>
                </c:pt>
                <c:pt idx="3">
                  <c:v>47</c:v>
                </c:pt>
                <c:pt idx="4">
                  <c:v>32</c:v>
                </c:pt>
                <c:pt idx="6">
                  <c:v>54</c:v>
                </c:pt>
                <c:pt idx="7">
                  <c:v>49</c:v>
                </c:pt>
                <c:pt idx="9">
                  <c:v>62</c:v>
                </c:pt>
                <c:pt idx="10">
                  <c:v>48</c:v>
                </c:pt>
                <c:pt idx="12">
                  <c:v>62</c:v>
                </c:pt>
                <c:pt idx="13">
                  <c:v>52</c:v>
                </c:pt>
                <c:pt idx="15">
                  <c:v>52</c:v>
                </c:pt>
                <c:pt idx="16">
                  <c:v>52</c:v>
                </c:pt>
                <c:pt idx="18">
                  <c:v>47</c:v>
                </c:pt>
                <c:pt idx="19">
                  <c:v>53</c:v>
                </c:pt>
                <c:pt idx="21">
                  <c:v>41</c:v>
                </c:pt>
                <c:pt idx="22">
                  <c:v>53</c:v>
                </c:pt>
              </c:numCache>
            </c:numRef>
          </c:val>
          <c:extLst>
            <c:ext xmlns:c16="http://schemas.microsoft.com/office/drawing/2014/chart" uri="{C3380CC4-5D6E-409C-BE32-E72D297353CC}">
              <c16:uniqueId val="{00000000-D1BD-49E8-8A81-77BD113EAAAD}"/>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909902976"/>
        <c:crosses val="autoZero"/>
        <c:auto val="1"/>
        <c:lblAlgn val="ctr"/>
        <c:lblOffset val="100"/>
        <c:noMultiLvlLbl val="0"/>
      </c:catAx>
      <c:valAx>
        <c:axId val="909902976"/>
        <c:scaling>
          <c:orientation val="minMax"/>
          <c:max val="8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Jag skulle bli orolig om jag blev kallad till ett möte av socialtjänsten </a:t>
            </a:r>
            <a:br>
              <a:rPr lang="en-US" sz="1600" b="0"/>
            </a:br>
            <a:r>
              <a:rPr lang="en-US" sz="1200" b="0"/>
              <a:t>Andel som instämmer helt eller delvis 2023</a:t>
            </a:r>
            <a:endParaRPr lang="en-US" sz="1600" b="0"/>
          </a:p>
        </c:rich>
      </c:tx>
      <c:layout>
        <c:manualLayout>
          <c:xMode val="edge"/>
          <c:yMode val="edge"/>
          <c:x val="0.25999723101874339"/>
          <c:y val="1.7748194348318095E-2"/>
        </c:manualLayout>
      </c:layout>
      <c:overlay val="0"/>
      <c:spPr>
        <a:noFill/>
        <a:ln>
          <a:noFill/>
        </a:ln>
        <a:effectLst/>
      </c:spPr>
    </c:title>
    <c:autoTitleDeleted val="0"/>
    <c:plotArea>
      <c:layout>
        <c:manualLayout>
          <c:layoutTarget val="inner"/>
          <c:xMode val="edge"/>
          <c:yMode val="edge"/>
          <c:x val="4.7531716922211406E-2"/>
          <c:y val="0.15426702018704083"/>
          <c:w val="0.9401880709650341"/>
          <c:h val="0.57500405461226711"/>
        </c:manualLayout>
      </c:layout>
      <c:barChart>
        <c:barDir val="col"/>
        <c:grouping val="clustered"/>
        <c:varyColors val="0"/>
        <c:ser>
          <c:idx val="0"/>
          <c:order val="0"/>
          <c:tx>
            <c:strRef>
              <c:f>'Oro kallad'!$D$86</c:f>
              <c:strCache>
                <c:ptCount val="1"/>
                <c:pt idx="0">
                  <c:v>Jag skulle bli orolig om jag blev kallad till ett möte av socialtjänsten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'Oro kallad'!$C$87:$C$102</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'Oro kallad'!$D$87:$D$102</c:f>
              <c:numCache>
                <c:formatCode>General</c:formatCode>
                <c:ptCount val="16"/>
                <c:pt idx="0">
                  <c:v>37</c:v>
                </c:pt>
                <c:pt idx="1">
                  <c:v>51</c:v>
                </c:pt>
                <c:pt idx="2">
                  <c:v>47</c:v>
                </c:pt>
                <c:pt idx="3">
                  <c:v>56</c:v>
                </c:pt>
                <c:pt idx="5">
                  <c:v>56</c:v>
                </c:pt>
                <c:pt idx="6">
                  <c:v>44</c:v>
                </c:pt>
                <c:pt idx="7">
                  <c:v>50</c:v>
                </c:pt>
                <c:pt idx="9">
                  <c:v>57</c:v>
                </c:pt>
                <c:pt idx="10">
                  <c:v>50</c:v>
                </c:pt>
                <c:pt idx="11">
                  <c:v>50</c:v>
                </c:pt>
                <c:pt idx="13">
                  <c:v>50</c:v>
                </c:pt>
                <c:pt idx="14">
                  <c:v>54</c:v>
                </c:pt>
                <c:pt idx="15">
                  <c:v>49</c:v>
                </c:pt>
              </c:numCache>
            </c:numRef>
          </c:val>
          <c:extLst>
            <c:ext xmlns:c16="http://schemas.microsoft.com/office/drawing/2014/chart" uri="{C3380CC4-5D6E-409C-BE32-E72D297353CC}">
              <c16:uniqueId val="{00000000-1B98-4CC7-A297-D46B08FEB2B4}"/>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8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Jag skulle aldrig anmäla någon jag känner till socialtjänsten</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'Aldrig anmäla'!$C$4</c:f>
              <c:strCache>
                <c:ptCount val="1"/>
                <c:pt idx="0">
                  <c:v>Jag skulle aldrig anmäla någon jag känner till socialtjänsten</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69CB-4700-884F-A84AE84B26AE}"/>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69CB-4700-884F-A84AE84B26AE}"/>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69CB-4700-884F-A84AE84B26AE}"/>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69CB-4700-884F-A84AE84B26AE}"/>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69CB-4700-884F-A84AE84B26AE}"/>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'Aldrig anmäla'!$D$3:$H$3</c:f>
              <c:strCache>
                <c:ptCount val="5"/>
                <c:pt idx="0">
                  <c:v>Instämmer helt</c:v>
                </c:pt>
                <c:pt idx="1">
                  <c:v>Instämmer delvis</c:v>
                </c:pt>
                <c:pt idx="2">
                  <c:v>Instämmer knappast</c:v>
                </c:pt>
                <c:pt idx="3">
                  <c:v>Instämmer inte alls </c:v>
                </c:pt>
                <c:pt idx="4">
                  <c:v>Ingen uppfattning</c:v>
                </c:pt>
              </c:strCache>
            </c:strRef>
          </c:cat>
          <c:val>
            <c:numRef>
              <c:f>'Aldrig anmäla'!$D$4:$H$4</c:f>
              <c:numCache>
                <c:formatCode>General</c:formatCode>
                <c:ptCount val="5"/>
                <c:pt idx="0">
                  <c:v>7</c:v>
                </c:pt>
                <c:pt idx="1">
                  <c:v>12</c:v>
                </c:pt>
                <c:pt idx="2">
                  <c:v>22</c:v>
                </c:pt>
                <c:pt idx="3">
                  <c:v>35</c:v>
                </c:pt>
                <c:pt idx="4">
                  <c:v>24</c:v>
                </c:pt>
              </c:numCache>
            </c:numRef>
          </c:val>
          <c:extLst>
            <c:ext xmlns:c16="http://schemas.microsoft.com/office/drawing/2014/chart" uri="{C3380CC4-5D6E-409C-BE32-E72D297353CC}">
              <c16:uniqueId val="{0000000A-69CB-4700-884F-A84AE84B26AE}"/>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Jag skulle aldrig anmäla någon jag känner till socialtjänsten </a:t>
            </a:r>
            <a:br>
              <a:rPr lang="sv-SE" sz="1600" b="0"/>
            </a:br>
            <a:r>
              <a:rPr lang="sv-SE" sz="1200" b="0"/>
              <a:t>Andel som instämmer helt eller delvis 2023</a:t>
            </a:r>
            <a:endParaRPr lang="sv-SE" sz="1600" b="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'Aldrig anmäla'!$J$17</c:f>
              <c:strCache>
                <c:ptCount val="1"/>
                <c:pt idx="0">
                  <c:v>Jag skulle aldrig anmäla någon jag känner till socialtjänsten Andel som instämmer helt eller delvis 2023</c:v>
                </c:pt>
              </c:strCache>
            </c:strRef>
          </c:tx>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4E27-432E-A4C3-D42DC30939C9}"/>
              </c:ext>
            </c:extLst>
          </c:dPt>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4E27-432E-A4C3-D42DC30939C9}"/>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4E27-432E-A4C3-D42DC30939C9}"/>
              </c:ext>
            </c:extLst>
          </c:dPt>
          <c:dPt>
            <c:idx val="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7-4E27-432E-A4C3-D42DC30939C9}"/>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9-4E27-432E-A4C3-D42DC30939C9}"/>
              </c:ext>
            </c:extLst>
          </c:dPt>
          <c:dPt>
            <c:idx val="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B-4E27-432E-A4C3-D42DC30939C9}"/>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D-4E27-432E-A4C3-D42DC30939C9}"/>
              </c:ext>
            </c:extLst>
          </c:dPt>
          <c:dPt>
            <c:idx val="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4E27-432E-A4C3-D42DC30939C9}"/>
              </c:ext>
            </c:extLst>
          </c:dPt>
          <c:dPt>
            <c:idx val="8"/>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1-4E27-432E-A4C3-D42DC30939C9}"/>
              </c:ext>
            </c:extLst>
          </c:dPt>
          <c:dPt>
            <c:idx val="9"/>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3-4E27-432E-A4C3-D42DC30939C9}"/>
              </c:ext>
            </c:extLst>
          </c:dPt>
          <c:dPt>
            <c:idx val="1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5-4E27-432E-A4C3-D42DC30939C9}"/>
              </c:ext>
            </c:extLst>
          </c:dPt>
          <c:dPt>
            <c:idx val="1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7-4E27-432E-A4C3-D42DC30939C9}"/>
              </c:ext>
            </c:extLst>
          </c:dPt>
          <c:dPt>
            <c:idx val="1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9-4E27-432E-A4C3-D42DC30939C9}"/>
              </c:ext>
            </c:extLst>
          </c:dPt>
          <c:dPt>
            <c:idx val="1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B-4E27-432E-A4C3-D42DC30939C9}"/>
              </c:ext>
            </c:extLst>
          </c:dPt>
          <c:dPt>
            <c:idx val="1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D-4E27-432E-A4C3-D42DC30939C9}"/>
              </c:ext>
            </c:extLst>
          </c:dPt>
          <c:dPt>
            <c:idx val="1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F-4E27-432E-A4C3-D42DC30939C9}"/>
              </c:ext>
            </c:extLst>
          </c:dPt>
          <c:dPt>
            <c:idx val="1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1-4E27-432E-A4C3-D42DC30939C9}"/>
              </c:ext>
            </c:extLst>
          </c:dPt>
          <c:dPt>
            <c:idx val="1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3-4E27-432E-A4C3-D42DC30939C9}"/>
              </c:ext>
            </c:extLst>
          </c:dPt>
          <c:dPt>
            <c:idx val="1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5-4E27-432E-A4C3-D42DC30939C9}"/>
              </c:ext>
            </c:extLst>
          </c:dPt>
          <c:dPt>
            <c:idx val="1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7-4E27-432E-A4C3-D42DC30939C9}"/>
              </c:ext>
            </c:extLst>
          </c:dPt>
          <c:dPt>
            <c:idx val="2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9-4E27-432E-A4C3-D42DC30939C9}"/>
              </c:ext>
            </c:extLst>
          </c:dPt>
          <c:dPt>
            <c:idx val="2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B-4E27-432E-A4C3-D42DC30939C9}"/>
              </c:ext>
            </c:extLst>
          </c:dPt>
          <c:dPt>
            <c:idx val="2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D-4E27-432E-A4C3-D42DC30939C9}"/>
              </c:ext>
            </c:extLst>
          </c:dPt>
          <c:dPt>
            <c:idx val="23"/>
            <c:invertIfNegative val="0"/>
            <c:bubble3D val="0"/>
            <c:spPr>
              <a:solidFill>
                <a:schemeClr val="bg1">
                  <a:lumMod val="65000"/>
                </a:schemeClr>
              </a:solidFill>
              <a:ln>
                <a:noFill/>
              </a:ln>
              <a:effectLst/>
            </c:spPr>
            <c:extLst>
              <c:ext xmlns:c16="http://schemas.microsoft.com/office/drawing/2014/chart" uri="{C3380CC4-5D6E-409C-BE32-E72D297353CC}">
                <c16:uniqueId val="{0000002F-4E27-432E-A4C3-D42DC30939C9}"/>
              </c:ext>
            </c:extLst>
          </c:dPt>
          <c:dPt>
            <c:idx val="2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1-4E27-432E-A4C3-D42DC30939C9}"/>
              </c:ext>
            </c:extLst>
          </c:dPt>
          <c:dPt>
            <c:idx val="2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3-4E27-432E-A4C3-D42DC30939C9}"/>
              </c:ext>
            </c:extLst>
          </c:dPt>
          <c:dPt>
            <c:idx val="2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5-4E27-432E-A4C3-D42DC30939C9}"/>
              </c:ext>
            </c:extLst>
          </c:dPt>
          <c:dPt>
            <c:idx val="2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7-4E27-432E-A4C3-D42DC30939C9}"/>
              </c:ext>
            </c:extLst>
          </c:dPt>
          <c:dPt>
            <c:idx val="2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9-4E27-432E-A4C3-D42DC30939C9}"/>
              </c:ext>
            </c:extLst>
          </c:dPt>
          <c:dPt>
            <c:idx val="2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B-4E27-432E-A4C3-D42DC30939C9}"/>
              </c:ext>
            </c:extLst>
          </c:dPt>
          <c:dPt>
            <c:idx val="3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D-4E27-432E-A4C3-D42DC30939C9}"/>
              </c:ext>
            </c:extLst>
          </c:dPt>
          <c:dPt>
            <c:idx val="3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F-4E27-432E-A4C3-D42DC30939C9}"/>
              </c:ext>
            </c:extLst>
          </c:dPt>
          <c:dPt>
            <c:idx val="3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1-4E27-432E-A4C3-D42DC30939C9}"/>
              </c:ext>
            </c:extLst>
          </c:dPt>
          <c:dPt>
            <c:idx val="3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3-4E27-432E-A4C3-D42DC30939C9}"/>
              </c:ext>
            </c:extLst>
          </c:dPt>
          <c:dPt>
            <c:idx val="3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5-4E27-432E-A4C3-D42DC30939C9}"/>
              </c:ext>
            </c:extLst>
          </c:dPt>
          <c:dPt>
            <c:idx val="3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7-4E27-432E-A4C3-D42DC30939C9}"/>
              </c:ext>
            </c:extLst>
          </c:dPt>
          <c:dPt>
            <c:idx val="3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9-4E27-432E-A4C3-D42DC30939C9}"/>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'Aldrig anmäla'!$I$18:$I$54</c:f>
              <c:strCache>
                <c:ptCount val="37"/>
                <c:pt idx="0">
                  <c:v>Bergsjön</c:v>
                </c:pt>
                <c:pt idx="1">
                  <c:v>Västra Biskopsgården</c:v>
                </c:pt>
                <c:pt idx="2">
                  <c:v>Södra Angered</c:v>
                </c:pt>
                <c:pt idx="3">
                  <c:v>Centrala Tynnered</c:v>
                </c:pt>
                <c:pt idx="4">
                  <c:v>Östra Biskopsgården</c:v>
                </c:pt>
                <c:pt idx="5">
                  <c:v>Kortedala</c:v>
                </c:pt>
                <c:pt idx="6">
                  <c:v>Centrala Angered</c:v>
                </c:pt>
                <c:pt idx="7">
                  <c:v>Kvillebäcken</c:v>
                </c:pt>
                <c:pt idx="8">
                  <c:v>Östra Angered</c:v>
                </c:pt>
                <c:pt idx="9">
                  <c:v>Norra Angered</c:v>
                </c:pt>
                <c:pt idx="10">
                  <c:v>Bratthammar-Näset-Önnered</c:v>
                </c:pt>
                <c:pt idx="11">
                  <c:v>Backa</c:v>
                </c:pt>
                <c:pt idx="12">
                  <c:v>Frölunda Torg-Tofta</c:v>
                </c:pt>
                <c:pt idx="13">
                  <c:v>Kärra-Rödbo</c:v>
                </c:pt>
                <c:pt idx="14">
                  <c:v>Kärrdalen-Slättadamm</c:v>
                </c:pt>
                <c:pt idx="15">
                  <c:v>Gamlestaden och Utby</c:v>
                </c:pt>
                <c:pt idx="16">
                  <c:v>Olskroken-Redbergslid-Bagaregården</c:v>
                </c:pt>
                <c:pt idx="17">
                  <c:v>Södra Skärgården</c:v>
                </c:pt>
                <c:pt idx="18">
                  <c:v>Älvsborg</c:v>
                </c:pt>
                <c:pt idx="19">
                  <c:v>Kallebäck-Skår-Kärralund</c:v>
                </c:pt>
                <c:pt idx="20">
                  <c:v>Olivedal-Haga-Annedal-Änggården</c:v>
                </c:pt>
                <c:pt idx="21">
                  <c:v>Björlanda</c:v>
                </c:pt>
                <c:pt idx="22">
                  <c:v>Tuve-Säve</c:v>
                </c:pt>
                <c:pt idx="23">
                  <c:v>HELA STADEN</c:v>
                </c:pt>
                <c:pt idx="24">
                  <c:v>Krokslätt-Johanneberg</c:v>
                </c:pt>
                <c:pt idx="25">
                  <c:v>Majorna-Stigberget-Masthugget</c:v>
                </c:pt>
                <c:pt idx="26">
                  <c:v>Stora Högsbo</c:v>
                </c:pt>
                <c:pt idx="27">
                  <c:v>Billdal</c:v>
                </c:pt>
                <c:pt idx="28">
                  <c:v>Lunden-Härlanda-Överås</c:v>
                </c:pt>
                <c:pt idx="29">
                  <c:v>Kyrkbyn-Rambergsstaden</c:v>
                </c:pt>
                <c:pt idx="30">
                  <c:v>Askim-Hovås</c:v>
                </c:pt>
                <c:pt idx="31">
                  <c:v>Norra Älvsstranden</c:v>
                </c:pt>
                <c:pt idx="32">
                  <c:v>Kålltorp-Torpa-Björkekärr</c:v>
                </c:pt>
                <c:pt idx="33">
                  <c:v>Kungsladugård-Sanna</c:v>
                </c:pt>
                <c:pt idx="34">
                  <c:v>Södra Torslanda</c:v>
                </c:pt>
                <c:pt idx="35">
                  <c:v>Guldheden-Landala</c:v>
                </c:pt>
                <c:pt idx="36">
                  <c:v>Norra Centrum</c:v>
                </c:pt>
              </c:strCache>
            </c:strRef>
          </c:cat>
          <c:val>
            <c:numRef>
              <c:f>'Aldrig anmäla'!$J$18:$J$54</c:f>
              <c:numCache>
                <c:formatCode>General</c:formatCode>
                <c:ptCount val="37"/>
                <c:pt idx="0">
                  <c:v>31</c:v>
                </c:pt>
                <c:pt idx="1">
                  <c:v>31</c:v>
                </c:pt>
                <c:pt idx="2">
                  <c:v>30</c:v>
                </c:pt>
                <c:pt idx="3">
                  <c:v>29</c:v>
                </c:pt>
                <c:pt idx="4">
                  <c:v>26</c:v>
                </c:pt>
                <c:pt idx="5">
                  <c:v>25</c:v>
                </c:pt>
                <c:pt idx="6">
                  <c:v>25</c:v>
                </c:pt>
                <c:pt idx="7">
                  <c:v>25</c:v>
                </c:pt>
                <c:pt idx="8">
                  <c:v>24</c:v>
                </c:pt>
                <c:pt idx="9">
                  <c:v>23</c:v>
                </c:pt>
                <c:pt idx="10">
                  <c:v>23</c:v>
                </c:pt>
                <c:pt idx="11">
                  <c:v>23</c:v>
                </c:pt>
                <c:pt idx="12">
                  <c:v>22</c:v>
                </c:pt>
                <c:pt idx="13">
                  <c:v>22</c:v>
                </c:pt>
                <c:pt idx="14">
                  <c:v>22</c:v>
                </c:pt>
                <c:pt idx="15">
                  <c:v>21</c:v>
                </c:pt>
                <c:pt idx="16">
                  <c:v>21</c:v>
                </c:pt>
                <c:pt idx="17">
                  <c:v>21</c:v>
                </c:pt>
                <c:pt idx="18">
                  <c:v>20</c:v>
                </c:pt>
                <c:pt idx="19">
                  <c:v>19</c:v>
                </c:pt>
                <c:pt idx="20">
                  <c:v>19</c:v>
                </c:pt>
                <c:pt idx="21">
                  <c:v>19</c:v>
                </c:pt>
                <c:pt idx="22">
                  <c:v>19</c:v>
                </c:pt>
                <c:pt idx="23">
                  <c:v>19</c:v>
                </c:pt>
                <c:pt idx="24">
                  <c:v>18</c:v>
                </c:pt>
                <c:pt idx="25">
                  <c:v>18</c:v>
                </c:pt>
                <c:pt idx="26">
                  <c:v>18</c:v>
                </c:pt>
                <c:pt idx="27">
                  <c:v>18</c:v>
                </c:pt>
                <c:pt idx="28">
                  <c:v>17</c:v>
                </c:pt>
                <c:pt idx="29">
                  <c:v>17</c:v>
                </c:pt>
                <c:pt idx="30">
                  <c:v>16</c:v>
                </c:pt>
                <c:pt idx="31">
                  <c:v>16</c:v>
                </c:pt>
                <c:pt idx="32">
                  <c:v>15</c:v>
                </c:pt>
                <c:pt idx="33">
                  <c:v>15</c:v>
                </c:pt>
                <c:pt idx="34">
                  <c:v>15</c:v>
                </c:pt>
                <c:pt idx="35">
                  <c:v>13</c:v>
                </c:pt>
                <c:pt idx="36">
                  <c:v>11</c:v>
                </c:pt>
              </c:numCache>
            </c:numRef>
          </c:val>
          <c:extLst>
            <c:ext xmlns:c16="http://schemas.microsoft.com/office/drawing/2014/chart" uri="{C3380CC4-5D6E-409C-BE32-E72D297353CC}">
              <c16:uniqueId val="{0000004A-4E27-432E-A4C3-D42DC30939C9}"/>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Jag skulle aldrig anmäla någon jag känner till socialtjänsten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035062513932809E-2"/>
          <c:y val="0.15592601732274347"/>
          <c:w val="0.94068472429383065"/>
          <c:h val="0.57251862568576739"/>
        </c:manualLayout>
      </c:layout>
      <c:barChart>
        <c:barDir val="col"/>
        <c:grouping val="clustered"/>
        <c:varyColors val="0"/>
        <c:ser>
          <c:idx val="0"/>
          <c:order val="0"/>
          <c:tx>
            <c:strRef>
              <c:f>'Aldrig anmäla'!$D$58</c:f>
              <c:strCache>
                <c:ptCount val="1"/>
                <c:pt idx="0">
                  <c:v>Jag skulle aldrig anmäla någon jag känner till socialtjänsten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'Aldrig anmäla'!$C$59:$C$81</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'Aldrig anmäla'!$D$59:$D$81</c:f>
              <c:numCache>
                <c:formatCode>General</c:formatCode>
                <c:ptCount val="23"/>
                <c:pt idx="0">
                  <c:v>20</c:v>
                </c:pt>
                <c:pt idx="1">
                  <c:v>15</c:v>
                </c:pt>
                <c:pt idx="2">
                  <c:v>20</c:v>
                </c:pt>
                <c:pt idx="3">
                  <c:v>19</c:v>
                </c:pt>
                <c:pt idx="4">
                  <c:v>23</c:v>
                </c:pt>
                <c:pt idx="6">
                  <c:v>16</c:v>
                </c:pt>
                <c:pt idx="7">
                  <c:v>22</c:v>
                </c:pt>
                <c:pt idx="9">
                  <c:v>20</c:v>
                </c:pt>
                <c:pt idx="10">
                  <c:v>18</c:v>
                </c:pt>
                <c:pt idx="12">
                  <c:v>16</c:v>
                </c:pt>
                <c:pt idx="13">
                  <c:v>19</c:v>
                </c:pt>
                <c:pt idx="15">
                  <c:v>24</c:v>
                </c:pt>
                <c:pt idx="16">
                  <c:v>18</c:v>
                </c:pt>
                <c:pt idx="18">
                  <c:v>23</c:v>
                </c:pt>
                <c:pt idx="19">
                  <c:v>17</c:v>
                </c:pt>
                <c:pt idx="21">
                  <c:v>26</c:v>
                </c:pt>
                <c:pt idx="22">
                  <c:v>18</c:v>
                </c:pt>
              </c:numCache>
            </c:numRef>
          </c:val>
          <c:extLst>
            <c:ext xmlns:c16="http://schemas.microsoft.com/office/drawing/2014/chart" uri="{C3380CC4-5D6E-409C-BE32-E72D297353CC}">
              <c16:uniqueId val="{00000000-5E46-447F-87E5-C203927AE813}"/>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909902976"/>
        <c:crosses val="autoZero"/>
        <c:auto val="1"/>
        <c:lblAlgn val="ctr"/>
        <c:lblOffset val="100"/>
        <c:noMultiLvlLbl val="0"/>
      </c:catAx>
      <c:valAx>
        <c:axId val="909902976"/>
        <c:scaling>
          <c:orientation val="minMax"/>
          <c:max val="4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Antal svarande på frågan "Jag känner mig trygg i mitt bostadsområde", år 2023</a:t>
            </a:r>
          </a:p>
        </c:rich>
      </c:tx>
      <c:overlay val="0"/>
      <c:spPr>
        <a:noFill/>
        <a:ln>
          <a:noFill/>
        </a:ln>
        <a:effectLst/>
      </c:spPr>
    </c:title>
    <c:autoTitleDeleted val="0"/>
    <c:plotArea>
      <c:layout>
        <c:manualLayout>
          <c:layoutTarget val="inner"/>
          <c:xMode val="edge"/>
          <c:yMode val="edge"/>
          <c:x val="3.9034721288732269E-2"/>
          <c:y val="7.998508577927553E-2"/>
          <c:w val="0.94964591122488262"/>
          <c:h val="0.62834587188174251"/>
        </c:manualLayout>
      </c:layout>
      <c:barChart>
        <c:barDir val="col"/>
        <c:grouping val="clustered"/>
        <c:varyColors val="0"/>
        <c:ser>
          <c:idx val="0"/>
          <c:order val="0"/>
          <c:tx>
            <c:strRef>
              <c:f>'Om SOM'!$E$49</c:f>
              <c:strCache>
                <c:ptCount val="1"/>
                <c:pt idx="0">
                  <c:v>Antal svarande på frågan "Jag känner mig trygg i mitt bostadsområde", år 2023</c:v>
                </c:pt>
              </c:strCache>
            </c:strRef>
          </c:tx>
          <c:spPr>
            <a:solidFill>
              <a:schemeClr val="accent1"/>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AC53-4B90-8529-F78EEA0DB38A}"/>
              </c:ext>
            </c:extLst>
          </c:dPt>
          <c:dPt>
            <c:idx val="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3-AC53-4B90-8529-F78EEA0DB38A}"/>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AC53-4B90-8529-F78EEA0DB38A}"/>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AC53-4B90-8529-F78EEA0DB38A}"/>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AC53-4B90-8529-F78EEA0DB38A}"/>
              </c:ext>
            </c:extLst>
          </c:dPt>
          <c:dPt>
            <c:idx val="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B-AC53-4B90-8529-F78EEA0DB38A}"/>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D-AC53-4B90-8529-F78EEA0DB38A}"/>
              </c:ext>
            </c:extLst>
          </c:dPt>
          <c:dPt>
            <c:idx val="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AC53-4B90-8529-F78EEA0DB38A}"/>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1-AC53-4B90-8529-F78EEA0DB38A}"/>
              </c:ext>
            </c:extLst>
          </c:dPt>
          <c:dPt>
            <c:idx val="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3-AC53-4B90-8529-F78EEA0DB38A}"/>
              </c:ext>
            </c:extLst>
          </c:dPt>
          <c:dPt>
            <c:idx val="1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5-AC53-4B90-8529-F78EEA0DB38A}"/>
              </c:ext>
            </c:extLst>
          </c:dPt>
          <c:dPt>
            <c:idx val="1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7-AC53-4B90-8529-F78EEA0DB38A}"/>
              </c:ext>
            </c:extLst>
          </c:dPt>
          <c:dPt>
            <c:idx val="1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9-AC53-4B90-8529-F78EEA0DB38A}"/>
              </c:ext>
            </c:extLst>
          </c:dPt>
          <c:dPt>
            <c:idx val="1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B-AC53-4B90-8529-F78EEA0DB38A}"/>
              </c:ext>
            </c:extLst>
          </c:dPt>
          <c:dPt>
            <c:idx val="1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D-AC53-4B90-8529-F78EEA0DB38A}"/>
              </c:ext>
            </c:extLst>
          </c:dPt>
          <c:dPt>
            <c:idx val="1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F-AC53-4B90-8529-F78EEA0DB38A}"/>
              </c:ext>
            </c:extLst>
          </c:dPt>
          <c:dPt>
            <c:idx val="1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1-AC53-4B90-8529-F78EEA0DB38A}"/>
              </c:ext>
            </c:extLst>
          </c:dPt>
          <c:dPt>
            <c:idx val="1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3-AC53-4B90-8529-F78EEA0DB38A}"/>
              </c:ext>
            </c:extLst>
          </c:dPt>
          <c:dPt>
            <c:idx val="1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5-AC53-4B90-8529-F78EEA0DB38A}"/>
              </c:ext>
            </c:extLst>
          </c:dPt>
          <c:dPt>
            <c:idx val="1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7-AC53-4B90-8529-F78EEA0DB38A}"/>
              </c:ext>
            </c:extLst>
          </c:dPt>
          <c:dPt>
            <c:idx val="2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9-AC53-4B90-8529-F78EEA0DB38A}"/>
              </c:ext>
            </c:extLst>
          </c:dPt>
          <c:dPt>
            <c:idx val="2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B-AC53-4B90-8529-F78EEA0DB38A}"/>
              </c:ext>
            </c:extLst>
          </c:dPt>
          <c:dPt>
            <c:idx val="2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2D-AC53-4B90-8529-F78EEA0DB38A}"/>
              </c:ext>
            </c:extLst>
          </c:dPt>
          <c:dPt>
            <c:idx val="2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F-AC53-4B90-8529-F78EEA0DB38A}"/>
              </c:ext>
            </c:extLst>
          </c:dPt>
          <c:dPt>
            <c:idx val="2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1-AC53-4B90-8529-F78EEA0DB38A}"/>
              </c:ext>
            </c:extLst>
          </c:dPt>
          <c:dPt>
            <c:idx val="2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3-AC53-4B90-8529-F78EEA0DB38A}"/>
              </c:ext>
            </c:extLst>
          </c:dPt>
          <c:dPt>
            <c:idx val="2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5-AC53-4B90-8529-F78EEA0DB38A}"/>
              </c:ext>
            </c:extLst>
          </c:dPt>
          <c:dPt>
            <c:idx val="27"/>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7-AC53-4B90-8529-F78EEA0DB38A}"/>
              </c:ext>
            </c:extLst>
          </c:dPt>
          <c:dPt>
            <c:idx val="2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9-AC53-4B90-8529-F78EEA0DB38A}"/>
              </c:ext>
            </c:extLst>
          </c:dPt>
          <c:dPt>
            <c:idx val="2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B-AC53-4B90-8529-F78EEA0DB38A}"/>
              </c:ext>
            </c:extLst>
          </c:dPt>
          <c:dPt>
            <c:idx val="3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D-AC53-4B90-8529-F78EEA0DB38A}"/>
              </c:ext>
            </c:extLst>
          </c:dPt>
          <c:dPt>
            <c:idx val="3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F-AC53-4B90-8529-F78EEA0DB38A}"/>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AC53-4B90-8529-F78EEA0DB38A}"/>
              </c:ext>
            </c:extLst>
          </c:dPt>
          <c:dPt>
            <c:idx val="3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3-AC53-4B90-8529-F78EEA0DB38A}"/>
              </c:ext>
            </c:extLst>
          </c:dPt>
          <c:dPt>
            <c:idx val="3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5-AC53-4B90-8529-F78EEA0DB38A}"/>
              </c:ext>
            </c:extLst>
          </c:dPt>
          <c:dPt>
            <c:idx val="3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7-AC53-4B90-8529-F78EEA0DB38A}"/>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AC53-4B90-8529-F78EEA0DB38A}"/>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'Om SOM'!$D$50:$D$85</c:f>
              <c:strCache>
                <c:ptCount val="36"/>
                <c:pt idx="0">
                  <c:v>Majorna-Stigberget-Masthugget</c:v>
                </c:pt>
                <c:pt idx="1">
                  <c:v>Stora Högsbo</c:v>
                </c:pt>
                <c:pt idx="2">
                  <c:v>Norra Centrum</c:v>
                </c:pt>
                <c:pt idx="3">
                  <c:v>Olivedal-Haga-Annedal-Änggården</c:v>
                </c:pt>
                <c:pt idx="4">
                  <c:v>Krokslätt-Johanneberg</c:v>
                </c:pt>
                <c:pt idx="5">
                  <c:v>Kålltorp-Torpa-Björkekärr</c:v>
                </c:pt>
                <c:pt idx="6">
                  <c:v>Älvsborg</c:v>
                </c:pt>
                <c:pt idx="7">
                  <c:v>Backa</c:v>
                </c:pt>
                <c:pt idx="8">
                  <c:v>Södra Torslanda</c:v>
                </c:pt>
                <c:pt idx="9">
                  <c:v>Guldheden-Landala</c:v>
                </c:pt>
                <c:pt idx="10">
                  <c:v>Kyrkbyn-Rambergsstaden</c:v>
                </c:pt>
                <c:pt idx="11">
                  <c:v>Askim-Hovås</c:v>
                </c:pt>
                <c:pt idx="12">
                  <c:v>Norra Älvsstranden</c:v>
                </c:pt>
                <c:pt idx="13">
                  <c:v>Gamlestaden och Utby</c:v>
                </c:pt>
                <c:pt idx="14">
                  <c:v>Billdal</c:v>
                </c:pt>
                <c:pt idx="15">
                  <c:v>Lunden-Härlanda-Överås</c:v>
                </c:pt>
                <c:pt idx="16">
                  <c:v>Bratthammar-Näset-Önnered</c:v>
                </c:pt>
                <c:pt idx="17">
                  <c:v>Kungsladugård-Sanna</c:v>
                </c:pt>
                <c:pt idx="18">
                  <c:v>Tuve-Säve</c:v>
                </c:pt>
                <c:pt idx="19">
                  <c:v>Kallebäck-Skår-Kärralund</c:v>
                </c:pt>
                <c:pt idx="20">
                  <c:v>Centrala Tynnered</c:v>
                </c:pt>
                <c:pt idx="21">
                  <c:v>Olskroken-Redbergslid-Bagaregården</c:v>
                </c:pt>
                <c:pt idx="22">
                  <c:v>Kortedala</c:v>
                </c:pt>
                <c:pt idx="23">
                  <c:v>Västra Biskopsgården</c:v>
                </c:pt>
                <c:pt idx="24">
                  <c:v>Kvillebäcken</c:v>
                </c:pt>
                <c:pt idx="25">
                  <c:v>Frölunda Torg-Tofta</c:v>
                </c:pt>
                <c:pt idx="26">
                  <c:v>Östra Biskopsgården</c:v>
                </c:pt>
                <c:pt idx="27">
                  <c:v>Kärra-Rödbo</c:v>
                </c:pt>
                <c:pt idx="28">
                  <c:v>Björlanda</c:v>
                </c:pt>
                <c:pt idx="29">
                  <c:v>Kärrdalen-Slättadamm</c:v>
                </c:pt>
                <c:pt idx="30">
                  <c:v>Södra Angered</c:v>
                </c:pt>
                <c:pt idx="31">
                  <c:v>Bergsjön</c:v>
                </c:pt>
                <c:pt idx="32">
                  <c:v>Norra Angered</c:v>
                </c:pt>
                <c:pt idx="33">
                  <c:v>Centrala Angered</c:v>
                </c:pt>
                <c:pt idx="34">
                  <c:v>Södra Skärgården</c:v>
                </c:pt>
                <c:pt idx="35">
                  <c:v>Östra Angered</c:v>
                </c:pt>
              </c:strCache>
            </c:strRef>
          </c:cat>
          <c:val>
            <c:numRef>
              <c:f>'Om SOM'!$E$50:$E$85</c:f>
              <c:numCache>
                <c:formatCode>General</c:formatCode>
                <c:ptCount val="36"/>
                <c:pt idx="0">
                  <c:v>249</c:v>
                </c:pt>
                <c:pt idx="1">
                  <c:v>231</c:v>
                </c:pt>
                <c:pt idx="2">
                  <c:v>214</c:v>
                </c:pt>
                <c:pt idx="3">
                  <c:v>193</c:v>
                </c:pt>
                <c:pt idx="4">
                  <c:v>187</c:v>
                </c:pt>
                <c:pt idx="5">
                  <c:v>186</c:v>
                </c:pt>
                <c:pt idx="6">
                  <c:v>172</c:v>
                </c:pt>
                <c:pt idx="7">
                  <c:v>168</c:v>
                </c:pt>
                <c:pt idx="8">
                  <c:v>148</c:v>
                </c:pt>
                <c:pt idx="9">
                  <c:v>136</c:v>
                </c:pt>
                <c:pt idx="10">
                  <c:v>125</c:v>
                </c:pt>
                <c:pt idx="11">
                  <c:v>124</c:v>
                </c:pt>
                <c:pt idx="12">
                  <c:v>122</c:v>
                </c:pt>
                <c:pt idx="13">
                  <c:v>120</c:v>
                </c:pt>
                <c:pt idx="14">
                  <c:v>117</c:v>
                </c:pt>
                <c:pt idx="15">
                  <c:v>115</c:v>
                </c:pt>
                <c:pt idx="16">
                  <c:v>110</c:v>
                </c:pt>
                <c:pt idx="17">
                  <c:v>107</c:v>
                </c:pt>
                <c:pt idx="18">
                  <c:v>107</c:v>
                </c:pt>
                <c:pt idx="19">
                  <c:v>106</c:v>
                </c:pt>
                <c:pt idx="20">
                  <c:v>97</c:v>
                </c:pt>
                <c:pt idx="21">
                  <c:v>88</c:v>
                </c:pt>
                <c:pt idx="22">
                  <c:v>85</c:v>
                </c:pt>
                <c:pt idx="23">
                  <c:v>74</c:v>
                </c:pt>
                <c:pt idx="24">
                  <c:v>73</c:v>
                </c:pt>
                <c:pt idx="25">
                  <c:v>71</c:v>
                </c:pt>
                <c:pt idx="26">
                  <c:v>67</c:v>
                </c:pt>
                <c:pt idx="27">
                  <c:v>66</c:v>
                </c:pt>
                <c:pt idx="28">
                  <c:v>64</c:v>
                </c:pt>
                <c:pt idx="29">
                  <c:v>64</c:v>
                </c:pt>
                <c:pt idx="30">
                  <c:v>57</c:v>
                </c:pt>
                <c:pt idx="31">
                  <c:v>53</c:v>
                </c:pt>
                <c:pt idx="32">
                  <c:v>53</c:v>
                </c:pt>
                <c:pt idx="33">
                  <c:v>48</c:v>
                </c:pt>
                <c:pt idx="34">
                  <c:v>42</c:v>
                </c:pt>
                <c:pt idx="35">
                  <c:v>39</c:v>
                </c:pt>
              </c:numCache>
            </c:numRef>
          </c:val>
          <c:extLst>
            <c:ext xmlns:c16="http://schemas.microsoft.com/office/drawing/2014/chart" uri="{C3380CC4-5D6E-409C-BE32-E72D297353CC}">
              <c16:uniqueId val="{0000004A-AC53-4B90-8529-F78EEA0DB38A}"/>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b="0"/>
            </a:pPr>
            <a:r>
              <a:rPr lang="en-US" sz="1600" b="0"/>
              <a:t>Jag skulle aldrig anmäla någon jag känner till socialtjänsten </a:t>
            </a:r>
            <a:br>
              <a:rPr lang="en-US" b="0"/>
            </a:br>
            <a:r>
              <a:rPr lang="en-US" sz="1200" b="0"/>
              <a:t>Andel som instämmer helt eller delvis 2023</a:t>
            </a:r>
            <a:endParaRPr lang="en-US" b="0"/>
          </a:p>
        </c:rich>
      </c:tx>
      <c:overlay val="0"/>
      <c:spPr>
        <a:noFill/>
        <a:ln>
          <a:noFill/>
        </a:ln>
        <a:effectLst/>
      </c:spPr>
    </c:title>
    <c:autoTitleDeleted val="0"/>
    <c:plotArea>
      <c:layout>
        <c:manualLayout>
          <c:layoutTarget val="inner"/>
          <c:xMode val="edge"/>
          <c:yMode val="edge"/>
          <c:x val="4.7531716922211406E-2"/>
          <c:y val="0.15592601732274347"/>
          <c:w val="0.9401880709650341"/>
          <c:h val="0.57292095089248996"/>
        </c:manualLayout>
      </c:layout>
      <c:barChart>
        <c:barDir val="col"/>
        <c:grouping val="clustered"/>
        <c:varyColors val="0"/>
        <c:ser>
          <c:idx val="0"/>
          <c:order val="0"/>
          <c:tx>
            <c:strRef>
              <c:f>'Aldrig anmäla'!$D$83</c:f>
              <c:strCache>
                <c:ptCount val="1"/>
                <c:pt idx="0">
                  <c:v>Jag skulle aldrig anmäla någon jag känner till socialtjänsten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'Aldrig anmäla'!$C$84:$C$99</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'Aldrig anmäla'!$D$84:$D$99</c:f>
              <c:numCache>
                <c:formatCode>General</c:formatCode>
                <c:ptCount val="16"/>
                <c:pt idx="0">
                  <c:v>29</c:v>
                </c:pt>
                <c:pt idx="1">
                  <c:v>24</c:v>
                </c:pt>
                <c:pt idx="2">
                  <c:v>19</c:v>
                </c:pt>
                <c:pt idx="3">
                  <c:v>15</c:v>
                </c:pt>
                <c:pt idx="5">
                  <c:v>17</c:v>
                </c:pt>
                <c:pt idx="6">
                  <c:v>21</c:v>
                </c:pt>
                <c:pt idx="7">
                  <c:v>21</c:v>
                </c:pt>
                <c:pt idx="9">
                  <c:v>19</c:v>
                </c:pt>
                <c:pt idx="10">
                  <c:v>18</c:v>
                </c:pt>
                <c:pt idx="11">
                  <c:v>20</c:v>
                </c:pt>
                <c:pt idx="13">
                  <c:v>17</c:v>
                </c:pt>
                <c:pt idx="14">
                  <c:v>19</c:v>
                </c:pt>
                <c:pt idx="15">
                  <c:v>25</c:v>
                </c:pt>
              </c:numCache>
            </c:numRef>
          </c:val>
          <c:extLst>
            <c:ext xmlns:c16="http://schemas.microsoft.com/office/drawing/2014/chart" uri="{C3380CC4-5D6E-409C-BE32-E72D297353CC}">
              <c16:uniqueId val="{00000000-B18D-4E7D-9435-4A0349FB00CE}"/>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4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Socialtjänsten omhändertar barn på för vaga grunder</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'Omhändertar barn'!$C$4</c:f>
              <c:strCache>
                <c:ptCount val="1"/>
                <c:pt idx="0">
                  <c:v>Socialtjänsten omhändertar barn på för vaga grunder</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B6CB-489C-B110-EDCDD937B7C7}"/>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B6CB-489C-B110-EDCDD937B7C7}"/>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B6CB-489C-B110-EDCDD937B7C7}"/>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B6CB-489C-B110-EDCDD937B7C7}"/>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B6CB-489C-B110-EDCDD937B7C7}"/>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'Omhändertar barn'!$D$3:$H$3</c:f>
              <c:strCache>
                <c:ptCount val="5"/>
                <c:pt idx="0">
                  <c:v>Instämmer helt</c:v>
                </c:pt>
                <c:pt idx="1">
                  <c:v>Instämmer delvis</c:v>
                </c:pt>
                <c:pt idx="2">
                  <c:v>Instämmer knappast</c:v>
                </c:pt>
                <c:pt idx="3">
                  <c:v>Instämmer inte alls </c:v>
                </c:pt>
                <c:pt idx="4">
                  <c:v>Ingen uppfattning</c:v>
                </c:pt>
              </c:strCache>
            </c:strRef>
          </c:cat>
          <c:val>
            <c:numRef>
              <c:f>'Omhändertar barn'!$D$4:$H$4</c:f>
              <c:numCache>
                <c:formatCode>General</c:formatCode>
                <c:ptCount val="5"/>
                <c:pt idx="0">
                  <c:v>4</c:v>
                </c:pt>
                <c:pt idx="1">
                  <c:v>9</c:v>
                </c:pt>
                <c:pt idx="2">
                  <c:v>11</c:v>
                </c:pt>
                <c:pt idx="3">
                  <c:v>38</c:v>
                </c:pt>
                <c:pt idx="4">
                  <c:v>38</c:v>
                </c:pt>
              </c:numCache>
            </c:numRef>
          </c:val>
          <c:extLst>
            <c:ext xmlns:c16="http://schemas.microsoft.com/office/drawing/2014/chart" uri="{C3380CC4-5D6E-409C-BE32-E72D297353CC}">
              <c16:uniqueId val="{0000000A-B6CB-489C-B110-EDCDD937B7C7}"/>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Socialtjänsten omhändertar barn på för vaga grunder </a:t>
            </a:r>
            <a:br>
              <a:rPr lang="sv-SE" sz="1600" b="0"/>
            </a:br>
            <a:r>
              <a:rPr lang="sv-SE" sz="1200" b="0"/>
              <a:t>Instämmer helt eller delvis 2023</a:t>
            </a:r>
            <a:endParaRPr lang="sv-SE" sz="1600" b="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'Omhändertar barn'!$J$17</c:f>
              <c:strCache>
                <c:ptCount val="1"/>
                <c:pt idx="0">
                  <c:v>Socialtjänsten omhändertar barn på för vaga grunder Instämmer helt eller delvis 2023</c:v>
                </c:pt>
              </c:strCache>
            </c:strRef>
          </c:tx>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FFD1-4037-A62F-CCA03907053A}"/>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FFD1-4037-A62F-CCA03907053A}"/>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FFD1-4037-A62F-CCA03907053A}"/>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FFD1-4037-A62F-CCA03907053A}"/>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9-FFD1-4037-A62F-CCA03907053A}"/>
              </c:ext>
            </c:extLst>
          </c:dPt>
          <c:dPt>
            <c:idx val="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FFD1-4037-A62F-CCA03907053A}"/>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D-FFD1-4037-A62F-CCA03907053A}"/>
              </c:ext>
            </c:extLst>
          </c:dPt>
          <c:dPt>
            <c:idx val="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F-FFD1-4037-A62F-CCA03907053A}"/>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1-FFD1-4037-A62F-CCA03907053A}"/>
              </c:ext>
            </c:extLst>
          </c:dPt>
          <c:dPt>
            <c:idx val="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3-FFD1-4037-A62F-CCA03907053A}"/>
              </c:ext>
            </c:extLst>
          </c:dPt>
          <c:dPt>
            <c:idx val="1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5-FFD1-4037-A62F-CCA03907053A}"/>
              </c:ext>
            </c:extLst>
          </c:dPt>
          <c:dPt>
            <c:idx val="1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7-FFD1-4037-A62F-CCA03907053A}"/>
              </c:ext>
            </c:extLst>
          </c:dPt>
          <c:dPt>
            <c:idx val="1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9-FFD1-4037-A62F-CCA03907053A}"/>
              </c:ext>
            </c:extLst>
          </c:dPt>
          <c:dPt>
            <c:idx val="1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B-FFD1-4037-A62F-CCA03907053A}"/>
              </c:ext>
            </c:extLst>
          </c:dPt>
          <c:dPt>
            <c:idx val="1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D-FFD1-4037-A62F-CCA03907053A}"/>
              </c:ext>
            </c:extLst>
          </c:dPt>
          <c:dPt>
            <c:idx val="1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F-FFD1-4037-A62F-CCA03907053A}"/>
              </c:ext>
            </c:extLst>
          </c:dPt>
          <c:dPt>
            <c:idx val="1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1-FFD1-4037-A62F-CCA03907053A}"/>
              </c:ext>
            </c:extLst>
          </c:dPt>
          <c:dPt>
            <c:idx val="17"/>
            <c:invertIfNegative val="0"/>
            <c:bubble3D val="0"/>
            <c:spPr>
              <a:solidFill>
                <a:schemeClr val="bg1">
                  <a:lumMod val="65000"/>
                </a:schemeClr>
              </a:solidFill>
              <a:ln>
                <a:noFill/>
              </a:ln>
              <a:effectLst/>
            </c:spPr>
            <c:extLst>
              <c:ext xmlns:c16="http://schemas.microsoft.com/office/drawing/2014/chart" uri="{C3380CC4-5D6E-409C-BE32-E72D297353CC}">
                <c16:uniqueId val="{00000023-FFD1-4037-A62F-CCA03907053A}"/>
              </c:ext>
            </c:extLst>
          </c:dPt>
          <c:dPt>
            <c:idx val="18"/>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25-FFD1-4037-A62F-CCA03907053A}"/>
              </c:ext>
            </c:extLst>
          </c:dPt>
          <c:dPt>
            <c:idx val="1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7-FFD1-4037-A62F-CCA03907053A}"/>
              </c:ext>
            </c:extLst>
          </c:dPt>
          <c:dPt>
            <c:idx val="2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9-FFD1-4037-A62F-CCA03907053A}"/>
              </c:ext>
            </c:extLst>
          </c:dPt>
          <c:dPt>
            <c:idx val="2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B-FFD1-4037-A62F-CCA03907053A}"/>
              </c:ext>
            </c:extLst>
          </c:dPt>
          <c:dPt>
            <c:idx val="2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D-FFD1-4037-A62F-CCA03907053A}"/>
              </c:ext>
            </c:extLst>
          </c:dPt>
          <c:dPt>
            <c:idx val="2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F-FFD1-4037-A62F-CCA03907053A}"/>
              </c:ext>
            </c:extLst>
          </c:dPt>
          <c:dPt>
            <c:idx val="2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1-FFD1-4037-A62F-CCA03907053A}"/>
              </c:ext>
            </c:extLst>
          </c:dPt>
          <c:dPt>
            <c:idx val="2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3-FFD1-4037-A62F-CCA03907053A}"/>
              </c:ext>
            </c:extLst>
          </c:dPt>
          <c:dPt>
            <c:idx val="2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5-FFD1-4037-A62F-CCA03907053A}"/>
              </c:ext>
            </c:extLst>
          </c:dPt>
          <c:dPt>
            <c:idx val="27"/>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7-FFD1-4037-A62F-CCA03907053A}"/>
              </c:ext>
            </c:extLst>
          </c:dPt>
          <c:dPt>
            <c:idx val="2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9-FFD1-4037-A62F-CCA03907053A}"/>
              </c:ext>
            </c:extLst>
          </c:dPt>
          <c:dPt>
            <c:idx val="2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B-FFD1-4037-A62F-CCA03907053A}"/>
              </c:ext>
            </c:extLst>
          </c:dPt>
          <c:dPt>
            <c:idx val="3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D-FFD1-4037-A62F-CCA03907053A}"/>
              </c:ext>
            </c:extLst>
          </c:dPt>
          <c:dPt>
            <c:idx val="3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F-FFD1-4037-A62F-CCA03907053A}"/>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FFD1-4037-A62F-CCA03907053A}"/>
              </c:ext>
            </c:extLst>
          </c:dPt>
          <c:dPt>
            <c:idx val="3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3-FFD1-4037-A62F-CCA03907053A}"/>
              </c:ext>
            </c:extLst>
          </c:dPt>
          <c:dPt>
            <c:idx val="3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5-FFD1-4037-A62F-CCA03907053A}"/>
              </c:ext>
            </c:extLst>
          </c:dPt>
          <c:dPt>
            <c:idx val="35"/>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7-FFD1-4037-A62F-CCA03907053A}"/>
              </c:ext>
            </c:extLst>
          </c:dPt>
          <c:dPt>
            <c:idx val="3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9-FFD1-4037-A62F-CCA03907053A}"/>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'Omhändertar barn'!$I$18:$I$54</c:f>
              <c:strCache>
                <c:ptCount val="37"/>
                <c:pt idx="0">
                  <c:v>Norra Angered</c:v>
                </c:pt>
                <c:pt idx="1">
                  <c:v>Bergsjön</c:v>
                </c:pt>
                <c:pt idx="2">
                  <c:v>Västra Biskopsgården</c:v>
                </c:pt>
                <c:pt idx="3">
                  <c:v>Södra Angered</c:v>
                </c:pt>
                <c:pt idx="4">
                  <c:v>Östra Biskopsgården</c:v>
                </c:pt>
                <c:pt idx="5">
                  <c:v>Frölunda Torg-Tofta</c:v>
                </c:pt>
                <c:pt idx="6">
                  <c:v>Centrala Angered</c:v>
                </c:pt>
                <c:pt idx="7">
                  <c:v>Centrala Tynnered</c:v>
                </c:pt>
                <c:pt idx="8">
                  <c:v>Backa</c:v>
                </c:pt>
                <c:pt idx="9">
                  <c:v>Tuve-Säve</c:v>
                </c:pt>
                <c:pt idx="10">
                  <c:v>Kvillebäcken</c:v>
                </c:pt>
                <c:pt idx="11">
                  <c:v>Kyrkbyn-Rambergsstaden</c:v>
                </c:pt>
                <c:pt idx="12">
                  <c:v>Kärrdalen-Slättadamm</c:v>
                </c:pt>
                <c:pt idx="13">
                  <c:v>Kålltorp-Torpa-Björkekärr</c:v>
                </c:pt>
                <c:pt idx="14">
                  <c:v>Kärra-Rödbo</c:v>
                </c:pt>
                <c:pt idx="15">
                  <c:v>Norra Älvsstranden</c:v>
                </c:pt>
                <c:pt idx="16">
                  <c:v>Björlanda</c:v>
                </c:pt>
                <c:pt idx="17">
                  <c:v>HELA STADEN</c:v>
                </c:pt>
                <c:pt idx="18">
                  <c:v>Kortedala</c:v>
                </c:pt>
                <c:pt idx="19">
                  <c:v>Krokslätt-Johanneberg</c:v>
                </c:pt>
                <c:pt idx="20">
                  <c:v>Majorna-Stigberget-Masthugget</c:v>
                </c:pt>
                <c:pt idx="21">
                  <c:v>Stora Högsbo</c:v>
                </c:pt>
                <c:pt idx="22">
                  <c:v>Billdal</c:v>
                </c:pt>
                <c:pt idx="23">
                  <c:v>Askim-Hovås</c:v>
                </c:pt>
                <c:pt idx="24">
                  <c:v>Älvsborg</c:v>
                </c:pt>
                <c:pt idx="25">
                  <c:v>Guldheden-Landala</c:v>
                </c:pt>
                <c:pt idx="26">
                  <c:v>Lunden-Härlanda-Överås</c:v>
                </c:pt>
                <c:pt idx="27">
                  <c:v>Östra Angered</c:v>
                </c:pt>
                <c:pt idx="28">
                  <c:v>Olivedal-Haga-Annedal-Änggården</c:v>
                </c:pt>
                <c:pt idx="29">
                  <c:v>Kungsladugård-Sanna</c:v>
                </c:pt>
                <c:pt idx="30">
                  <c:v>Olskroken-Redbergslid-Bagaregården</c:v>
                </c:pt>
                <c:pt idx="31">
                  <c:v>Södra Torslanda</c:v>
                </c:pt>
                <c:pt idx="32">
                  <c:v>Gamlestaden och Utby</c:v>
                </c:pt>
                <c:pt idx="33">
                  <c:v>Södra Skärgården</c:v>
                </c:pt>
                <c:pt idx="34">
                  <c:v>Norra Centrum</c:v>
                </c:pt>
                <c:pt idx="35">
                  <c:v>Bratthammar-Näset-Önnered</c:v>
                </c:pt>
                <c:pt idx="36">
                  <c:v>Kallebäck-Skår-Kärralund</c:v>
                </c:pt>
              </c:strCache>
            </c:strRef>
          </c:cat>
          <c:val>
            <c:numRef>
              <c:f>'Omhändertar barn'!$J$18:$J$54</c:f>
              <c:numCache>
                <c:formatCode>General</c:formatCode>
                <c:ptCount val="37"/>
                <c:pt idx="0">
                  <c:v>39</c:v>
                </c:pt>
                <c:pt idx="1">
                  <c:v>34</c:v>
                </c:pt>
                <c:pt idx="2">
                  <c:v>29</c:v>
                </c:pt>
                <c:pt idx="3">
                  <c:v>24</c:v>
                </c:pt>
                <c:pt idx="4">
                  <c:v>24</c:v>
                </c:pt>
                <c:pt idx="5">
                  <c:v>22</c:v>
                </c:pt>
                <c:pt idx="6">
                  <c:v>21</c:v>
                </c:pt>
                <c:pt idx="7">
                  <c:v>20</c:v>
                </c:pt>
                <c:pt idx="8">
                  <c:v>19</c:v>
                </c:pt>
                <c:pt idx="9">
                  <c:v>18</c:v>
                </c:pt>
                <c:pt idx="10">
                  <c:v>16</c:v>
                </c:pt>
                <c:pt idx="11">
                  <c:v>15</c:v>
                </c:pt>
                <c:pt idx="12">
                  <c:v>15</c:v>
                </c:pt>
                <c:pt idx="13">
                  <c:v>13</c:v>
                </c:pt>
                <c:pt idx="14">
                  <c:v>13</c:v>
                </c:pt>
                <c:pt idx="15">
                  <c:v>13</c:v>
                </c:pt>
                <c:pt idx="16">
                  <c:v>13</c:v>
                </c:pt>
                <c:pt idx="17">
                  <c:v>13</c:v>
                </c:pt>
                <c:pt idx="18">
                  <c:v>12</c:v>
                </c:pt>
                <c:pt idx="19">
                  <c:v>12</c:v>
                </c:pt>
                <c:pt idx="20">
                  <c:v>12</c:v>
                </c:pt>
                <c:pt idx="21">
                  <c:v>12</c:v>
                </c:pt>
                <c:pt idx="22">
                  <c:v>12</c:v>
                </c:pt>
                <c:pt idx="23">
                  <c:v>11</c:v>
                </c:pt>
                <c:pt idx="24">
                  <c:v>11</c:v>
                </c:pt>
                <c:pt idx="25">
                  <c:v>10</c:v>
                </c:pt>
                <c:pt idx="26">
                  <c:v>10</c:v>
                </c:pt>
                <c:pt idx="27">
                  <c:v>8</c:v>
                </c:pt>
                <c:pt idx="28">
                  <c:v>8</c:v>
                </c:pt>
                <c:pt idx="29">
                  <c:v>8</c:v>
                </c:pt>
                <c:pt idx="30">
                  <c:v>8</c:v>
                </c:pt>
                <c:pt idx="31">
                  <c:v>8</c:v>
                </c:pt>
                <c:pt idx="32">
                  <c:v>7</c:v>
                </c:pt>
                <c:pt idx="33">
                  <c:v>7</c:v>
                </c:pt>
                <c:pt idx="34">
                  <c:v>6</c:v>
                </c:pt>
                <c:pt idx="35">
                  <c:v>5</c:v>
                </c:pt>
                <c:pt idx="36">
                  <c:v>3</c:v>
                </c:pt>
              </c:numCache>
            </c:numRef>
          </c:val>
          <c:extLst>
            <c:ext xmlns:c16="http://schemas.microsoft.com/office/drawing/2014/chart" uri="{C3380CC4-5D6E-409C-BE32-E72D297353CC}">
              <c16:uniqueId val="{0000004A-FFD1-4037-A62F-CCA03907053A}"/>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Socialtjänsten omhändertar barn på för vaga grunder </a:t>
            </a:r>
            <a:br>
              <a:rPr lang="en-US" sz="1600" b="0"/>
            </a:br>
            <a:r>
              <a:rPr lang="en-US" sz="1200" b="0"/>
              <a:t>Instämmer helt eller delvis 2023</a:t>
            </a:r>
            <a:endParaRPr lang="en-US" sz="1600" b="0"/>
          </a:p>
        </c:rich>
      </c:tx>
      <c:overlay val="0"/>
      <c:spPr>
        <a:noFill/>
        <a:ln>
          <a:noFill/>
        </a:ln>
        <a:effectLst/>
      </c:spPr>
    </c:title>
    <c:autoTitleDeleted val="0"/>
    <c:plotArea>
      <c:layout>
        <c:manualLayout>
          <c:layoutTarget val="inner"/>
          <c:xMode val="edge"/>
          <c:yMode val="edge"/>
          <c:x val="4.703505837935483E-2"/>
          <c:y val="0.15592601732274347"/>
          <c:w val="0.9406847295078905"/>
          <c:h val="0.57251862568576739"/>
        </c:manualLayout>
      </c:layout>
      <c:barChart>
        <c:barDir val="col"/>
        <c:grouping val="clustered"/>
        <c:varyColors val="0"/>
        <c:ser>
          <c:idx val="0"/>
          <c:order val="0"/>
          <c:tx>
            <c:strRef>
              <c:f>'Omhändertar barn'!$D$59</c:f>
              <c:strCache>
                <c:ptCount val="1"/>
                <c:pt idx="0">
                  <c:v>Socialtjänsten omhändertar barn på för vaga grunder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'Omhändertar barn'!$C$60:$C$82</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'Omhändertar barn'!$D$60:$D$82</c:f>
              <c:numCache>
                <c:formatCode>General</c:formatCode>
                <c:ptCount val="23"/>
                <c:pt idx="0">
                  <c:v>14</c:v>
                </c:pt>
                <c:pt idx="1">
                  <c:v>11</c:v>
                </c:pt>
                <c:pt idx="2">
                  <c:v>15</c:v>
                </c:pt>
                <c:pt idx="3">
                  <c:v>12</c:v>
                </c:pt>
                <c:pt idx="4">
                  <c:v>11</c:v>
                </c:pt>
                <c:pt idx="6">
                  <c:v>13</c:v>
                </c:pt>
                <c:pt idx="7">
                  <c:v>12</c:v>
                </c:pt>
                <c:pt idx="9">
                  <c:v>16</c:v>
                </c:pt>
                <c:pt idx="10">
                  <c:v>11</c:v>
                </c:pt>
                <c:pt idx="12">
                  <c:v>12</c:v>
                </c:pt>
                <c:pt idx="13">
                  <c:v>11</c:v>
                </c:pt>
                <c:pt idx="15">
                  <c:v>14</c:v>
                </c:pt>
                <c:pt idx="16">
                  <c:v>12</c:v>
                </c:pt>
                <c:pt idx="18">
                  <c:v>24</c:v>
                </c:pt>
                <c:pt idx="19">
                  <c:v>9</c:v>
                </c:pt>
                <c:pt idx="21">
                  <c:v>25</c:v>
                </c:pt>
                <c:pt idx="22">
                  <c:v>11</c:v>
                </c:pt>
              </c:numCache>
            </c:numRef>
          </c:val>
          <c:extLst>
            <c:ext xmlns:c16="http://schemas.microsoft.com/office/drawing/2014/chart" uri="{C3380CC4-5D6E-409C-BE32-E72D297353CC}">
              <c16:uniqueId val="{00000000-6498-41FF-828D-3C0366C83E9A}"/>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200"/>
            </a:pPr>
            <a:endParaRPr lang="sv-SE"/>
          </a:p>
        </c:txPr>
        <c:crossAx val="909902976"/>
        <c:crosses val="autoZero"/>
        <c:auto val="1"/>
        <c:lblAlgn val="ctr"/>
        <c:lblOffset val="100"/>
        <c:noMultiLvlLbl val="0"/>
      </c:catAx>
      <c:valAx>
        <c:axId val="909902976"/>
        <c:scaling>
          <c:orientation val="minMax"/>
          <c:max val="30"/>
        </c:scaling>
        <c:delete val="0"/>
        <c:axPos val="l"/>
        <c:numFmt formatCode="General" sourceLinked="1"/>
        <c:majorTickMark val="none"/>
        <c:minorTickMark val="none"/>
        <c:tickLblPos val="nextTo"/>
        <c:spPr>
          <a:noFill/>
          <a:ln>
            <a:noFill/>
          </a:ln>
          <a:effectLst/>
        </c:spPr>
        <c:txPr>
          <a:bodyPr rot="-60000000" vert="horz"/>
          <a:lstStyle/>
          <a:p>
            <a:pPr>
              <a:defRPr sz="1200"/>
            </a:pPr>
            <a:endParaRPr lang="sv-SE"/>
          </a:p>
        </c:txPr>
        <c:crossAx val="909909816"/>
        <c:crosses val="autoZero"/>
        <c:crossBetween val="between"/>
      </c:valAx>
    </c:plotArea>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Socialtjänsten omhändertar barn på för vaga grunder </a:t>
            </a:r>
            <a:br>
              <a:rPr lang="en-US" sz="1600" b="0"/>
            </a:br>
            <a:r>
              <a:rPr lang="en-US" sz="1200" b="0"/>
              <a:t>Instämmer helt eller delvis 2023</a:t>
            </a:r>
            <a:endParaRPr lang="en-US" sz="1600" b="0"/>
          </a:p>
        </c:rich>
      </c:tx>
      <c:overlay val="0"/>
      <c:spPr>
        <a:noFill/>
        <a:ln>
          <a:noFill/>
        </a:ln>
        <a:effectLst/>
      </c:spPr>
    </c:title>
    <c:autoTitleDeleted val="0"/>
    <c:plotArea>
      <c:layout>
        <c:manualLayout>
          <c:layoutTarget val="inner"/>
          <c:xMode val="edge"/>
          <c:yMode val="edge"/>
          <c:x val="4.7531716922211406E-2"/>
          <c:y val="0.15592601732274347"/>
          <c:w val="0.9401880709650341"/>
          <c:h val="0.57292095089248996"/>
        </c:manualLayout>
      </c:layout>
      <c:barChart>
        <c:barDir val="col"/>
        <c:grouping val="clustered"/>
        <c:varyColors val="0"/>
        <c:ser>
          <c:idx val="0"/>
          <c:order val="0"/>
          <c:tx>
            <c:strRef>
              <c:f>'Omhändertar barn'!$D$84</c:f>
              <c:strCache>
                <c:ptCount val="1"/>
                <c:pt idx="0">
                  <c:v>Socialtjänsten omhändertar barn på för vaga grunder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'Omhändertar barn'!$C$85:$C$100</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'Omhändertar barn'!$D$85:$D$100</c:f>
              <c:numCache>
                <c:formatCode>General</c:formatCode>
                <c:ptCount val="16"/>
                <c:pt idx="0">
                  <c:v>17</c:v>
                </c:pt>
                <c:pt idx="1">
                  <c:v>16</c:v>
                </c:pt>
                <c:pt idx="2">
                  <c:v>14</c:v>
                </c:pt>
                <c:pt idx="3">
                  <c:v>8</c:v>
                </c:pt>
                <c:pt idx="5">
                  <c:v>10</c:v>
                </c:pt>
                <c:pt idx="6">
                  <c:v>18</c:v>
                </c:pt>
                <c:pt idx="7">
                  <c:v>11</c:v>
                </c:pt>
                <c:pt idx="9">
                  <c:v>10</c:v>
                </c:pt>
                <c:pt idx="10">
                  <c:v>10</c:v>
                </c:pt>
                <c:pt idx="11">
                  <c:v>19</c:v>
                </c:pt>
                <c:pt idx="13">
                  <c:v>8</c:v>
                </c:pt>
                <c:pt idx="14">
                  <c:v>14</c:v>
                </c:pt>
                <c:pt idx="15">
                  <c:v>19</c:v>
                </c:pt>
              </c:numCache>
            </c:numRef>
          </c:val>
          <c:extLst>
            <c:ext xmlns:c16="http://schemas.microsoft.com/office/drawing/2014/chart" uri="{C3380CC4-5D6E-409C-BE32-E72D297353CC}">
              <c16:uniqueId val="{00000000-5777-45AE-89B6-27291C6563CA}"/>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3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Kraven på att ta emot ekonomiskt bistånd är för låga</a:t>
            </a:r>
            <a:br>
              <a:rPr lang="sv-SE" sz="1600" b="0" dirty="0"/>
            </a:br>
            <a:r>
              <a:rPr lang="sv-SE" sz="1200" b="0" i="0" u="none" strike="noStrike" kern="1200" baseline="0" dirty="0">
                <a:solidFill>
                  <a:prstClr val="black"/>
                </a:solidFill>
                <a:latin typeface="Aptos Display" panose="020B0004020202020204" pitchFamily="34" charset="0"/>
              </a:rPr>
              <a:t>Andel per svarsalternativ</a:t>
            </a:r>
            <a:endParaRPr lang="sv-SE" sz="1600" b="0" dirty="0"/>
          </a:p>
        </c:rich>
      </c:tx>
      <c:overlay val="0"/>
      <c:spPr>
        <a:noFill/>
        <a:ln>
          <a:noFill/>
        </a:ln>
        <a:effectLst/>
      </c:spPr>
    </c:title>
    <c:autoTitleDeleted val="0"/>
    <c:plotArea>
      <c:layout/>
      <c:barChart>
        <c:barDir val="col"/>
        <c:grouping val="clustered"/>
        <c:varyColors val="0"/>
        <c:ser>
          <c:idx val="0"/>
          <c:order val="0"/>
          <c:tx>
            <c:strRef>
              <c:f>'Krav ek-bist'!$C$4</c:f>
              <c:strCache>
                <c:ptCount val="1"/>
                <c:pt idx="0">
                  <c:v>Kraven på att ta emot ekonomiskt bistånd är för låga</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587C-4307-B4B1-6B728FE7D0AF}"/>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587C-4307-B4B1-6B728FE7D0AF}"/>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587C-4307-B4B1-6B728FE7D0AF}"/>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587C-4307-B4B1-6B728FE7D0AF}"/>
              </c:ext>
            </c:extLst>
          </c:dPt>
          <c:dPt>
            <c:idx val="4"/>
            <c:invertIfNegative val="0"/>
            <c:bubble3D val="0"/>
            <c:spPr>
              <a:solidFill>
                <a:schemeClr val="bg2">
                  <a:lumMod val="90000"/>
                </a:schemeClr>
              </a:solidFill>
              <a:ln>
                <a:noFill/>
              </a:ln>
              <a:effectLst/>
            </c:spPr>
            <c:extLst>
              <c:ext xmlns:c16="http://schemas.microsoft.com/office/drawing/2014/chart" uri="{C3380CC4-5D6E-409C-BE32-E72D297353CC}">
                <c16:uniqueId val="{00000009-587C-4307-B4B1-6B728FE7D0AF}"/>
              </c:ext>
            </c:extLst>
          </c:dPt>
          <c:dLbls>
            <c:spPr>
              <a:noFill/>
              <a:ln>
                <a:noFill/>
              </a:ln>
              <a:effectLst/>
            </c:spPr>
            <c:txPr>
              <a:bodyPr rot="0" vert="horz"/>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'Krav ek-bist'!$D$3:$H$3</c:f>
              <c:strCache>
                <c:ptCount val="5"/>
                <c:pt idx="0">
                  <c:v>Instämmer helt</c:v>
                </c:pt>
                <c:pt idx="1">
                  <c:v>Instämmer delvis</c:v>
                </c:pt>
                <c:pt idx="2">
                  <c:v>Instämmer knappast</c:v>
                </c:pt>
                <c:pt idx="3">
                  <c:v>Instämmer inte alls </c:v>
                </c:pt>
                <c:pt idx="4">
                  <c:v>Ingen uppfattning</c:v>
                </c:pt>
              </c:strCache>
            </c:strRef>
          </c:cat>
          <c:val>
            <c:numRef>
              <c:f>'Krav ek-bist'!$D$4:$H$4</c:f>
              <c:numCache>
                <c:formatCode>General</c:formatCode>
                <c:ptCount val="5"/>
                <c:pt idx="0">
                  <c:v>16</c:v>
                </c:pt>
                <c:pt idx="1">
                  <c:v>18</c:v>
                </c:pt>
                <c:pt idx="2">
                  <c:v>10</c:v>
                </c:pt>
                <c:pt idx="3">
                  <c:v>14</c:v>
                </c:pt>
                <c:pt idx="4">
                  <c:v>42</c:v>
                </c:pt>
              </c:numCache>
            </c:numRef>
          </c:val>
          <c:extLst>
            <c:ext xmlns:c16="http://schemas.microsoft.com/office/drawing/2014/chart" uri="{C3380CC4-5D6E-409C-BE32-E72D297353CC}">
              <c16:uniqueId val="{0000000A-587C-4307-B4B1-6B728FE7D0AF}"/>
            </c:ext>
          </c:extLst>
        </c:ser>
        <c:dLbls>
          <c:dLblPos val="outEnd"/>
          <c:showLegendKey val="0"/>
          <c:showVal val="1"/>
          <c:showCatName val="0"/>
          <c:showSerName val="0"/>
          <c:showPercent val="0"/>
          <c:showBubbleSize val="0"/>
        </c:dLbls>
        <c:gapWidth val="50"/>
        <c:axId val="1045155072"/>
        <c:axId val="1045155432"/>
      </c:barChart>
      <c:catAx>
        <c:axId val="104515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1045155432"/>
        <c:crosses val="autoZero"/>
        <c:auto val="1"/>
        <c:lblAlgn val="ctr"/>
        <c:lblOffset val="100"/>
        <c:noMultiLvlLbl val="0"/>
      </c:catAx>
      <c:valAx>
        <c:axId val="1045155432"/>
        <c:scaling>
          <c:orientation val="minMax"/>
          <c:min val="0"/>
        </c:scaling>
        <c:delete val="1"/>
        <c:axPos val="l"/>
        <c:numFmt formatCode="General" sourceLinked="1"/>
        <c:majorTickMark val="out"/>
        <c:minorTickMark val="none"/>
        <c:tickLblPos val="nextTo"/>
        <c:crossAx val="1045155072"/>
        <c:crosses val="autoZero"/>
        <c:crossBetween val="between"/>
      </c:valAx>
    </c:plotArea>
    <c:plotVisOnly val="1"/>
    <c:dispBlanksAs val="gap"/>
    <c:showDLblsOverMax val="0"/>
  </c:chart>
  <c:spPr>
    <a:solidFill>
      <a:schemeClr val="bg1"/>
    </a:solidFill>
    <a:ln w="9525" cap="flat" cmpd="sng" algn="ctr">
      <a:noFill/>
      <a:round/>
    </a:ln>
    <a:effectLst/>
  </c:spPr>
  <c:txPr>
    <a:bodyPr/>
    <a:lstStyle/>
    <a:p>
      <a:pPr>
        <a:defRPr sz="1200">
          <a:latin typeface="Aptos Display" panose="020B0004020202020204" pitchFamily="34" charset="0"/>
        </a:defRPr>
      </a:pPr>
      <a:endParaRPr lang="sv-SE"/>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a:t>Kraven på att ta emot ekonomiskt bistånd är för låga </a:t>
            </a:r>
            <a:br>
              <a:rPr lang="sv-SE" sz="1600" b="0"/>
            </a:br>
            <a:r>
              <a:rPr lang="sv-SE" sz="1200" b="0"/>
              <a:t>Andel som instämmer helt eller delvis 2023</a:t>
            </a:r>
            <a:endParaRPr lang="sv-SE" sz="1600" b="0"/>
          </a:p>
        </c:rich>
      </c:tx>
      <c:overlay val="0"/>
      <c:spPr>
        <a:noFill/>
        <a:ln>
          <a:noFill/>
        </a:ln>
        <a:effectLst/>
      </c:spPr>
    </c:title>
    <c:autoTitleDeleted val="0"/>
    <c:plotArea>
      <c:layout>
        <c:manualLayout>
          <c:layoutTarget val="inner"/>
          <c:xMode val="edge"/>
          <c:yMode val="edge"/>
          <c:x val="5.7241403763834305E-2"/>
          <c:y val="0.12307361459913434"/>
          <c:w val="0.92658411904641524"/>
          <c:h val="0.53920547324508006"/>
        </c:manualLayout>
      </c:layout>
      <c:barChart>
        <c:barDir val="col"/>
        <c:grouping val="clustered"/>
        <c:varyColors val="0"/>
        <c:ser>
          <c:idx val="0"/>
          <c:order val="0"/>
          <c:tx>
            <c:strRef>
              <c:f>'Krav ek-bist'!$J$17</c:f>
              <c:strCache>
                <c:ptCount val="1"/>
                <c:pt idx="0">
                  <c:v>Kraven på att ta emot ekonomiskt bistånd är för låga Andel som instämmer helt eller delvis 2023</c:v>
                </c:pt>
              </c:strCache>
            </c:strRef>
          </c:tx>
          <c:spPr>
            <a:solidFill>
              <a:schemeClr val="accent1"/>
            </a:solidFill>
            <a:ln>
              <a:noFill/>
            </a:ln>
            <a:effectLst/>
          </c:spPr>
          <c:invertIfNegative val="0"/>
          <c:dPt>
            <c:idx val="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1-9975-40DC-B231-75C8FDFD595A}"/>
              </c:ext>
            </c:extLst>
          </c:dPt>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9975-40DC-B231-75C8FDFD595A}"/>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9975-40DC-B231-75C8FDFD595A}"/>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9975-40DC-B231-75C8FDFD595A}"/>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9975-40DC-B231-75C8FDFD595A}"/>
              </c:ext>
            </c:extLst>
          </c:dPt>
          <c:dPt>
            <c:idx val="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B-9975-40DC-B231-75C8FDFD595A}"/>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D-9975-40DC-B231-75C8FDFD595A}"/>
              </c:ext>
            </c:extLst>
          </c:dPt>
          <c:dPt>
            <c:idx val="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F-9975-40DC-B231-75C8FDFD595A}"/>
              </c:ext>
            </c:extLst>
          </c:dPt>
          <c:dPt>
            <c:idx val="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1-9975-40DC-B231-75C8FDFD595A}"/>
              </c:ext>
            </c:extLst>
          </c:dPt>
          <c:dPt>
            <c:idx val="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3-9975-40DC-B231-75C8FDFD595A}"/>
              </c:ext>
            </c:extLst>
          </c:dPt>
          <c:dPt>
            <c:idx val="1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5-9975-40DC-B231-75C8FDFD595A}"/>
              </c:ext>
            </c:extLst>
          </c:dPt>
          <c:dPt>
            <c:idx val="1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7-9975-40DC-B231-75C8FDFD595A}"/>
              </c:ext>
            </c:extLst>
          </c:dPt>
          <c:dPt>
            <c:idx val="1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9-9975-40DC-B231-75C8FDFD595A}"/>
              </c:ext>
            </c:extLst>
          </c:dPt>
          <c:dPt>
            <c:idx val="1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B-9975-40DC-B231-75C8FDFD595A}"/>
              </c:ext>
            </c:extLst>
          </c:dPt>
          <c:dPt>
            <c:idx val="1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D-9975-40DC-B231-75C8FDFD595A}"/>
              </c:ext>
            </c:extLst>
          </c:dPt>
          <c:dPt>
            <c:idx val="1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F-9975-40DC-B231-75C8FDFD595A}"/>
              </c:ext>
            </c:extLst>
          </c:dPt>
          <c:dPt>
            <c:idx val="16"/>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1-9975-40DC-B231-75C8FDFD595A}"/>
              </c:ext>
            </c:extLst>
          </c:dPt>
          <c:dPt>
            <c:idx val="1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3-9975-40DC-B231-75C8FDFD595A}"/>
              </c:ext>
            </c:extLst>
          </c:dPt>
          <c:dPt>
            <c:idx val="1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5-9975-40DC-B231-75C8FDFD595A}"/>
              </c:ext>
            </c:extLst>
          </c:dPt>
          <c:dPt>
            <c:idx val="1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7-9975-40DC-B231-75C8FDFD595A}"/>
              </c:ext>
            </c:extLst>
          </c:dPt>
          <c:dPt>
            <c:idx val="2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9-9975-40DC-B231-75C8FDFD595A}"/>
              </c:ext>
            </c:extLst>
          </c:dPt>
          <c:dPt>
            <c:idx val="2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2B-9975-40DC-B231-75C8FDFD595A}"/>
              </c:ext>
            </c:extLst>
          </c:dPt>
          <c:dPt>
            <c:idx val="22"/>
            <c:invertIfNegative val="0"/>
            <c:bubble3D val="0"/>
            <c:spPr>
              <a:solidFill>
                <a:schemeClr val="bg1">
                  <a:lumMod val="65000"/>
                </a:schemeClr>
              </a:solidFill>
              <a:ln>
                <a:noFill/>
              </a:ln>
              <a:effectLst/>
            </c:spPr>
            <c:extLst>
              <c:ext xmlns:c16="http://schemas.microsoft.com/office/drawing/2014/chart" uri="{C3380CC4-5D6E-409C-BE32-E72D297353CC}">
                <c16:uniqueId val="{0000002D-9975-40DC-B231-75C8FDFD595A}"/>
              </c:ext>
            </c:extLst>
          </c:dPt>
          <c:dPt>
            <c:idx val="2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F-9975-40DC-B231-75C8FDFD595A}"/>
              </c:ext>
            </c:extLst>
          </c:dPt>
          <c:dPt>
            <c:idx val="2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1-9975-40DC-B231-75C8FDFD595A}"/>
              </c:ext>
            </c:extLst>
          </c:dPt>
          <c:dPt>
            <c:idx val="2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3-9975-40DC-B231-75C8FDFD595A}"/>
              </c:ext>
            </c:extLst>
          </c:dPt>
          <c:dPt>
            <c:idx val="2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5-9975-40DC-B231-75C8FDFD595A}"/>
              </c:ext>
            </c:extLst>
          </c:dPt>
          <c:dPt>
            <c:idx val="27"/>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7-9975-40DC-B231-75C8FDFD595A}"/>
              </c:ext>
            </c:extLst>
          </c:dPt>
          <c:dPt>
            <c:idx val="2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9-9975-40DC-B231-75C8FDFD595A}"/>
              </c:ext>
            </c:extLst>
          </c:dPt>
          <c:dPt>
            <c:idx val="29"/>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B-9975-40DC-B231-75C8FDFD595A}"/>
              </c:ext>
            </c:extLst>
          </c:dPt>
          <c:dPt>
            <c:idx val="3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D-9975-40DC-B231-75C8FDFD595A}"/>
              </c:ext>
            </c:extLst>
          </c:dPt>
          <c:dPt>
            <c:idx val="3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F-9975-40DC-B231-75C8FDFD595A}"/>
              </c:ext>
            </c:extLst>
          </c:dPt>
          <c:dPt>
            <c:idx val="3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1-9975-40DC-B231-75C8FDFD595A}"/>
              </c:ext>
            </c:extLst>
          </c:dPt>
          <c:dPt>
            <c:idx val="3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3-9975-40DC-B231-75C8FDFD595A}"/>
              </c:ext>
            </c:extLst>
          </c:dPt>
          <c:dPt>
            <c:idx val="3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45-9975-40DC-B231-75C8FDFD595A}"/>
              </c:ext>
            </c:extLst>
          </c:dPt>
          <c:dPt>
            <c:idx val="3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47-9975-40DC-B231-75C8FDFD595A}"/>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9975-40DC-B231-75C8FDFD595A}"/>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'Krav ek-bist'!$I$18:$I$54</c:f>
              <c:strCache>
                <c:ptCount val="37"/>
                <c:pt idx="0">
                  <c:v>Bratthammar-Näset-Önnered</c:v>
                </c:pt>
                <c:pt idx="1">
                  <c:v>Kärra-Rödbo</c:v>
                </c:pt>
                <c:pt idx="2">
                  <c:v>Östra Biskopsgården</c:v>
                </c:pt>
                <c:pt idx="3">
                  <c:v>Bergsjön</c:v>
                </c:pt>
                <c:pt idx="4">
                  <c:v>Kallebäck-Skår-Kärralund</c:v>
                </c:pt>
                <c:pt idx="5">
                  <c:v>Tuve-Säve</c:v>
                </c:pt>
                <c:pt idx="6">
                  <c:v>Östra Angered</c:v>
                </c:pt>
                <c:pt idx="7">
                  <c:v>Lunden-Härlanda-Överås</c:v>
                </c:pt>
                <c:pt idx="8">
                  <c:v>Billdal</c:v>
                </c:pt>
                <c:pt idx="9">
                  <c:v>Västra Biskopsgården</c:v>
                </c:pt>
                <c:pt idx="10">
                  <c:v>Södra Angered</c:v>
                </c:pt>
                <c:pt idx="11">
                  <c:v>Askim-Hovås</c:v>
                </c:pt>
                <c:pt idx="12">
                  <c:v>Älvsborg</c:v>
                </c:pt>
                <c:pt idx="13">
                  <c:v>Norra Älvsstranden</c:v>
                </c:pt>
                <c:pt idx="14">
                  <c:v>Södra Torslanda</c:v>
                </c:pt>
                <c:pt idx="15">
                  <c:v>Björlanda</c:v>
                </c:pt>
                <c:pt idx="16">
                  <c:v>Olivedal-Haga-Annedal-Änggården</c:v>
                </c:pt>
                <c:pt idx="17">
                  <c:v>Norra Centrum</c:v>
                </c:pt>
                <c:pt idx="18">
                  <c:v>Krokslätt-Johanneberg</c:v>
                </c:pt>
                <c:pt idx="19">
                  <c:v>Guldheden-Landala</c:v>
                </c:pt>
                <c:pt idx="20">
                  <c:v>Olskroken-Redbergslid-Bagaregården</c:v>
                </c:pt>
                <c:pt idx="21">
                  <c:v>Gamlestaden och Utby</c:v>
                </c:pt>
                <c:pt idx="22">
                  <c:v>HELA STADEN</c:v>
                </c:pt>
                <c:pt idx="23">
                  <c:v>Södra Skärgården</c:v>
                </c:pt>
                <c:pt idx="24">
                  <c:v>Centrala Tynnered</c:v>
                </c:pt>
                <c:pt idx="25">
                  <c:v>Backa</c:v>
                </c:pt>
                <c:pt idx="26">
                  <c:v>Centrala Angered</c:v>
                </c:pt>
                <c:pt idx="27">
                  <c:v>Norra Angered</c:v>
                </c:pt>
                <c:pt idx="28">
                  <c:v>Kärrdalen-Slättadamm</c:v>
                </c:pt>
                <c:pt idx="29">
                  <c:v>Kortedala</c:v>
                </c:pt>
                <c:pt idx="30">
                  <c:v>Kålltorp-Torpa-Björkekärr</c:v>
                </c:pt>
                <c:pt idx="31">
                  <c:v>Kungsladugård-Sanna</c:v>
                </c:pt>
                <c:pt idx="32">
                  <c:v>Stora Högsbo</c:v>
                </c:pt>
                <c:pt idx="33">
                  <c:v>Kyrkbyn-Rambergsstaden</c:v>
                </c:pt>
                <c:pt idx="34">
                  <c:v>Frölunda Torg-Tofta</c:v>
                </c:pt>
                <c:pt idx="35">
                  <c:v>Majorna-Stigberget-Masthugget</c:v>
                </c:pt>
                <c:pt idx="36">
                  <c:v>Kvillebäcken</c:v>
                </c:pt>
              </c:strCache>
            </c:strRef>
          </c:cat>
          <c:val>
            <c:numRef>
              <c:f>'Krav ek-bist'!$J$18:$J$54</c:f>
              <c:numCache>
                <c:formatCode>General</c:formatCode>
                <c:ptCount val="37"/>
                <c:pt idx="0">
                  <c:v>47</c:v>
                </c:pt>
                <c:pt idx="1">
                  <c:v>46</c:v>
                </c:pt>
                <c:pt idx="2">
                  <c:v>45</c:v>
                </c:pt>
                <c:pt idx="3">
                  <c:v>43</c:v>
                </c:pt>
                <c:pt idx="4">
                  <c:v>41</c:v>
                </c:pt>
                <c:pt idx="5">
                  <c:v>41</c:v>
                </c:pt>
                <c:pt idx="6">
                  <c:v>40</c:v>
                </c:pt>
                <c:pt idx="7">
                  <c:v>40</c:v>
                </c:pt>
                <c:pt idx="8">
                  <c:v>40</c:v>
                </c:pt>
                <c:pt idx="9">
                  <c:v>40</c:v>
                </c:pt>
                <c:pt idx="10">
                  <c:v>38</c:v>
                </c:pt>
                <c:pt idx="11">
                  <c:v>38</c:v>
                </c:pt>
                <c:pt idx="12">
                  <c:v>38</c:v>
                </c:pt>
                <c:pt idx="13">
                  <c:v>38</c:v>
                </c:pt>
                <c:pt idx="14">
                  <c:v>38</c:v>
                </c:pt>
                <c:pt idx="15">
                  <c:v>38</c:v>
                </c:pt>
                <c:pt idx="16">
                  <c:v>36</c:v>
                </c:pt>
                <c:pt idx="17">
                  <c:v>36</c:v>
                </c:pt>
                <c:pt idx="18">
                  <c:v>35</c:v>
                </c:pt>
                <c:pt idx="19">
                  <c:v>35</c:v>
                </c:pt>
                <c:pt idx="20">
                  <c:v>35</c:v>
                </c:pt>
                <c:pt idx="21">
                  <c:v>34</c:v>
                </c:pt>
                <c:pt idx="22">
                  <c:v>34</c:v>
                </c:pt>
                <c:pt idx="23">
                  <c:v>33</c:v>
                </c:pt>
                <c:pt idx="24">
                  <c:v>33</c:v>
                </c:pt>
                <c:pt idx="25">
                  <c:v>33</c:v>
                </c:pt>
                <c:pt idx="26">
                  <c:v>31</c:v>
                </c:pt>
                <c:pt idx="27">
                  <c:v>31</c:v>
                </c:pt>
                <c:pt idx="28">
                  <c:v>31</c:v>
                </c:pt>
                <c:pt idx="29">
                  <c:v>29</c:v>
                </c:pt>
                <c:pt idx="30">
                  <c:v>26</c:v>
                </c:pt>
                <c:pt idx="31">
                  <c:v>26</c:v>
                </c:pt>
                <c:pt idx="32">
                  <c:v>26</c:v>
                </c:pt>
                <c:pt idx="33">
                  <c:v>26</c:v>
                </c:pt>
                <c:pt idx="34">
                  <c:v>25</c:v>
                </c:pt>
                <c:pt idx="35">
                  <c:v>23</c:v>
                </c:pt>
                <c:pt idx="36">
                  <c:v>23</c:v>
                </c:pt>
              </c:numCache>
            </c:numRef>
          </c:val>
          <c:extLst>
            <c:ext xmlns:c16="http://schemas.microsoft.com/office/drawing/2014/chart" uri="{C3380CC4-5D6E-409C-BE32-E72D297353CC}">
              <c16:uniqueId val="{0000004A-9975-40DC-B231-75C8FDFD595A}"/>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General" sourceLinked="1"/>
        <c:majorTickMark val="out"/>
        <c:minorTickMark val="none"/>
        <c:tickLblPos val="nextTo"/>
        <c:crossAx val="603828104"/>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Kraven på att ta emot ekonomiskt bistånd är för låga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03505837935483E-2"/>
          <c:y val="0.15592601732274347"/>
          <c:w val="0.9406847295078905"/>
          <c:h val="0.57251862568576739"/>
        </c:manualLayout>
      </c:layout>
      <c:barChart>
        <c:barDir val="col"/>
        <c:grouping val="clustered"/>
        <c:varyColors val="0"/>
        <c:ser>
          <c:idx val="0"/>
          <c:order val="0"/>
          <c:tx>
            <c:strRef>
              <c:f>'Krav ek-bist'!$D$59</c:f>
              <c:strCache>
                <c:ptCount val="1"/>
                <c:pt idx="0">
                  <c:v>Kraven på att ta emot ekonomiskt bistånd är för låga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'Krav ek-bist'!$C$60:$C$82</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'Krav ek-bist'!$D$60:$D$82</c:f>
              <c:numCache>
                <c:formatCode>General</c:formatCode>
                <c:ptCount val="23"/>
                <c:pt idx="0">
                  <c:v>26</c:v>
                </c:pt>
                <c:pt idx="1">
                  <c:v>30</c:v>
                </c:pt>
                <c:pt idx="2">
                  <c:v>36</c:v>
                </c:pt>
                <c:pt idx="3">
                  <c:v>38</c:v>
                </c:pt>
                <c:pt idx="4">
                  <c:v>37</c:v>
                </c:pt>
                <c:pt idx="6">
                  <c:v>30</c:v>
                </c:pt>
                <c:pt idx="7">
                  <c:v>39</c:v>
                </c:pt>
                <c:pt idx="9">
                  <c:v>35</c:v>
                </c:pt>
                <c:pt idx="10">
                  <c:v>34</c:v>
                </c:pt>
                <c:pt idx="12">
                  <c:v>22</c:v>
                </c:pt>
                <c:pt idx="13">
                  <c:v>35</c:v>
                </c:pt>
                <c:pt idx="15">
                  <c:v>28</c:v>
                </c:pt>
                <c:pt idx="16">
                  <c:v>36</c:v>
                </c:pt>
                <c:pt idx="18">
                  <c:v>29</c:v>
                </c:pt>
                <c:pt idx="19">
                  <c:v>35</c:v>
                </c:pt>
                <c:pt idx="21">
                  <c:v>37</c:v>
                </c:pt>
                <c:pt idx="22">
                  <c:v>34</c:v>
                </c:pt>
              </c:numCache>
            </c:numRef>
          </c:val>
          <c:extLst>
            <c:ext xmlns:c16="http://schemas.microsoft.com/office/drawing/2014/chart" uri="{C3380CC4-5D6E-409C-BE32-E72D297353CC}">
              <c16:uniqueId val="{00000000-74C5-4D13-B926-0A6919D2E837}"/>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909902976"/>
        <c:crosses val="autoZero"/>
        <c:auto val="1"/>
        <c:lblAlgn val="ctr"/>
        <c:lblOffset val="100"/>
        <c:noMultiLvlLbl val="0"/>
      </c:catAx>
      <c:valAx>
        <c:axId val="909902976"/>
        <c:scaling>
          <c:orientation val="minMax"/>
          <c:max val="6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en-US" sz="1600" b="0"/>
              <a:t>Kraven på att ta emot ekonomiskt bistånd är för låga </a:t>
            </a:r>
            <a:br>
              <a:rPr lang="en-US" sz="1600" b="0"/>
            </a:br>
            <a:r>
              <a:rPr lang="en-US" sz="1200" b="0"/>
              <a:t>Andel som instämmer helt eller delvis 2023</a:t>
            </a:r>
            <a:endParaRPr lang="en-US" sz="1600" b="0"/>
          </a:p>
        </c:rich>
      </c:tx>
      <c:overlay val="0"/>
      <c:spPr>
        <a:noFill/>
        <a:ln>
          <a:noFill/>
        </a:ln>
        <a:effectLst/>
      </c:spPr>
    </c:title>
    <c:autoTitleDeleted val="0"/>
    <c:plotArea>
      <c:layout>
        <c:manualLayout>
          <c:layoutTarget val="inner"/>
          <c:xMode val="edge"/>
          <c:yMode val="edge"/>
          <c:x val="4.7531716922211406E-2"/>
          <c:y val="0.15592601732274347"/>
          <c:w val="0.9401880709650341"/>
          <c:h val="0.57292095089248996"/>
        </c:manualLayout>
      </c:layout>
      <c:barChart>
        <c:barDir val="col"/>
        <c:grouping val="clustered"/>
        <c:varyColors val="0"/>
        <c:ser>
          <c:idx val="0"/>
          <c:order val="0"/>
          <c:tx>
            <c:strRef>
              <c:f>'Krav ek-bist'!$D$84</c:f>
              <c:strCache>
                <c:ptCount val="1"/>
                <c:pt idx="0">
                  <c:v>Kraven på att ta emot ekonomiskt bistånd är för låga Andel som instämmer helt eller delvis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'Krav ek-bist'!$C$85:$C$100</c:f>
              <c:strCache>
                <c:ptCount val="16"/>
                <c:pt idx="0">
                  <c:v>Låg utbildning</c:v>
                </c:pt>
                <c:pt idx="1">
                  <c:v>Medellåg</c:v>
                </c:pt>
                <c:pt idx="2">
                  <c:v>Medelhög</c:v>
                </c:pt>
                <c:pt idx="3">
                  <c:v>Hög utbildning</c:v>
                </c:pt>
                <c:pt idx="5">
                  <c:v>Ideologiskt till vänster</c:v>
                </c:pt>
                <c:pt idx="6">
                  <c:v>Varken till vänster eller höger</c:v>
                </c:pt>
                <c:pt idx="7">
                  <c:v>Ideologiskt till höger</c:v>
                </c:pt>
                <c:pt idx="9">
                  <c:v>Stort förtroende socialtjänst</c:v>
                </c:pt>
                <c:pt idx="10">
                  <c:v>Varken stort eller litet</c:v>
                </c:pt>
                <c:pt idx="11">
                  <c:v>Litet förtroende socialtjänst</c:v>
                </c:pt>
                <c:pt idx="13">
                  <c:v>Hög tillit i allmänhet</c:v>
                </c:pt>
                <c:pt idx="14">
                  <c:v>Medeltillit </c:v>
                </c:pt>
                <c:pt idx="15">
                  <c:v>Låg tillit i allmänhet</c:v>
                </c:pt>
              </c:strCache>
            </c:strRef>
          </c:cat>
          <c:val>
            <c:numRef>
              <c:f>'Krav ek-bist'!$D$85:$D$100</c:f>
              <c:numCache>
                <c:formatCode>General</c:formatCode>
                <c:ptCount val="16"/>
                <c:pt idx="0">
                  <c:v>32</c:v>
                </c:pt>
                <c:pt idx="1">
                  <c:v>38</c:v>
                </c:pt>
                <c:pt idx="2">
                  <c:v>36</c:v>
                </c:pt>
                <c:pt idx="3">
                  <c:v>32</c:v>
                </c:pt>
                <c:pt idx="5">
                  <c:v>19</c:v>
                </c:pt>
                <c:pt idx="6">
                  <c:v>34</c:v>
                </c:pt>
                <c:pt idx="7">
                  <c:v>52</c:v>
                </c:pt>
                <c:pt idx="9">
                  <c:v>27</c:v>
                </c:pt>
                <c:pt idx="10">
                  <c:v>32</c:v>
                </c:pt>
                <c:pt idx="11">
                  <c:v>44</c:v>
                </c:pt>
                <c:pt idx="13">
                  <c:v>30</c:v>
                </c:pt>
                <c:pt idx="14">
                  <c:v>35</c:v>
                </c:pt>
                <c:pt idx="15">
                  <c:v>45</c:v>
                </c:pt>
              </c:numCache>
            </c:numRef>
          </c:val>
          <c:extLst>
            <c:ext xmlns:c16="http://schemas.microsoft.com/office/drawing/2014/chart" uri="{C3380CC4-5D6E-409C-BE32-E72D297353CC}">
              <c16:uniqueId val="{00000000-906D-46EE-B4FD-728F490569C4}"/>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max val="60"/>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Aptos Display" panose="020B0004020202020204" pitchFamily="34" charset="0"/>
                <a:ea typeface="+mn-ea"/>
                <a:cs typeface="+mn-cs"/>
              </a:defRPr>
            </a:pPr>
            <a:r>
              <a:rPr lang="sv-SE" sz="1600" dirty="0"/>
              <a:t>Förtroende för socialtjänsten</a:t>
            </a:r>
          </a:p>
          <a:p>
            <a:pPr>
              <a:defRPr sz="1800"/>
            </a:pPr>
            <a:r>
              <a:rPr lang="sv-SE" sz="1200" dirty="0"/>
              <a:t>Andel per svarsalternativ </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Aptos Display" panose="020B0004020202020204" pitchFamily="34" charset="0"/>
              <a:ea typeface="+mn-ea"/>
              <a:cs typeface="+mn-cs"/>
            </a:defRPr>
          </a:pPr>
          <a:endParaRPr lang="sv-SE"/>
        </a:p>
      </c:txPr>
    </c:title>
    <c:autoTitleDeleted val="0"/>
    <c:plotArea>
      <c:layout>
        <c:manualLayout>
          <c:layoutTarget val="inner"/>
          <c:xMode val="edge"/>
          <c:yMode val="edge"/>
          <c:x val="1.2280212112754674E-2"/>
          <c:y val="0.17148974676771064"/>
          <c:w val="0.9754395757744907"/>
          <c:h val="0.63659439403862417"/>
        </c:manualLayout>
      </c:layout>
      <c:barChart>
        <c:barDir val="col"/>
        <c:grouping val="clustered"/>
        <c:varyColors val="0"/>
        <c:ser>
          <c:idx val="0"/>
          <c:order val="0"/>
          <c:tx>
            <c:strRef>
              <c:f>'Förtroende socialtjänst'!$C$4</c:f>
              <c:strCache>
                <c:ptCount val="1"/>
                <c:pt idx="0">
                  <c:v>Mycket stort</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socialtjänst'!$B$5:$B$7</c:f>
              <c:strCache>
                <c:ptCount val="3"/>
                <c:pt idx="0">
                  <c:v>år 2021</c:v>
                </c:pt>
                <c:pt idx="1">
                  <c:v>år 2022</c:v>
                </c:pt>
                <c:pt idx="2">
                  <c:v>år 2023</c:v>
                </c:pt>
              </c:strCache>
            </c:strRef>
          </c:cat>
          <c:val>
            <c:numRef>
              <c:f>'Förtroende socialtjänst'!$C$5:$C$7</c:f>
              <c:numCache>
                <c:formatCode>General</c:formatCode>
                <c:ptCount val="3"/>
                <c:pt idx="0">
                  <c:v>6</c:v>
                </c:pt>
                <c:pt idx="1">
                  <c:v>6</c:v>
                </c:pt>
                <c:pt idx="2">
                  <c:v>7</c:v>
                </c:pt>
              </c:numCache>
            </c:numRef>
          </c:val>
          <c:extLst>
            <c:ext xmlns:c16="http://schemas.microsoft.com/office/drawing/2014/chart" uri="{C3380CC4-5D6E-409C-BE32-E72D297353CC}">
              <c16:uniqueId val="{00000000-E441-4B19-94BD-39565FB391F5}"/>
            </c:ext>
          </c:extLst>
        </c:ser>
        <c:ser>
          <c:idx val="1"/>
          <c:order val="1"/>
          <c:tx>
            <c:strRef>
              <c:f>'Förtroende socialtjänst'!$D$4</c:f>
              <c:strCache>
                <c:ptCount val="1"/>
                <c:pt idx="0">
                  <c:v>Ganska stort</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socialtjänst'!$B$5:$B$7</c:f>
              <c:strCache>
                <c:ptCount val="3"/>
                <c:pt idx="0">
                  <c:v>år 2021</c:v>
                </c:pt>
                <c:pt idx="1">
                  <c:v>år 2022</c:v>
                </c:pt>
                <c:pt idx="2">
                  <c:v>år 2023</c:v>
                </c:pt>
              </c:strCache>
            </c:strRef>
          </c:cat>
          <c:val>
            <c:numRef>
              <c:f>'Förtroende socialtjänst'!$D$5:$D$7</c:f>
              <c:numCache>
                <c:formatCode>General</c:formatCode>
                <c:ptCount val="3"/>
                <c:pt idx="0">
                  <c:v>22</c:v>
                </c:pt>
                <c:pt idx="1">
                  <c:v>23</c:v>
                </c:pt>
                <c:pt idx="2">
                  <c:v>23</c:v>
                </c:pt>
              </c:numCache>
            </c:numRef>
          </c:val>
          <c:extLst>
            <c:ext xmlns:c16="http://schemas.microsoft.com/office/drawing/2014/chart" uri="{C3380CC4-5D6E-409C-BE32-E72D297353CC}">
              <c16:uniqueId val="{00000001-E441-4B19-94BD-39565FB391F5}"/>
            </c:ext>
          </c:extLst>
        </c:ser>
        <c:ser>
          <c:idx val="2"/>
          <c:order val="2"/>
          <c:tx>
            <c:strRef>
              <c:f>'Förtroende socialtjänst'!$E$4</c:f>
              <c:strCache>
                <c:ptCount val="1"/>
                <c:pt idx="0">
                  <c:v>Varken stort eller litet</c:v>
                </c:pt>
              </c:strCache>
            </c:strRef>
          </c:tx>
          <c:spPr>
            <a:solidFill>
              <a:schemeClr val="tx1">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socialtjänst'!$B$5:$B$7</c:f>
              <c:strCache>
                <c:ptCount val="3"/>
                <c:pt idx="0">
                  <c:v>år 2021</c:v>
                </c:pt>
                <c:pt idx="1">
                  <c:v>år 2022</c:v>
                </c:pt>
                <c:pt idx="2">
                  <c:v>år 2023</c:v>
                </c:pt>
              </c:strCache>
            </c:strRef>
          </c:cat>
          <c:val>
            <c:numRef>
              <c:f>'Förtroende socialtjänst'!$E$5:$E$7</c:f>
              <c:numCache>
                <c:formatCode>General</c:formatCode>
                <c:ptCount val="3"/>
                <c:pt idx="0">
                  <c:v>39</c:v>
                </c:pt>
                <c:pt idx="1">
                  <c:v>40</c:v>
                </c:pt>
                <c:pt idx="2">
                  <c:v>40</c:v>
                </c:pt>
              </c:numCache>
            </c:numRef>
          </c:val>
          <c:extLst>
            <c:ext xmlns:c16="http://schemas.microsoft.com/office/drawing/2014/chart" uri="{C3380CC4-5D6E-409C-BE32-E72D297353CC}">
              <c16:uniqueId val="{00000002-E441-4B19-94BD-39565FB391F5}"/>
            </c:ext>
          </c:extLst>
        </c:ser>
        <c:ser>
          <c:idx val="3"/>
          <c:order val="3"/>
          <c:tx>
            <c:strRef>
              <c:f>'Förtroende socialtjänst'!$F$4</c:f>
              <c:strCache>
                <c:ptCount val="1"/>
                <c:pt idx="0">
                  <c:v>Ganska litet </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socialtjänst'!$B$5:$B$7</c:f>
              <c:strCache>
                <c:ptCount val="3"/>
                <c:pt idx="0">
                  <c:v>år 2021</c:v>
                </c:pt>
                <c:pt idx="1">
                  <c:v>år 2022</c:v>
                </c:pt>
                <c:pt idx="2">
                  <c:v>år 2023</c:v>
                </c:pt>
              </c:strCache>
            </c:strRef>
          </c:cat>
          <c:val>
            <c:numRef>
              <c:f>'Förtroende socialtjänst'!$F$5:$F$7</c:f>
              <c:numCache>
                <c:formatCode>General</c:formatCode>
                <c:ptCount val="3"/>
                <c:pt idx="0">
                  <c:v>23</c:v>
                </c:pt>
                <c:pt idx="1">
                  <c:v>20</c:v>
                </c:pt>
                <c:pt idx="2">
                  <c:v>20</c:v>
                </c:pt>
              </c:numCache>
            </c:numRef>
          </c:val>
          <c:extLst>
            <c:ext xmlns:c16="http://schemas.microsoft.com/office/drawing/2014/chart" uri="{C3380CC4-5D6E-409C-BE32-E72D297353CC}">
              <c16:uniqueId val="{00000003-E441-4B19-94BD-39565FB391F5}"/>
            </c:ext>
          </c:extLst>
        </c:ser>
        <c:ser>
          <c:idx val="4"/>
          <c:order val="4"/>
          <c:tx>
            <c:strRef>
              <c:f>'Förtroende socialtjänst'!$G$4</c:f>
              <c:strCache>
                <c:ptCount val="1"/>
                <c:pt idx="0">
                  <c:v>Mycket litet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Display" panose="020B0004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socialtjänst'!$B$5:$B$7</c:f>
              <c:strCache>
                <c:ptCount val="3"/>
                <c:pt idx="0">
                  <c:v>år 2021</c:v>
                </c:pt>
                <c:pt idx="1">
                  <c:v>år 2022</c:v>
                </c:pt>
                <c:pt idx="2">
                  <c:v>år 2023</c:v>
                </c:pt>
              </c:strCache>
            </c:strRef>
          </c:cat>
          <c:val>
            <c:numRef>
              <c:f>'Förtroende socialtjänst'!$G$5:$G$7</c:f>
              <c:numCache>
                <c:formatCode>General</c:formatCode>
                <c:ptCount val="3"/>
                <c:pt idx="0">
                  <c:v>10</c:v>
                </c:pt>
                <c:pt idx="1">
                  <c:v>11</c:v>
                </c:pt>
                <c:pt idx="2">
                  <c:v>10</c:v>
                </c:pt>
              </c:numCache>
            </c:numRef>
          </c:val>
          <c:extLst>
            <c:ext xmlns:c16="http://schemas.microsoft.com/office/drawing/2014/chart" uri="{C3380CC4-5D6E-409C-BE32-E72D297353CC}">
              <c16:uniqueId val="{00000004-E441-4B19-94BD-39565FB391F5}"/>
            </c:ext>
          </c:extLst>
        </c:ser>
        <c:dLbls>
          <c:dLblPos val="outEnd"/>
          <c:showLegendKey val="0"/>
          <c:showVal val="1"/>
          <c:showCatName val="0"/>
          <c:showSerName val="0"/>
          <c:showPercent val="0"/>
          <c:showBubbleSize val="0"/>
        </c:dLbls>
        <c:gapWidth val="150"/>
        <c:overlap val="-27"/>
        <c:axId val="962200624"/>
        <c:axId val="962202064"/>
      </c:barChart>
      <c:catAx>
        <c:axId val="96220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ptos Display" panose="020B0004020202020204" pitchFamily="34" charset="0"/>
                <a:ea typeface="+mn-ea"/>
                <a:cs typeface="+mn-cs"/>
              </a:defRPr>
            </a:pPr>
            <a:endParaRPr lang="sv-SE"/>
          </a:p>
        </c:txPr>
        <c:crossAx val="962202064"/>
        <c:crosses val="autoZero"/>
        <c:auto val="1"/>
        <c:lblAlgn val="ctr"/>
        <c:lblOffset val="100"/>
        <c:noMultiLvlLbl val="0"/>
      </c:catAx>
      <c:valAx>
        <c:axId val="962202064"/>
        <c:scaling>
          <c:orientation val="minMax"/>
        </c:scaling>
        <c:delete val="1"/>
        <c:axPos val="l"/>
        <c:numFmt formatCode="General" sourceLinked="1"/>
        <c:majorTickMark val="none"/>
        <c:minorTickMark val="none"/>
        <c:tickLblPos val="nextTo"/>
        <c:crossAx val="962200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ptos Display" panose="020B0004020202020204" pitchFamily="34" charset="0"/>
              <a:ea typeface="+mn-ea"/>
              <a:cs typeface="+mn-cs"/>
            </a:defRPr>
          </a:pPr>
          <a:endParaRPr lang="sv-SE"/>
        </a:p>
      </c:txPr>
    </c:legend>
    <c:plotVisOnly val="1"/>
    <c:dispBlanksAs val="gap"/>
    <c:showDLblsOverMax val="0"/>
  </c:chart>
  <c:spPr>
    <a:noFill/>
    <a:ln>
      <a:noFill/>
    </a:ln>
    <a:effectLst/>
  </c:spPr>
  <c:txPr>
    <a:bodyPr/>
    <a:lstStyle/>
    <a:p>
      <a:pPr>
        <a:defRPr sz="1200">
          <a:latin typeface="Aptos Display" panose="020B0004020202020204" pitchFamily="34" charset="0"/>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Förtroende för samhällsinstitutioner 2023</a:t>
            </a:r>
          </a:p>
          <a:p>
            <a:pPr>
              <a:defRPr sz="1600" b="0"/>
            </a:pPr>
            <a:r>
              <a:rPr lang="sv-SE" sz="1200" b="0" dirty="0"/>
              <a:t>Andel per svarsalternativ</a:t>
            </a:r>
          </a:p>
        </c:rich>
      </c:tx>
      <c:overlay val="0"/>
      <c:spPr>
        <a:noFill/>
        <a:ln>
          <a:noFill/>
        </a:ln>
        <a:effectLst/>
      </c:spPr>
    </c:title>
    <c:autoTitleDeleted val="0"/>
    <c:plotArea>
      <c:layout>
        <c:manualLayout>
          <c:layoutTarget val="inner"/>
          <c:xMode val="edge"/>
          <c:yMode val="edge"/>
          <c:x val="1.2280212112754674E-2"/>
          <c:y val="0.17268669624287225"/>
          <c:w val="0.9754395757744907"/>
          <c:h val="0.63539744456346259"/>
        </c:manualLayout>
      </c:layout>
      <c:barChart>
        <c:barDir val="col"/>
        <c:grouping val="clustered"/>
        <c:varyColors val="0"/>
        <c:ser>
          <c:idx val="0"/>
          <c:order val="0"/>
          <c:tx>
            <c:strRef>
              <c:f>'Förtroende institutioner'!$C$18</c:f>
              <c:strCache>
                <c:ptCount val="1"/>
                <c:pt idx="0">
                  <c:v>Stort förtroende</c:v>
                </c:pt>
              </c:strCache>
            </c:strRef>
          </c:tx>
          <c:spPr>
            <a:solidFill>
              <a:schemeClr val="accent6">
                <a:lumMod val="60000"/>
                <a:lumOff val="40000"/>
              </a:schemeClr>
            </a:solidFill>
            <a:ln>
              <a:noFill/>
            </a:ln>
            <a:effectLst/>
          </c:spPr>
          <c:invertIfNegative val="0"/>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institutioner'!$B$19:$B$23</c:f>
              <c:strCache>
                <c:ptCount val="5"/>
                <c:pt idx="0">
                  <c:v>Polisen</c:v>
                </c:pt>
                <c:pt idx="1">
                  <c:v>Sjukvården</c:v>
                </c:pt>
                <c:pt idx="2">
                  <c:v>Skolan och förskolan</c:v>
                </c:pt>
                <c:pt idx="3">
                  <c:v>Socialtjänsten</c:v>
                </c:pt>
                <c:pt idx="4">
                  <c:v>Äldrevården</c:v>
                </c:pt>
              </c:strCache>
            </c:strRef>
          </c:cat>
          <c:val>
            <c:numRef>
              <c:f>'Förtroende institutioner'!$C$19:$C$23</c:f>
              <c:numCache>
                <c:formatCode>General</c:formatCode>
                <c:ptCount val="5"/>
                <c:pt idx="0">
                  <c:v>69</c:v>
                </c:pt>
                <c:pt idx="1">
                  <c:v>61</c:v>
                </c:pt>
                <c:pt idx="2">
                  <c:v>47</c:v>
                </c:pt>
                <c:pt idx="3">
                  <c:v>30</c:v>
                </c:pt>
                <c:pt idx="4">
                  <c:v>31</c:v>
                </c:pt>
              </c:numCache>
            </c:numRef>
          </c:val>
          <c:extLst>
            <c:ext xmlns:c16="http://schemas.microsoft.com/office/drawing/2014/chart" uri="{C3380CC4-5D6E-409C-BE32-E72D297353CC}">
              <c16:uniqueId val="{00000000-F046-40A6-8B6B-DBD227EA83BD}"/>
            </c:ext>
          </c:extLst>
        </c:ser>
        <c:ser>
          <c:idx val="1"/>
          <c:order val="1"/>
          <c:tx>
            <c:strRef>
              <c:f>'Förtroende institutioner'!$D$18</c:f>
              <c:strCache>
                <c:ptCount val="1"/>
                <c:pt idx="0">
                  <c:v>Varken eller</c:v>
                </c:pt>
              </c:strCache>
            </c:strRef>
          </c:tx>
          <c:spPr>
            <a:solidFill>
              <a:schemeClr val="bg2">
                <a:lumMod val="75000"/>
              </a:schemeClr>
            </a:solidFill>
            <a:ln>
              <a:noFill/>
            </a:ln>
            <a:effectLst/>
          </c:spPr>
          <c:invertIfNegative val="0"/>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institutioner'!$B$19:$B$23</c:f>
              <c:strCache>
                <c:ptCount val="5"/>
                <c:pt idx="0">
                  <c:v>Polisen</c:v>
                </c:pt>
                <c:pt idx="1">
                  <c:v>Sjukvården</c:v>
                </c:pt>
                <c:pt idx="2">
                  <c:v>Skolan och förskolan</c:v>
                </c:pt>
                <c:pt idx="3">
                  <c:v>Socialtjänsten</c:v>
                </c:pt>
                <c:pt idx="4">
                  <c:v>Äldrevården</c:v>
                </c:pt>
              </c:strCache>
            </c:strRef>
          </c:cat>
          <c:val>
            <c:numRef>
              <c:f>'Förtroende institutioner'!$D$19:$D$23</c:f>
              <c:numCache>
                <c:formatCode>General</c:formatCode>
                <c:ptCount val="5"/>
                <c:pt idx="0">
                  <c:v>19</c:v>
                </c:pt>
                <c:pt idx="1">
                  <c:v>20</c:v>
                </c:pt>
                <c:pt idx="2">
                  <c:v>32</c:v>
                </c:pt>
                <c:pt idx="3">
                  <c:v>40</c:v>
                </c:pt>
                <c:pt idx="4">
                  <c:v>35</c:v>
                </c:pt>
              </c:numCache>
            </c:numRef>
          </c:val>
          <c:extLst>
            <c:ext xmlns:c16="http://schemas.microsoft.com/office/drawing/2014/chart" uri="{C3380CC4-5D6E-409C-BE32-E72D297353CC}">
              <c16:uniqueId val="{00000001-F046-40A6-8B6B-DBD227EA83BD}"/>
            </c:ext>
          </c:extLst>
        </c:ser>
        <c:ser>
          <c:idx val="2"/>
          <c:order val="2"/>
          <c:tx>
            <c:strRef>
              <c:f>'Förtroende institutioner'!$E$18</c:f>
              <c:strCache>
                <c:ptCount val="1"/>
                <c:pt idx="0">
                  <c:v>Litet förtroende</c:v>
                </c:pt>
              </c:strCache>
            </c:strRef>
          </c:tx>
          <c:spPr>
            <a:solidFill>
              <a:schemeClr val="accent2">
                <a:lumMod val="60000"/>
                <a:lumOff val="40000"/>
              </a:schemeClr>
            </a:solidFill>
            <a:ln>
              <a:noFill/>
            </a:ln>
            <a:effectLst/>
          </c:spPr>
          <c:invertIfNegative val="0"/>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institutioner'!$B$19:$B$23</c:f>
              <c:strCache>
                <c:ptCount val="5"/>
                <c:pt idx="0">
                  <c:v>Polisen</c:v>
                </c:pt>
                <c:pt idx="1">
                  <c:v>Sjukvården</c:v>
                </c:pt>
                <c:pt idx="2">
                  <c:v>Skolan och förskolan</c:v>
                </c:pt>
                <c:pt idx="3">
                  <c:v>Socialtjänsten</c:v>
                </c:pt>
                <c:pt idx="4">
                  <c:v>Äldrevården</c:v>
                </c:pt>
              </c:strCache>
            </c:strRef>
          </c:cat>
          <c:val>
            <c:numRef>
              <c:f>'Förtroende institutioner'!$E$19:$E$23</c:f>
              <c:numCache>
                <c:formatCode>General</c:formatCode>
                <c:ptCount val="5"/>
                <c:pt idx="0">
                  <c:v>12</c:v>
                </c:pt>
                <c:pt idx="1">
                  <c:v>19</c:v>
                </c:pt>
                <c:pt idx="2">
                  <c:v>21</c:v>
                </c:pt>
                <c:pt idx="3">
                  <c:v>30</c:v>
                </c:pt>
                <c:pt idx="4">
                  <c:v>34</c:v>
                </c:pt>
              </c:numCache>
            </c:numRef>
          </c:val>
          <c:extLst>
            <c:ext xmlns:c16="http://schemas.microsoft.com/office/drawing/2014/chart" uri="{C3380CC4-5D6E-409C-BE32-E72D297353CC}">
              <c16:uniqueId val="{00000002-F046-40A6-8B6B-DBD227EA83BD}"/>
            </c:ext>
          </c:extLst>
        </c:ser>
        <c:dLbls>
          <c:dLblPos val="inEnd"/>
          <c:showLegendKey val="0"/>
          <c:showVal val="1"/>
          <c:showCatName val="0"/>
          <c:showSerName val="0"/>
          <c:showPercent val="0"/>
          <c:showBubbleSize val="0"/>
        </c:dLbls>
        <c:gapWidth val="80"/>
        <c:overlap val="-10"/>
        <c:axId val="834527776"/>
        <c:axId val="834528760"/>
      </c:barChart>
      <c:catAx>
        <c:axId val="83452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400"/>
            </a:pPr>
            <a:endParaRPr lang="sv-SE"/>
          </a:p>
        </c:txPr>
        <c:crossAx val="834528760"/>
        <c:crosses val="autoZero"/>
        <c:auto val="1"/>
        <c:lblAlgn val="ctr"/>
        <c:lblOffset val="100"/>
        <c:noMultiLvlLbl val="0"/>
      </c:catAx>
      <c:valAx>
        <c:axId val="834528760"/>
        <c:scaling>
          <c:orientation val="minMax"/>
        </c:scaling>
        <c:delete val="1"/>
        <c:axPos val="l"/>
        <c:numFmt formatCode="General" sourceLinked="1"/>
        <c:majorTickMark val="none"/>
        <c:minorTickMark val="none"/>
        <c:tickLblPos val="nextTo"/>
        <c:crossAx val="834527776"/>
        <c:crosses val="autoZero"/>
        <c:crossBetween val="between"/>
      </c:valAx>
    </c:plotArea>
    <c:legend>
      <c:legendPos val="b"/>
      <c:overlay val="0"/>
      <c:spPr>
        <a:noFill/>
        <a:ln>
          <a:noFill/>
        </a:ln>
        <a:effectLst/>
      </c:spPr>
      <c:txPr>
        <a:bodyPr rot="0" vert="horz"/>
        <a:lstStyle/>
        <a:p>
          <a:pPr>
            <a:defRPr/>
          </a:pPr>
          <a:endParaRPr lang="sv-SE"/>
        </a:p>
      </c:txPr>
    </c:legend>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b="0"/>
            </a:pPr>
            <a:r>
              <a:rPr lang="sv-SE" sz="1600" b="0" dirty="0"/>
              <a:t>Andel med </a:t>
            </a:r>
            <a:r>
              <a:rPr lang="sv-SE" sz="1600" b="0" u="sng" dirty="0"/>
              <a:t>litet</a:t>
            </a:r>
            <a:r>
              <a:rPr lang="sv-SE" sz="1600" b="0" dirty="0"/>
              <a:t> förtroende för socialtjänsten</a:t>
            </a:r>
            <a:br>
              <a:rPr lang="sv-SE" sz="1600" b="0" dirty="0"/>
            </a:br>
            <a:r>
              <a:rPr lang="sv-SE" sz="1200" b="0" dirty="0"/>
              <a:t>- genomsnitt 2021-2023</a:t>
            </a:r>
            <a:endParaRPr lang="sv-SE" sz="1600" b="0" dirty="0"/>
          </a:p>
        </c:rich>
      </c:tx>
      <c:overlay val="0"/>
      <c:spPr>
        <a:noFill/>
        <a:ln>
          <a:noFill/>
        </a:ln>
        <a:effectLst/>
      </c:spPr>
    </c:title>
    <c:autoTitleDeleted val="0"/>
    <c:plotArea>
      <c:layout>
        <c:manualLayout>
          <c:layoutTarget val="inner"/>
          <c:xMode val="edge"/>
          <c:yMode val="edge"/>
          <c:x val="9.4748538306830193E-2"/>
          <c:y val="0.10941794026339847"/>
          <c:w val="0.90039294964234007"/>
          <c:h val="0.55286132074136074"/>
        </c:manualLayout>
      </c:layout>
      <c:barChart>
        <c:barDir val="col"/>
        <c:grouping val="clustered"/>
        <c:varyColors val="0"/>
        <c:ser>
          <c:idx val="0"/>
          <c:order val="0"/>
          <c:tx>
            <c:strRef>
              <c:f>'Förtroende socialtjänst'!$AG$76</c:f>
              <c:strCache>
                <c:ptCount val="1"/>
                <c:pt idx="0">
                  <c:v>Medel 2021-2023</c:v>
                </c:pt>
              </c:strCache>
            </c:strRef>
          </c:tx>
          <c:spPr>
            <a:solidFill>
              <a:schemeClr val="accent1"/>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F190-4A4A-BEF1-8032AD40E751}"/>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F190-4A4A-BEF1-8032AD40E751}"/>
              </c:ext>
            </c:extLst>
          </c:dPt>
          <c:dPt>
            <c:idx val="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5-F190-4A4A-BEF1-8032AD40E751}"/>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F190-4A4A-BEF1-8032AD40E751}"/>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9-F190-4A4A-BEF1-8032AD40E751}"/>
              </c:ext>
            </c:extLst>
          </c:dPt>
          <c:dPt>
            <c:idx val="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B-F190-4A4A-BEF1-8032AD40E751}"/>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D-F190-4A4A-BEF1-8032AD40E751}"/>
              </c:ext>
            </c:extLst>
          </c:dPt>
          <c:dPt>
            <c:idx val="7"/>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F-F190-4A4A-BEF1-8032AD40E751}"/>
              </c:ext>
            </c:extLst>
          </c:dPt>
          <c:dPt>
            <c:idx val="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1-F190-4A4A-BEF1-8032AD40E751}"/>
              </c:ext>
            </c:extLst>
          </c:dPt>
          <c:dPt>
            <c:idx val="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3-F190-4A4A-BEF1-8032AD40E751}"/>
              </c:ext>
            </c:extLst>
          </c:dPt>
          <c:dPt>
            <c:idx val="1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5-F190-4A4A-BEF1-8032AD40E751}"/>
              </c:ext>
            </c:extLst>
          </c:dPt>
          <c:dPt>
            <c:idx val="1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7-F190-4A4A-BEF1-8032AD40E751}"/>
              </c:ext>
            </c:extLst>
          </c:dPt>
          <c:dPt>
            <c:idx val="1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9-F190-4A4A-BEF1-8032AD40E751}"/>
              </c:ext>
            </c:extLst>
          </c:dPt>
          <c:dPt>
            <c:idx val="1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B-F190-4A4A-BEF1-8032AD40E751}"/>
              </c:ext>
            </c:extLst>
          </c:dPt>
          <c:dPt>
            <c:idx val="1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D-F190-4A4A-BEF1-8032AD40E751}"/>
              </c:ext>
            </c:extLst>
          </c:dPt>
          <c:dPt>
            <c:idx val="15"/>
            <c:invertIfNegative val="0"/>
            <c:bubble3D val="0"/>
            <c:spPr>
              <a:solidFill>
                <a:schemeClr val="bg1">
                  <a:lumMod val="65000"/>
                </a:schemeClr>
              </a:solidFill>
              <a:ln>
                <a:noFill/>
              </a:ln>
              <a:effectLst/>
            </c:spPr>
            <c:extLst>
              <c:ext xmlns:c16="http://schemas.microsoft.com/office/drawing/2014/chart" uri="{C3380CC4-5D6E-409C-BE32-E72D297353CC}">
                <c16:uniqueId val="{0000001F-F190-4A4A-BEF1-8032AD40E751}"/>
              </c:ext>
            </c:extLst>
          </c:dPt>
          <c:dPt>
            <c:idx val="1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1-F190-4A4A-BEF1-8032AD40E751}"/>
              </c:ext>
            </c:extLst>
          </c:dPt>
          <c:dPt>
            <c:idx val="17"/>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3-F190-4A4A-BEF1-8032AD40E751}"/>
              </c:ext>
            </c:extLst>
          </c:dPt>
          <c:dPt>
            <c:idx val="18"/>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5-F190-4A4A-BEF1-8032AD40E751}"/>
              </c:ext>
            </c:extLst>
          </c:dPt>
          <c:dPt>
            <c:idx val="1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7-F190-4A4A-BEF1-8032AD40E751}"/>
              </c:ext>
            </c:extLst>
          </c:dPt>
          <c:dPt>
            <c:idx val="2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9-F190-4A4A-BEF1-8032AD40E751}"/>
              </c:ext>
            </c:extLst>
          </c:dPt>
          <c:dPt>
            <c:idx val="2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2B-F190-4A4A-BEF1-8032AD40E751}"/>
              </c:ext>
            </c:extLst>
          </c:dPt>
          <c:dPt>
            <c:idx val="2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2D-F190-4A4A-BEF1-8032AD40E751}"/>
              </c:ext>
            </c:extLst>
          </c:dPt>
          <c:dPt>
            <c:idx val="2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2F-F190-4A4A-BEF1-8032AD40E751}"/>
              </c:ext>
            </c:extLst>
          </c:dPt>
          <c:dPt>
            <c:idx val="24"/>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1-F190-4A4A-BEF1-8032AD40E751}"/>
              </c:ext>
            </c:extLst>
          </c:dPt>
          <c:dPt>
            <c:idx val="2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3-F190-4A4A-BEF1-8032AD40E751}"/>
              </c:ext>
            </c:extLst>
          </c:dPt>
          <c:dPt>
            <c:idx val="2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5-F190-4A4A-BEF1-8032AD40E751}"/>
              </c:ext>
            </c:extLst>
          </c:dPt>
          <c:dPt>
            <c:idx val="27"/>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37-F190-4A4A-BEF1-8032AD40E751}"/>
              </c:ext>
            </c:extLst>
          </c:dPt>
          <c:dPt>
            <c:idx val="2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39-F190-4A4A-BEF1-8032AD40E751}"/>
              </c:ext>
            </c:extLst>
          </c:dPt>
          <c:dPt>
            <c:idx val="2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3B-F190-4A4A-BEF1-8032AD40E751}"/>
              </c:ext>
            </c:extLst>
          </c:dPt>
          <c:dPt>
            <c:idx val="3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D-F190-4A4A-BEF1-8032AD40E751}"/>
              </c:ext>
            </c:extLst>
          </c:dPt>
          <c:dPt>
            <c:idx val="3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3F-F190-4A4A-BEF1-8032AD40E751}"/>
              </c:ext>
            </c:extLst>
          </c:dPt>
          <c:dPt>
            <c:idx val="3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1-F190-4A4A-BEF1-8032AD40E751}"/>
              </c:ext>
            </c:extLst>
          </c:dPt>
          <c:dPt>
            <c:idx val="3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43-F190-4A4A-BEF1-8032AD40E751}"/>
              </c:ext>
            </c:extLst>
          </c:dPt>
          <c:dPt>
            <c:idx val="3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5-F190-4A4A-BEF1-8032AD40E751}"/>
              </c:ext>
            </c:extLst>
          </c:dPt>
          <c:dPt>
            <c:idx val="3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7-F190-4A4A-BEF1-8032AD40E751}"/>
              </c:ext>
            </c:extLst>
          </c:dPt>
          <c:dPt>
            <c:idx val="36"/>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9-F190-4A4A-BEF1-8032AD40E751}"/>
              </c:ext>
            </c:extLst>
          </c:dPt>
          <c:dLbls>
            <c:spPr>
              <a:noFill/>
              <a:ln>
                <a:noFill/>
              </a:ln>
              <a:effectLst/>
            </c:spPr>
            <c:txPr>
              <a:bodyPr rot="0" vert="horz"/>
              <a:lstStyle/>
              <a:p>
                <a:pPr>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'Förtroende socialtjänst'!$AF$77:$AF$113</c:f>
              <c:strCache>
                <c:ptCount val="37"/>
                <c:pt idx="0">
                  <c:v>Kålltorp-Torpa-Björkekärr</c:v>
                </c:pt>
                <c:pt idx="1">
                  <c:v>Krokslätt-Johanneberg</c:v>
                </c:pt>
                <c:pt idx="2">
                  <c:v>Stora Högsbo</c:v>
                </c:pt>
                <c:pt idx="3">
                  <c:v>Lunden-Härlanda-Överås</c:v>
                </c:pt>
                <c:pt idx="4">
                  <c:v>Östra Biskopsgården</c:v>
                </c:pt>
                <c:pt idx="5">
                  <c:v>Guldheden-Landala</c:v>
                </c:pt>
                <c:pt idx="6">
                  <c:v>Bergsjön</c:v>
                </c:pt>
                <c:pt idx="7">
                  <c:v>Gamlestaden och Utby</c:v>
                </c:pt>
                <c:pt idx="8">
                  <c:v>Centrala Tynnered</c:v>
                </c:pt>
                <c:pt idx="9">
                  <c:v>Kärrdalen-Slättadamm</c:v>
                </c:pt>
                <c:pt idx="10">
                  <c:v>Majorna-Stigberget-Masthugget</c:v>
                </c:pt>
                <c:pt idx="11">
                  <c:v>Kvillebäcken</c:v>
                </c:pt>
                <c:pt idx="12">
                  <c:v>Olivedal-Haga-Annedal-Änggården</c:v>
                </c:pt>
                <c:pt idx="13">
                  <c:v>Backa</c:v>
                </c:pt>
                <c:pt idx="14">
                  <c:v>Kyrkbyn-Rambergsstaden</c:v>
                </c:pt>
                <c:pt idx="15">
                  <c:v>HELA STADEN</c:v>
                </c:pt>
                <c:pt idx="16">
                  <c:v>Billdal</c:v>
                </c:pt>
                <c:pt idx="17">
                  <c:v>Älvsborg</c:v>
                </c:pt>
                <c:pt idx="18">
                  <c:v>Kungsladugård-Sanna</c:v>
                </c:pt>
                <c:pt idx="19">
                  <c:v>Södra Torslanda</c:v>
                </c:pt>
                <c:pt idx="20">
                  <c:v>Norra Centrum</c:v>
                </c:pt>
                <c:pt idx="21">
                  <c:v>Kallebäck-Skår-Kärralund</c:v>
                </c:pt>
                <c:pt idx="22">
                  <c:v>Frölunda Torg-Tofta</c:v>
                </c:pt>
                <c:pt idx="23">
                  <c:v>Norra Älvsstranden</c:v>
                </c:pt>
                <c:pt idx="24">
                  <c:v>Bratthammar-Näset-Önnered</c:v>
                </c:pt>
                <c:pt idx="25">
                  <c:v>Norra Angered</c:v>
                </c:pt>
                <c:pt idx="26">
                  <c:v>Östra Angered</c:v>
                </c:pt>
                <c:pt idx="27">
                  <c:v>Centrala Angered</c:v>
                </c:pt>
                <c:pt idx="28">
                  <c:v>Kärra-Rödbo</c:v>
                </c:pt>
                <c:pt idx="29">
                  <c:v>Olskroken-Redbergslid-Bagaregården</c:v>
                </c:pt>
                <c:pt idx="30">
                  <c:v>Askim-Hovås</c:v>
                </c:pt>
                <c:pt idx="31">
                  <c:v>Södra Skärgården</c:v>
                </c:pt>
                <c:pt idx="32">
                  <c:v>Södra Angered</c:v>
                </c:pt>
                <c:pt idx="33">
                  <c:v>Kortedala</c:v>
                </c:pt>
                <c:pt idx="34">
                  <c:v>Björlanda</c:v>
                </c:pt>
                <c:pt idx="35">
                  <c:v>Tuve-Säve</c:v>
                </c:pt>
                <c:pt idx="36">
                  <c:v>Västra Biskopsgården</c:v>
                </c:pt>
              </c:strCache>
            </c:strRef>
          </c:cat>
          <c:val>
            <c:numRef>
              <c:f>'Förtroende socialtjänst'!$AG$77:$AG$113</c:f>
              <c:numCache>
                <c:formatCode>0</c:formatCode>
                <c:ptCount val="37"/>
                <c:pt idx="0">
                  <c:v>25</c:v>
                </c:pt>
                <c:pt idx="1">
                  <c:v>27</c:v>
                </c:pt>
                <c:pt idx="2">
                  <c:v>27</c:v>
                </c:pt>
                <c:pt idx="3">
                  <c:v>27.666666666666668</c:v>
                </c:pt>
                <c:pt idx="4">
                  <c:v>28.333333333333332</c:v>
                </c:pt>
                <c:pt idx="5">
                  <c:v>28.666666666666668</c:v>
                </c:pt>
                <c:pt idx="6">
                  <c:v>28.666666666666668</c:v>
                </c:pt>
                <c:pt idx="7">
                  <c:v>29</c:v>
                </c:pt>
                <c:pt idx="8">
                  <c:v>29.333333333333332</c:v>
                </c:pt>
                <c:pt idx="9">
                  <c:v>30</c:v>
                </c:pt>
                <c:pt idx="10">
                  <c:v>30.333333333333332</c:v>
                </c:pt>
                <c:pt idx="11">
                  <c:v>30.333333333333332</c:v>
                </c:pt>
                <c:pt idx="12">
                  <c:v>30.666666666666668</c:v>
                </c:pt>
                <c:pt idx="13">
                  <c:v>31.333333333333332</c:v>
                </c:pt>
                <c:pt idx="14">
                  <c:v>31.333333333333332</c:v>
                </c:pt>
                <c:pt idx="15">
                  <c:v>31.333333333333332</c:v>
                </c:pt>
                <c:pt idx="16">
                  <c:v>31.666666666666668</c:v>
                </c:pt>
                <c:pt idx="17">
                  <c:v>32</c:v>
                </c:pt>
                <c:pt idx="18">
                  <c:v>32.333333333333336</c:v>
                </c:pt>
                <c:pt idx="19">
                  <c:v>32.666666666666664</c:v>
                </c:pt>
                <c:pt idx="20">
                  <c:v>33</c:v>
                </c:pt>
                <c:pt idx="21">
                  <c:v>33</c:v>
                </c:pt>
                <c:pt idx="22">
                  <c:v>33</c:v>
                </c:pt>
                <c:pt idx="23">
                  <c:v>33</c:v>
                </c:pt>
                <c:pt idx="24">
                  <c:v>33.666666666666664</c:v>
                </c:pt>
                <c:pt idx="25">
                  <c:v>34</c:v>
                </c:pt>
                <c:pt idx="26">
                  <c:v>34</c:v>
                </c:pt>
                <c:pt idx="27">
                  <c:v>34.333333333333336</c:v>
                </c:pt>
                <c:pt idx="28">
                  <c:v>35</c:v>
                </c:pt>
                <c:pt idx="29">
                  <c:v>35</c:v>
                </c:pt>
                <c:pt idx="30">
                  <c:v>35.333333333333336</c:v>
                </c:pt>
                <c:pt idx="31">
                  <c:v>35.666666666666664</c:v>
                </c:pt>
                <c:pt idx="32">
                  <c:v>36</c:v>
                </c:pt>
                <c:pt idx="33">
                  <c:v>36</c:v>
                </c:pt>
                <c:pt idx="34">
                  <c:v>37</c:v>
                </c:pt>
                <c:pt idx="35">
                  <c:v>37.333333333333336</c:v>
                </c:pt>
                <c:pt idx="36">
                  <c:v>37.333333333333336</c:v>
                </c:pt>
              </c:numCache>
            </c:numRef>
          </c:val>
          <c:extLst>
            <c:ext xmlns:c16="http://schemas.microsoft.com/office/drawing/2014/chart" uri="{C3380CC4-5D6E-409C-BE32-E72D297353CC}">
              <c16:uniqueId val="{0000004A-F190-4A4A-BEF1-8032AD40E751}"/>
            </c:ext>
          </c:extLst>
        </c:ser>
        <c:dLbls>
          <c:dLblPos val="outEnd"/>
          <c:showLegendKey val="0"/>
          <c:showVal val="1"/>
          <c:showCatName val="0"/>
          <c:showSerName val="0"/>
          <c:showPercent val="0"/>
          <c:showBubbleSize val="0"/>
        </c:dLbls>
        <c:gapWidth val="70"/>
        <c:axId val="603828104"/>
        <c:axId val="603822200"/>
      </c:barChart>
      <c:catAx>
        <c:axId val="60382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603822200"/>
        <c:crosses val="autoZero"/>
        <c:auto val="1"/>
        <c:lblAlgn val="ctr"/>
        <c:lblOffset val="100"/>
        <c:noMultiLvlLbl val="0"/>
      </c:catAx>
      <c:valAx>
        <c:axId val="603822200"/>
        <c:scaling>
          <c:orientation val="minMax"/>
        </c:scaling>
        <c:delete val="1"/>
        <c:axPos val="l"/>
        <c:numFmt formatCode="0" sourceLinked="1"/>
        <c:majorTickMark val="out"/>
        <c:minorTickMark val="none"/>
        <c:tickLblPos val="nextTo"/>
        <c:crossAx val="603828104"/>
        <c:crosses val="autoZero"/>
        <c:crossBetween val="between"/>
      </c:valAx>
    </c:plotArea>
    <c:plotVisOnly val="1"/>
    <c:dispBlanksAs val="gap"/>
    <c:showDLblsOverMax val="0"/>
  </c:chart>
  <c:spPr>
    <a:ln>
      <a:noFill/>
    </a:ln>
  </c:spPr>
  <c:txPr>
    <a:bodyPr/>
    <a:lstStyle/>
    <a:p>
      <a:pPr>
        <a:defRPr sz="1200">
          <a:latin typeface="Aptos Display" panose="020B0004020202020204" pitchFamily="34" charset="0"/>
        </a:defRPr>
      </a:pPr>
      <a:endParaRPr lang="sv-S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b="0"/>
            </a:pPr>
            <a:r>
              <a:rPr lang="sv-SE" b="0"/>
              <a:t>Andel med </a:t>
            </a:r>
            <a:r>
              <a:rPr lang="sv-SE" b="0" u="sng"/>
              <a:t>litet</a:t>
            </a:r>
            <a:r>
              <a:rPr lang="sv-SE" b="0"/>
              <a:t> förtroende för socialtjänsten</a:t>
            </a:r>
          </a:p>
        </c:rich>
      </c:tx>
      <c:overlay val="0"/>
      <c:spPr>
        <a:noFill/>
        <a:ln>
          <a:noFill/>
        </a:ln>
        <a:effectLst/>
      </c:spPr>
    </c:title>
    <c:autoTitleDeleted val="0"/>
    <c:plotArea>
      <c:layout>
        <c:manualLayout>
          <c:layoutTarget val="inner"/>
          <c:xMode val="edge"/>
          <c:yMode val="edge"/>
          <c:x val="4.703505837935483E-2"/>
          <c:y val="0.17208177349303505"/>
          <c:w val="0.9406847295078905"/>
          <c:h val="0.63600236731329984"/>
        </c:manualLayout>
      </c:layout>
      <c:lineChart>
        <c:grouping val="standard"/>
        <c:varyColors val="0"/>
        <c:ser>
          <c:idx val="0"/>
          <c:order val="0"/>
          <c:tx>
            <c:strRef>
              <c:f>'Förtroende socialtjänst'!$B$117</c:f>
              <c:strCache>
                <c:ptCount val="1"/>
                <c:pt idx="0">
                  <c:v>HELA STADEN</c:v>
                </c:pt>
              </c:strCache>
            </c:strRef>
          </c:tx>
          <c:spPr>
            <a:ln w="28575" cap="rnd">
              <a:solidFill>
                <a:schemeClr val="tx1"/>
              </a:solidFill>
              <a:prstDash val="sysDot"/>
              <a:round/>
            </a:ln>
            <a:effectLst/>
          </c:spPr>
          <c:marker>
            <c:symbol val="none"/>
          </c:marker>
          <c:cat>
            <c:strRef>
              <c:f>'Förtroende socialtjänst'!$C$116:$E$116</c:f>
              <c:strCache>
                <c:ptCount val="3"/>
                <c:pt idx="0">
                  <c:v>2021</c:v>
                </c:pt>
                <c:pt idx="1">
                  <c:v>2022</c:v>
                </c:pt>
                <c:pt idx="2">
                  <c:v>2023</c:v>
                </c:pt>
              </c:strCache>
            </c:strRef>
          </c:cat>
          <c:val>
            <c:numRef>
              <c:f>'Förtroende socialtjänst'!$C$117:$E$117</c:f>
              <c:numCache>
                <c:formatCode>General</c:formatCode>
                <c:ptCount val="3"/>
                <c:pt idx="0">
                  <c:v>33</c:v>
                </c:pt>
                <c:pt idx="1">
                  <c:v>31</c:v>
                </c:pt>
                <c:pt idx="2">
                  <c:v>30</c:v>
                </c:pt>
              </c:numCache>
            </c:numRef>
          </c:val>
          <c:smooth val="0"/>
          <c:extLst>
            <c:ext xmlns:c16="http://schemas.microsoft.com/office/drawing/2014/chart" uri="{C3380CC4-5D6E-409C-BE32-E72D297353CC}">
              <c16:uniqueId val="{00000000-B816-42C8-BC24-947BC3FA027A}"/>
            </c:ext>
          </c:extLst>
        </c:ser>
        <c:ser>
          <c:idx val="1"/>
          <c:order val="1"/>
          <c:tx>
            <c:strRef>
              <c:f>'Förtroende socialtjänst'!$B$118</c:f>
              <c:strCache>
                <c:ptCount val="1"/>
                <c:pt idx="0">
                  <c:v>NORDOST</c:v>
                </c:pt>
              </c:strCache>
            </c:strRef>
          </c:tx>
          <c:spPr>
            <a:ln w="38100" cap="rnd">
              <a:solidFill>
                <a:schemeClr val="accent6">
                  <a:lumMod val="60000"/>
                  <a:lumOff val="40000"/>
                </a:schemeClr>
              </a:solidFill>
              <a:round/>
            </a:ln>
            <a:effectLst/>
          </c:spPr>
          <c:marker>
            <c:symbol val="circle"/>
            <c:size val="8"/>
            <c:spPr>
              <a:solidFill>
                <a:schemeClr val="bg1"/>
              </a:solidFill>
              <a:ln w="9525">
                <a:solidFill>
                  <a:schemeClr val="accent6">
                    <a:lumMod val="60000"/>
                    <a:lumOff val="40000"/>
                  </a:schemeClr>
                </a:solidFill>
              </a:ln>
              <a:effectLst/>
            </c:spPr>
          </c:marker>
          <c:cat>
            <c:strRef>
              <c:f>'Förtroende socialtjänst'!$C$116:$E$116</c:f>
              <c:strCache>
                <c:ptCount val="3"/>
                <c:pt idx="0">
                  <c:v>2021</c:v>
                </c:pt>
                <c:pt idx="1">
                  <c:v>2022</c:v>
                </c:pt>
                <c:pt idx="2">
                  <c:v>2023</c:v>
                </c:pt>
              </c:strCache>
            </c:strRef>
          </c:cat>
          <c:val>
            <c:numRef>
              <c:f>'Förtroende socialtjänst'!$C$118:$E$118</c:f>
              <c:numCache>
                <c:formatCode>General</c:formatCode>
                <c:ptCount val="3"/>
                <c:pt idx="0">
                  <c:v>30</c:v>
                </c:pt>
                <c:pt idx="1">
                  <c:v>37</c:v>
                </c:pt>
                <c:pt idx="2">
                  <c:v>30</c:v>
                </c:pt>
              </c:numCache>
            </c:numRef>
          </c:val>
          <c:smooth val="0"/>
          <c:extLst>
            <c:ext xmlns:c16="http://schemas.microsoft.com/office/drawing/2014/chart" uri="{C3380CC4-5D6E-409C-BE32-E72D297353CC}">
              <c16:uniqueId val="{00000001-B816-42C8-BC24-947BC3FA027A}"/>
            </c:ext>
          </c:extLst>
        </c:ser>
        <c:ser>
          <c:idx val="2"/>
          <c:order val="2"/>
          <c:tx>
            <c:strRef>
              <c:f>'Förtroende socialtjänst'!$B$119</c:f>
              <c:strCache>
                <c:ptCount val="1"/>
                <c:pt idx="0">
                  <c:v>CENTRUM</c:v>
                </c:pt>
              </c:strCache>
            </c:strRef>
          </c:tx>
          <c:spPr>
            <a:ln w="38100" cap="rnd">
              <a:solidFill>
                <a:schemeClr val="accent2">
                  <a:lumMod val="60000"/>
                  <a:lumOff val="40000"/>
                </a:schemeClr>
              </a:solidFill>
              <a:round/>
            </a:ln>
            <a:effectLst/>
          </c:spPr>
          <c:marker>
            <c:symbol val="circle"/>
            <c:size val="8"/>
            <c:spPr>
              <a:solidFill>
                <a:schemeClr val="bg1"/>
              </a:solidFill>
              <a:ln w="9525">
                <a:solidFill>
                  <a:schemeClr val="accent2">
                    <a:lumMod val="60000"/>
                    <a:lumOff val="40000"/>
                  </a:schemeClr>
                </a:solidFill>
              </a:ln>
              <a:effectLst/>
            </c:spPr>
          </c:marker>
          <c:cat>
            <c:strRef>
              <c:f>'Förtroende socialtjänst'!$C$116:$E$116</c:f>
              <c:strCache>
                <c:ptCount val="3"/>
                <c:pt idx="0">
                  <c:v>2021</c:v>
                </c:pt>
                <c:pt idx="1">
                  <c:v>2022</c:v>
                </c:pt>
                <c:pt idx="2">
                  <c:v>2023</c:v>
                </c:pt>
              </c:strCache>
            </c:strRef>
          </c:cat>
          <c:val>
            <c:numRef>
              <c:f>'Förtroende socialtjänst'!$C$119:$E$119</c:f>
              <c:numCache>
                <c:formatCode>General</c:formatCode>
                <c:ptCount val="3"/>
                <c:pt idx="0">
                  <c:v>33</c:v>
                </c:pt>
                <c:pt idx="1">
                  <c:v>28</c:v>
                </c:pt>
                <c:pt idx="2">
                  <c:v>30</c:v>
                </c:pt>
              </c:numCache>
            </c:numRef>
          </c:val>
          <c:smooth val="0"/>
          <c:extLst>
            <c:ext xmlns:c16="http://schemas.microsoft.com/office/drawing/2014/chart" uri="{C3380CC4-5D6E-409C-BE32-E72D297353CC}">
              <c16:uniqueId val="{00000002-B816-42C8-BC24-947BC3FA027A}"/>
            </c:ext>
          </c:extLst>
        </c:ser>
        <c:ser>
          <c:idx val="3"/>
          <c:order val="3"/>
          <c:tx>
            <c:strRef>
              <c:f>'Förtroende socialtjänst'!$B$120</c:f>
              <c:strCache>
                <c:ptCount val="1"/>
                <c:pt idx="0">
                  <c:v>SYDVÄST</c:v>
                </c:pt>
              </c:strCache>
            </c:strRef>
          </c:tx>
          <c:spPr>
            <a:ln w="38100" cap="rnd">
              <a:solidFill>
                <a:schemeClr val="accent4">
                  <a:lumMod val="60000"/>
                  <a:lumOff val="40000"/>
                </a:schemeClr>
              </a:solidFill>
              <a:round/>
            </a:ln>
            <a:effectLst/>
          </c:spPr>
          <c:marker>
            <c:symbol val="circle"/>
            <c:size val="8"/>
            <c:spPr>
              <a:solidFill>
                <a:schemeClr val="bg1"/>
              </a:solidFill>
              <a:ln w="9525">
                <a:solidFill>
                  <a:schemeClr val="accent4"/>
                </a:solidFill>
              </a:ln>
              <a:effectLst/>
            </c:spPr>
          </c:marker>
          <c:cat>
            <c:strRef>
              <c:f>'Förtroende socialtjänst'!$C$116:$E$116</c:f>
              <c:strCache>
                <c:ptCount val="3"/>
                <c:pt idx="0">
                  <c:v>2021</c:v>
                </c:pt>
                <c:pt idx="1">
                  <c:v>2022</c:v>
                </c:pt>
                <c:pt idx="2">
                  <c:v>2023</c:v>
                </c:pt>
              </c:strCache>
            </c:strRef>
          </c:cat>
          <c:val>
            <c:numRef>
              <c:f>'Förtroende socialtjänst'!$C$120:$E$120</c:f>
              <c:numCache>
                <c:formatCode>General</c:formatCode>
                <c:ptCount val="3"/>
                <c:pt idx="0">
                  <c:v>34</c:v>
                </c:pt>
                <c:pt idx="1">
                  <c:v>29</c:v>
                </c:pt>
                <c:pt idx="2">
                  <c:v>29</c:v>
                </c:pt>
              </c:numCache>
            </c:numRef>
          </c:val>
          <c:smooth val="0"/>
          <c:extLst>
            <c:ext xmlns:c16="http://schemas.microsoft.com/office/drawing/2014/chart" uri="{C3380CC4-5D6E-409C-BE32-E72D297353CC}">
              <c16:uniqueId val="{00000003-B816-42C8-BC24-947BC3FA027A}"/>
            </c:ext>
          </c:extLst>
        </c:ser>
        <c:ser>
          <c:idx val="4"/>
          <c:order val="4"/>
          <c:tx>
            <c:strRef>
              <c:f>'Förtroende socialtjänst'!$B$121</c:f>
              <c:strCache>
                <c:ptCount val="1"/>
                <c:pt idx="0">
                  <c:v>HISINGEN</c:v>
                </c:pt>
              </c:strCache>
            </c:strRef>
          </c:tx>
          <c:spPr>
            <a:ln w="38100" cap="rnd">
              <a:solidFill>
                <a:schemeClr val="accent5">
                  <a:lumMod val="60000"/>
                  <a:lumOff val="40000"/>
                </a:schemeClr>
              </a:solidFill>
              <a:round/>
            </a:ln>
            <a:effectLst/>
          </c:spPr>
          <c:marker>
            <c:symbol val="circle"/>
            <c:size val="8"/>
            <c:spPr>
              <a:solidFill>
                <a:schemeClr val="bg1"/>
              </a:solidFill>
              <a:ln w="9525">
                <a:solidFill>
                  <a:schemeClr val="accent5"/>
                </a:solidFill>
              </a:ln>
              <a:effectLst/>
            </c:spPr>
          </c:marker>
          <c:cat>
            <c:strRef>
              <c:f>'Förtroende socialtjänst'!$C$116:$E$116</c:f>
              <c:strCache>
                <c:ptCount val="3"/>
                <c:pt idx="0">
                  <c:v>2021</c:v>
                </c:pt>
                <c:pt idx="1">
                  <c:v>2022</c:v>
                </c:pt>
                <c:pt idx="2">
                  <c:v>2023</c:v>
                </c:pt>
              </c:strCache>
            </c:strRef>
          </c:cat>
          <c:val>
            <c:numRef>
              <c:f>'Förtroende socialtjänst'!$C$121:$E$121</c:f>
              <c:numCache>
                <c:formatCode>General</c:formatCode>
                <c:ptCount val="3"/>
                <c:pt idx="0">
                  <c:v>34</c:v>
                </c:pt>
                <c:pt idx="1">
                  <c:v>34</c:v>
                </c:pt>
                <c:pt idx="2">
                  <c:v>31</c:v>
                </c:pt>
              </c:numCache>
            </c:numRef>
          </c:val>
          <c:smooth val="0"/>
          <c:extLst>
            <c:ext xmlns:c16="http://schemas.microsoft.com/office/drawing/2014/chart" uri="{C3380CC4-5D6E-409C-BE32-E72D297353CC}">
              <c16:uniqueId val="{00000004-B816-42C8-BC24-947BC3FA027A}"/>
            </c:ext>
          </c:extLst>
        </c:ser>
        <c:dLbls>
          <c:showLegendKey val="0"/>
          <c:showVal val="0"/>
          <c:showCatName val="0"/>
          <c:showSerName val="0"/>
          <c:showPercent val="0"/>
          <c:showBubbleSize val="0"/>
        </c:dLbls>
        <c:smooth val="0"/>
        <c:axId val="1090655712"/>
        <c:axId val="1090660392"/>
      </c:lineChart>
      <c:catAx>
        <c:axId val="10906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200"/>
            </a:pPr>
            <a:endParaRPr lang="sv-SE"/>
          </a:p>
        </c:txPr>
        <c:crossAx val="1090660392"/>
        <c:crosses val="autoZero"/>
        <c:auto val="1"/>
        <c:lblAlgn val="ctr"/>
        <c:lblOffset val="100"/>
        <c:noMultiLvlLbl val="0"/>
      </c:catAx>
      <c:valAx>
        <c:axId val="1090660392"/>
        <c:scaling>
          <c:orientation val="minMax"/>
          <c:max val="40"/>
          <c:min val="20"/>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sz="1200"/>
            </a:pPr>
            <a:endParaRPr lang="sv-SE"/>
          </a:p>
        </c:txPr>
        <c:crossAx val="1090655712"/>
        <c:crosses val="autoZero"/>
        <c:crossBetween val="between"/>
        <c:majorUnit val="5"/>
      </c:valAx>
    </c:plotArea>
    <c:legend>
      <c:legendPos val="b"/>
      <c:overlay val="0"/>
      <c:spPr>
        <a:noFill/>
        <a:ln>
          <a:noFill/>
        </a:ln>
        <a:effectLst/>
      </c:spPr>
      <c:txPr>
        <a:bodyPr rot="0" vert="horz"/>
        <a:lstStyle/>
        <a:p>
          <a:pPr>
            <a:defRPr sz="1200"/>
          </a:pPr>
          <a:endParaRPr lang="sv-SE"/>
        </a:p>
      </c:txPr>
    </c:legend>
    <c:plotVisOnly val="1"/>
    <c:dispBlanksAs val="gap"/>
    <c:showDLblsOverMax val="0"/>
  </c:chart>
  <c:txPr>
    <a:bodyPr/>
    <a:lstStyle/>
    <a:p>
      <a:pPr>
        <a:defRPr>
          <a:latin typeface="Aptos Display" panose="020B0004020202020204" pitchFamily="34" charset="0"/>
        </a:defRPr>
      </a:pPr>
      <a:endParaRPr lang="sv-S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lang="sv-SE" sz="1600" b="0" noProof="0"/>
            </a:pPr>
            <a:r>
              <a:rPr lang="sv-SE" sz="1600" b="0" noProof="0"/>
              <a:t>Andel med </a:t>
            </a:r>
            <a:r>
              <a:rPr lang="sv-SE" sz="1600" b="0" u="sng" noProof="0"/>
              <a:t>litet</a:t>
            </a:r>
            <a:r>
              <a:rPr lang="sv-SE" sz="1600" b="0" noProof="0"/>
              <a:t> förtroende för socialtjänsten </a:t>
            </a:r>
            <a:br>
              <a:rPr lang="sv-SE" sz="1600" b="0" noProof="0"/>
            </a:br>
            <a:r>
              <a:rPr lang="sv-SE" sz="1200" b="0" noProof="0"/>
              <a:t>2023</a:t>
            </a:r>
            <a:endParaRPr lang="sv-SE" sz="1600" b="0" noProof="0"/>
          </a:p>
        </c:rich>
      </c:tx>
      <c:overlay val="0"/>
      <c:spPr>
        <a:noFill/>
        <a:ln>
          <a:noFill/>
        </a:ln>
        <a:effectLst/>
      </c:spPr>
    </c:title>
    <c:autoTitleDeleted val="0"/>
    <c:plotArea>
      <c:layout>
        <c:manualLayout>
          <c:layoutTarget val="inner"/>
          <c:xMode val="edge"/>
          <c:yMode val="edge"/>
          <c:x val="4.703505837935483E-2"/>
          <c:y val="0.15511186880864966"/>
          <c:w val="0.9406847295078905"/>
          <c:h val="0.5744024753842385"/>
        </c:manualLayout>
      </c:layout>
      <c:barChart>
        <c:barDir val="col"/>
        <c:grouping val="clustered"/>
        <c:varyColors val="0"/>
        <c:ser>
          <c:idx val="0"/>
          <c:order val="0"/>
          <c:tx>
            <c:strRef>
              <c:f>'Förtroende socialtjänst'!$C$136</c:f>
              <c:strCache>
                <c:ptCount val="1"/>
                <c:pt idx="0">
                  <c:v>Andel med litet förtroende för socialtjänsten - Hela Göteborg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'Förtroende socialtjänst'!$B$137:$B$159</c:f>
              <c:strCache>
                <c:ptCount val="23"/>
                <c:pt idx="0">
                  <c:v>16–29 år</c:v>
                </c:pt>
                <c:pt idx="1">
                  <c:v>30–39 år</c:v>
                </c:pt>
                <c:pt idx="2">
                  <c:v>40–49 år</c:v>
                </c:pt>
                <c:pt idx="3">
                  <c:v>50–64 år</c:v>
                </c:pt>
                <c:pt idx="4">
                  <c:v>65–90 år</c:v>
                </c:pt>
                <c:pt idx="6">
                  <c:v>Kvinna</c:v>
                </c:pt>
                <c:pt idx="7">
                  <c:v>Man</c:v>
                </c:pt>
                <c:pt idx="9">
                  <c:v>Har barn</c:v>
                </c:pt>
                <c:pt idx="10">
                  <c:v>Har inte barn</c:v>
                </c:pt>
                <c:pt idx="12">
                  <c:v>HBTQI-person</c:v>
                </c:pt>
                <c:pt idx="13">
                  <c:v>Ej HBTQI</c:v>
                </c:pt>
                <c:pt idx="15">
                  <c:v>Funktionsnedsättning</c:v>
                </c:pt>
                <c:pt idx="16">
                  <c:v>Ej funktionsnedsättning</c:v>
                </c:pt>
                <c:pt idx="18">
                  <c:v>Utländsk bakgrund</c:v>
                </c:pt>
                <c:pt idx="19">
                  <c:v>Svensk bakgrund</c:v>
                </c:pt>
                <c:pt idx="21">
                  <c:v>Utsatt område</c:v>
                </c:pt>
                <c:pt idx="22">
                  <c:v>Ej utsatt område</c:v>
                </c:pt>
              </c:strCache>
            </c:strRef>
          </c:cat>
          <c:val>
            <c:numRef>
              <c:f>'Förtroende socialtjänst'!$C$137:$C$159</c:f>
              <c:numCache>
                <c:formatCode>General</c:formatCode>
                <c:ptCount val="23"/>
                <c:pt idx="0">
                  <c:v>25</c:v>
                </c:pt>
                <c:pt idx="1">
                  <c:v>25</c:v>
                </c:pt>
                <c:pt idx="2">
                  <c:v>30</c:v>
                </c:pt>
                <c:pt idx="3">
                  <c:v>36</c:v>
                </c:pt>
                <c:pt idx="4">
                  <c:v>31</c:v>
                </c:pt>
                <c:pt idx="6">
                  <c:v>30</c:v>
                </c:pt>
                <c:pt idx="7">
                  <c:v>30</c:v>
                </c:pt>
                <c:pt idx="9">
                  <c:v>29</c:v>
                </c:pt>
                <c:pt idx="10">
                  <c:v>30</c:v>
                </c:pt>
                <c:pt idx="12">
                  <c:v>33</c:v>
                </c:pt>
                <c:pt idx="13">
                  <c:v>30</c:v>
                </c:pt>
                <c:pt idx="15">
                  <c:v>34</c:v>
                </c:pt>
                <c:pt idx="16">
                  <c:v>30</c:v>
                </c:pt>
                <c:pt idx="18">
                  <c:v>28</c:v>
                </c:pt>
                <c:pt idx="19">
                  <c:v>31</c:v>
                </c:pt>
                <c:pt idx="21">
                  <c:v>30</c:v>
                </c:pt>
                <c:pt idx="22">
                  <c:v>30</c:v>
                </c:pt>
              </c:numCache>
            </c:numRef>
          </c:val>
          <c:extLst>
            <c:ext xmlns:c16="http://schemas.microsoft.com/office/drawing/2014/chart" uri="{C3380CC4-5D6E-409C-BE32-E72D297353CC}">
              <c16:uniqueId val="{00000000-6F09-4B20-87A3-5C201E86B8E0}"/>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sv-SE"/>
          </a:p>
        </c:txPr>
        <c:crossAx val="909902976"/>
        <c:crosses val="autoZero"/>
        <c:auto val="1"/>
        <c:lblAlgn val="ctr"/>
        <c:lblOffset val="100"/>
        <c:noMultiLvlLbl val="0"/>
      </c:catAx>
      <c:valAx>
        <c:axId val="909902976"/>
        <c:scaling>
          <c:orientation val="minMax"/>
          <c:max val="80"/>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spPr>
    <a:ln>
      <a:noFill/>
    </a:ln>
  </c:spPr>
  <c:txPr>
    <a:bodyPr/>
    <a:lstStyle/>
    <a:p>
      <a:pPr>
        <a:defRPr sz="1200">
          <a:latin typeface="Aptos Display" panose="020B0004020202020204" pitchFamily="34" charset="0"/>
        </a:defRPr>
      </a:pPr>
      <a:endParaRPr lang="sv-S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lang="sv-SE" sz="1600" b="0" noProof="0"/>
            </a:pPr>
            <a:r>
              <a:rPr lang="sv-SE" sz="1600" b="0" noProof="0"/>
              <a:t>Andel med </a:t>
            </a:r>
            <a:r>
              <a:rPr lang="sv-SE" sz="1600" b="0" u="sng" noProof="0"/>
              <a:t>litet</a:t>
            </a:r>
            <a:r>
              <a:rPr lang="sv-SE" sz="1600" b="0" noProof="0"/>
              <a:t> förtroende för socialtjänsten </a:t>
            </a:r>
            <a:br>
              <a:rPr lang="sv-SE" sz="1600" b="0" noProof="0"/>
            </a:br>
            <a:r>
              <a:rPr lang="sv-SE" sz="1200" b="0" noProof="0"/>
              <a:t>2023</a:t>
            </a:r>
            <a:endParaRPr lang="sv-SE" sz="1600" b="0" noProof="0"/>
          </a:p>
        </c:rich>
      </c:tx>
      <c:overlay val="0"/>
      <c:spPr>
        <a:noFill/>
        <a:ln>
          <a:noFill/>
        </a:ln>
        <a:effectLst/>
      </c:spPr>
    </c:title>
    <c:autoTitleDeleted val="0"/>
    <c:plotArea>
      <c:layout>
        <c:manualLayout>
          <c:layoutTarget val="inner"/>
          <c:xMode val="edge"/>
          <c:yMode val="edge"/>
          <c:x val="4.703505837935483E-2"/>
          <c:y val="0.15592601732274347"/>
          <c:w val="0.9406847295078905"/>
          <c:h val="0.573318437444165"/>
        </c:manualLayout>
      </c:layout>
      <c:barChart>
        <c:barDir val="col"/>
        <c:grouping val="clustered"/>
        <c:varyColors val="0"/>
        <c:ser>
          <c:idx val="0"/>
          <c:order val="0"/>
          <c:tx>
            <c:strRef>
              <c:f>'Förtroende socialtjänst'!$C$163</c:f>
              <c:strCache>
                <c:ptCount val="1"/>
                <c:pt idx="0">
                  <c:v>Andel med lågt förtroende för socialtjänsten - Hela Göteborg 2023</c:v>
                </c:pt>
              </c:strCache>
            </c:strRef>
          </c:tx>
          <c:spPr>
            <a:solidFill>
              <a:schemeClr val="accent5">
                <a:lumMod val="60000"/>
                <a:lumOff val="40000"/>
              </a:schemeClr>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'Förtroende socialtjänst'!$B$164:$B$177</c:f>
              <c:strCache>
                <c:ptCount val="14"/>
                <c:pt idx="0">
                  <c:v>Ideologiskt vänster</c:v>
                </c:pt>
                <c:pt idx="1">
                  <c:v>Varken till vänster eller höger</c:v>
                </c:pt>
                <c:pt idx="2">
                  <c:v>Ideologiskt höger</c:v>
                </c:pt>
                <c:pt idx="4">
                  <c:v>Stort förtroende välfärd</c:v>
                </c:pt>
                <c:pt idx="5">
                  <c:v>Varken stort eller litet förtroende</c:v>
                </c:pt>
                <c:pt idx="6">
                  <c:v>Litet förtroende välfärd</c:v>
                </c:pt>
                <c:pt idx="8">
                  <c:v>Hög allmän tillit</c:v>
                </c:pt>
                <c:pt idx="9">
                  <c:v>Medeltillit</c:v>
                </c:pt>
                <c:pt idx="10">
                  <c:v>Låg allmän tillit</c:v>
                </c:pt>
                <c:pt idx="12">
                  <c:v>Göteborg trygg stad</c:v>
                </c:pt>
                <c:pt idx="13">
                  <c:v>Göteborg inte trygg</c:v>
                </c:pt>
              </c:strCache>
            </c:strRef>
          </c:cat>
          <c:val>
            <c:numRef>
              <c:f>'Förtroende socialtjänst'!$C$164:$C$177</c:f>
              <c:numCache>
                <c:formatCode>General</c:formatCode>
                <c:ptCount val="14"/>
                <c:pt idx="0">
                  <c:v>23</c:v>
                </c:pt>
                <c:pt idx="1">
                  <c:v>31</c:v>
                </c:pt>
                <c:pt idx="2">
                  <c:v>38</c:v>
                </c:pt>
                <c:pt idx="4">
                  <c:v>8</c:v>
                </c:pt>
                <c:pt idx="5">
                  <c:v>27</c:v>
                </c:pt>
                <c:pt idx="6">
                  <c:v>69</c:v>
                </c:pt>
                <c:pt idx="8">
                  <c:v>22</c:v>
                </c:pt>
                <c:pt idx="9">
                  <c:v>31</c:v>
                </c:pt>
                <c:pt idx="10">
                  <c:v>47</c:v>
                </c:pt>
                <c:pt idx="12">
                  <c:v>20</c:v>
                </c:pt>
                <c:pt idx="13">
                  <c:v>44</c:v>
                </c:pt>
              </c:numCache>
            </c:numRef>
          </c:val>
          <c:extLst>
            <c:ext xmlns:c16="http://schemas.microsoft.com/office/drawing/2014/chart" uri="{C3380CC4-5D6E-409C-BE32-E72D297353CC}">
              <c16:uniqueId val="{00000000-6616-4ABF-B941-3C797CA95977}"/>
            </c:ext>
          </c:extLst>
        </c:ser>
        <c:dLbls>
          <c:dLblPos val="outEnd"/>
          <c:showLegendKey val="0"/>
          <c:showVal val="1"/>
          <c:showCatName val="0"/>
          <c:showSerName val="0"/>
          <c:showPercent val="0"/>
          <c:showBubbleSize val="0"/>
        </c:dLbls>
        <c:gapWidth val="50"/>
        <c:axId val="909909816"/>
        <c:axId val="909902976"/>
      </c:barChart>
      <c:catAx>
        <c:axId val="909909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sv-SE"/>
          </a:p>
        </c:txPr>
        <c:crossAx val="909902976"/>
        <c:crosses val="autoZero"/>
        <c:auto val="1"/>
        <c:lblAlgn val="ctr"/>
        <c:lblOffset val="100"/>
        <c:noMultiLvlLbl val="0"/>
      </c:catAx>
      <c:valAx>
        <c:axId val="909902976"/>
        <c:scaling>
          <c:orientation val="minMax"/>
        </c:scaling>
        <c:delete val="0"/>
        <c:axPos val="l"/>
        <c:numFmt formatCode="General" sourceLinked="1"/>
        <c:majorTickMark val="none"/>
        <c:minorTickMark val="none"/>
        <c:tickLblPos val="nextTo"/>
        <c:spPr>
          <a:noFill/>
          <a:ln>
            <a:noFill/>
          </a:ln>
          <a:effectLst/>
        </c:spPr>
        <c:txPr>
          <a:bodyPr rot="-60000000" vert="horz"/>
          <a:lstStyle/>
          <a:p>
            <a:pPr>
              <a:defRPr/>
            </a:pPr>
            <a:endParaRPr lang="sv-SE"/>
          </a:p>
        </c:txPr>
        <c:crossAx val="909909816"/>
        <c:crosses val="autoZero"/>
        <c:crossBetween val="between"/>
      </c:valAx>
    </c:plotArea>
    <c:plotVisOnly val="1"/>
    <c:dispBlanksAs val="gap"/>
    <c:showDLblsOverMax val="0"/>
  </c:chart>
  <c:txPr>
    <a:bodyPr/>
    <a:lstStyle/>
    <a:p>
      <a:pPr>
        <a:defRPr sz="1200">
          <a:latin typeface="Aptos Display" panose="020B0004020202020204" pitchFamily="34" charset="0"/>
        </a:defRPr>
      </a:pPr>
      <a:endParaRPr lang="sv-SE"/>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2024-10-10</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2024-10-10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sv-SE" dirty="0"/>
              <a:t>Stadsområde Centrum – mellanområden</a:t>
            </a:r>
          </a:p>
          <a:p>
            <a:r>
              <a:rPr lang="sv-SE" b="0" i="0" dirty="0">
                <a:solidFill>
                  <a:srgbClr val="C8C3BC"/>
                </a:solidFill>
                <a:effectLst/>
                <a:latin typeface="Open Sans" panose="020B0606030504020204" pitchFamily="34" charset="0"/>
              </a:rPr>
              <a:t>Kålltorp-Torpa-Björkekärr</a:t>
            </a:r>
          </a:p>
          <a:p>
            <a:r>
              <a:rPr lang="sv-SE" b="0" i="0" dirty="0">
                <a:solidFill>
                  <a:srgbClr val="C8C3BC"/>
                </a:solidFill>
                <a:effectLst/>
                <a:latin typeface="Open Sans" panose="020B0606030504020204" pitchFamily="34" charset="0"/>
              </a:rPr>
              <a:t>Kallebäck-Skår-Kärralund</a:t>
            </a:r>
          </a:p>
          <a:p>
            <a:r>
              <a:rPr lang="sv-SE" b="0" i="0" dirty="0">
                <a:solidFill>
                  <a:srgbClr val="C8C3BC"/>
                </a:solidFill>
                <a:effectLst/>
                <a:latin typeface="Open Sans" panose="020B0606030504020204" pitchFamily="34" charset="0"/>
              </a:rPr>
              <a:t>Krokslätt-Johanneberg </a:t>
            </a:r>
          </a:p>
          <a:p>
            <a:r>
              <a:rPr lang="sv-SE" b="0" i="0" dirty="0">
                <a:solidFill>
                  <a:srgbClr val="C8C3BC"/>
                </a:solidFill>
                <a:effectLst/>
                <a:latin typeface="Open Sans" panose="020B0606030504020204" pitchFamily="34" charset="0"/>
              </a:rPr>
              <a:t>Guldheden-Landala</a:t>
            </a:r>
          </a:p>
          <a:p>
            <a:r>
              <a:rPr lang="sv-SE" b="0" i="0" dirty="0">
                <a:solidFill>
                  <a:srgbClr val="C8C3BC"/>
                </a:solidFill>
                <a:effectLst/>
                <a:latin typeface="Open Sans" panose="020B0606030504020204" pitchFamily="34" charset="0"/>
              </a:rPr>
              <a:t>Olivedal-Haga-Annedal-Änggården</a:t>
            </a:r>
          </a:p>
          <a:p>
            <a:r>
              <a:rPr lang="sv-SE" b="0" i="0" dirty="0">
                <a:solidFill>
                  <a:srgbClr val="C8C3BC"/>
                </a:solidFill>
                <a:effectLst/>
                <a:latin typeface="Open Sans" panose="020B0606030504020204" pitchFamily="34" charset="0"/>
              </a:rPr>
              <a:t>Kungsladugård-Sanna</a:t>
            </a:r>
          </a:p>
          <a:p>
            <a:r>
              <a:rPr lang="sv-SE" b="0" i="0" dirty="0">
                <a:solidFill>
                  <a:srgbClr val="C8C3BC"/>
                </a:solidFill>
                <a:effectLst/>
                <a:latin typeface="Open Sans" panose="020B0606030504020204" pitchFamily="34" charset="0"/>
              </a:rPr>
              <a:t>Majorna-Stigberget-Masthugget</a:t>
            </a:r>
          </a:p>
          <a:p>
            <a:r>
              <a:rPr lang="sv-SE" b="0" i="0" dirty="0">
                <a:solidFill>
                  <a:srgbClr val="C8C3BC"/>
                </a:solidFill>
                <a:effectLst/>
                <a:latin typeface="Open Sans" panose="020B0606030504020204" pitchFamily="34" charset="0"/>
              </a:rPr>
              <a:t>Norra Centrum</a:t>
            </a:r>
          </a:p>
          <a:p>
            <a:r>
              <a:rPr lang="sv-SE" b="0" i="0" dirty="0">
                <a:solidFill>
                  <a:srgbClr val="C8C3BC"/>
                </a:solidFill>
                <a:effectLst/>
                <a:latin typeface="Open Sans" panose="020B0606030504020204" pitchFamily="34" charset="0"/>
              </a:rPr>
              <a:t>Lunden-Härlanda-Överås</a:t>
            </a:r>
          </a:p>
          <a:p>
            <a:r>
              <a:rPr lang="sv-SE" b="0" i="0" dirty="0">
                <a:solidFill>
                  <a:srgbClr val="C8C3BC"/>
                </a:solidFill>
                <a:effectLst/>
                <a:latin typeface="Open Sans" panose="020B0606030504020204" pitchFamily="34" charset="0"/>
              </a:rPr>
              <a:t>Olskroken-Redbergslid-Bagaregården</a:t>
            </a:r>
            <a:endParaRPr lang="sv-SE" dirty="0"/>
          </a:p>
          <a:p>
            <a:endParaRPr lang="sv-SE" dirty="0"/>
          </a:p>
          <a:p>
            <a:endParaRPr lang="sv-SE" dirty="0"/>
          </a:p>
          <a:p>
            <a:r>
              <a:rPr lang="sv-SE" dirty="0"/>
              <a:t>Stadsområde Hisingen – mellanområden</a:t>
            </a:r>
          </a:p>
          <a:p>
            <a:r>
              <a:rPr lang="sv-SE" b="0" i="0" dirty="0">
                <a:solidFill>
                  <a:srgbClr val="C8C3BC"/>
                </a:solidFill>
                <a:effectLst/>
                <a:latin typeface="Open Sans" panose="020B0606030504020204" pitchFamily="34" charset="0"/>
              </a:rPr>
              <a:t>Kärra-Rödbo</a:t>
            </a:r>
          </a:p>
          <a:p>
            <a:r>
              <a:rPr lang="sv-SE" b="0" i="0" dirty="0">
                <a:solidFill>
                  <a:srgbClr val="C8C3BC"/>
                </a:solidFill>
                <a:effectLst/>
                <a:latin typeface="Open Sans" panose="020B0606030504020204" pitchFamily="34" charset="0"/>
              </a:rPr>
              <a:t>Backa</a:t>
            </a:r>
          </a:p>
          <a:p>
            <a:r>
              <a:rPr lang="sv-SE" b="0" i="0" dirty="0">
                <a:solidFill>
                  <a:srgbClr val="C8C3BC"/>
                </a:solidFill>
                <a:effectLst/>
                <a:latin typeface="Open Sans" panose="020B0606030504020204" pitchFamily="34" charset="0"/>
              </a:rPr>
              <a:t>Kvillebäcken</a:t>
            </a:r>
          </a:p>
          <a:p>
            <a:r>
              <a:rPr lang="sv-SE" b="0" i="0" dirty="0">
                <a:solidFill>
                  <a:srgbClr val="C8C3BC"/>
                </a:solidFill>
                <a:effectLst/>
                <a:latin typeface="Open Sans" panose="020B0606030504020204" pitchFamily="34" charset="0"/>
              </a:rPr>
              <a:t>Kyrkbyn-Rambergsstaden</a:t>
            </a:r>
          </a:p>
          <a:p>
            <a:r>
              <a:rPr lang="sv-SE" b="0" i="0" dirty="0">
                <a:solidFill>
                  <a:srgbClr val="C8C3BC"/>
                </a:solidFill>
                <a:effectLst/>
                <a:latin typeface="Open Sans" panose="020B0606030504020204" pitchFamily="34" charset="0"/>
              </a:rPr>
              <a:t>Norra Älvstranden</a:t>
            </a:r>
          </a:p>
          <a:p>
            <a:r>
              <a:rPr lang="sv-SE" b="0" i="0" dirty="0">
                <a:solidFill>
                  <a:srgbClr val="C8C3BC"/>
                </a:solidFill>
                <a:effectLst/>
                <a:latin typeface="Open Sans" panose="020B0606030504020204" pitchFamily="34" charset="0"/>
              </a:rPr>
              <a:t>Södra Torslanda</a:t>
            </a:r>
          </a:p>
          <a:p>
            <a:r>
              <a:rPr lang="sv-SE" b="0" i="0" dirty="0">
                <a:solidFill>
                  <a:srgbClr val="C8C3BC"/>
                </a:solidFill>
                <a:effectLst/>
                <a:latin typeface="Open Sans" panose="020B0606030504020204" pitchFamily="34" charset="0"/>
              </a:rPr>
              <a:t>Björlanda</a:t>
            </a:r>
          </a:p>
          <a:p>
            <a:r>
              <a:rPr lang="sv-SE" b="0" i="0" dirty="0">
                <a:solidFill>
                  <a:srgbClr val="C8C3BC"/>
                </a:solidFill>
                <a:effectLst/>
                <a:latin typeface="Open Sans" panose="020B0606030504020204" pitchFamily="34" charset="0"/>
              </a:rPr>
              <a:t>Tuve-Säve</a:t>
            </a:r>
          </a:p>
          <a:p>
            <a:r>
              <a:rPr lang="sv-SE" b="0" i="0" dirty="0">
                <a:solidFill>
                  <a:srgbClr val="C8C3BC"/>
                </a:solidFill>
                <a:effectLst/>
                <a:latin typeface="Open Sans" panose="020B0606030504020204" pitchFamily="34" charset="0"/>
              </a:rPr>
              <a:t>Kärrdalen-Slättadamm</a:t>
            </a:r>
          </a:p>
          <a:p>
            <a:r>
              <a:rPr lang="sv-SE" b="0" i="0" dirty="0">
                <a:solidFill>
                  <a:srgbClr val="C8C3BC"/>
                </a:solidFill>
                <a:effectLst/>
                <a:latin typeface="Open Sans" panose="020B0606030504020204" pitchFamily="34" charset="0"/>
              </a:rPr>
              <a:t>Östra Biskopsgården</a:t>
            </a:r>
          </a:p>
          <a:p>
            <a:r>
              <a:rPr lang="sv-SE" b="0" i="0" dirty="0">
                <a:solidFill>
                  <a:srgbClr val="C8C3BC"/>
                </a:solidFill>
                <a:effectLst/>
                <a:latin typeface="Open Sans" panose="020B0606030504020204" pitchFamily="34" charset="0"/>
              </a:rPr>
              <a:t>Västra Biskopsgården</a:t>
            </a:r>
            <a:endParaRPr lang="sv-SE" dirty="0"/>
          </a:p>
          <a:p>
            <a:endParaRPr lang="sv-SE" dirty="0"/>
          </a:p>
          <a:p>
            <a:endParaRPr lang="sv-SE" dirty="0"/>
          </a:p>
          <a:p>
            <a:r>
              <a:rPr lang="sv-SE" dirty="0"/>
              <a:t>Stadsområde Nordost – mellanområden </a:t>
            </a:r>
          </a:p>
          <a:p>
            <a:r>
              <a:rPr lang="sv-SE" b="0" i="0" dirty="0">
                <a:solidFill>
                  <a:srgbClr val="C8C3BC"/>
                </a:solidFill>
                <a:effectLst/>
                <a:latin typeface="Open Sans" panose="020B0606030504020204" pitchFamily="34" charset="0"/>
              </a:rPr>
              <a:t>Östra Angered</a:t>
            </a:r>
          </a:p>
          <a:p>
            <a:r>
              <a:rPr lang="sv-SE" b="0" i="0" dirty="0">
                <a:solidFill>
                  <a:srgbClr val="C8C3BC"/>
                </a:solidFill>
                <a:effectLst/>
                <a:latin typeface="Open Sans" panose="020B0606030504020204" pitchFamily="34" charset="0"/>
              </a:rPr>
              <a:t>Bergsjön</a:t>
            </a:r>
          </a:p>
          <a:p>
            <a:r>
              <a:rPr lang="sv-SE" b="0" i="0" dirty="0">
                <a:solidFill>
                  <a:srgbClr val="C8C3BC"/>
                </a:solidFill>
                <a:effectLst/>
                <a:latin typeface="Open Sans" panose="020B0606030504020204" pitchFamily="34" charset="0"/>
              </a:rPr>
              <a:t>Gamlestaden-Utby</a:t>
            </a:r>
          </a:p>
          <a:p>
            <a:r>
              <a:rPr lang="sv-SE" b="0" i="0" dirty="0">
                <a:solidFill>
                  <a:srgbClr val="C8C3BC"/>
                </a:solidFill>
                <a:effectLst/>
                <a:latin typeface="Open Sans" panose="020B0606030504020204" pitchFamily="34" charset="0"/>
              </a:rPr>
              <a:t>Kortedala</a:t>
            </a:r>
          </a:p>
          <a:p>
            <a:r>
              <a:rPr lang="sv-SE" b="0" i="0" dirty="0">
                <a:solidFill>
                  <a:srgbClr val="C8C3BC"/>
                </a:solidFill>
                <a:effectLst/>
                <a:latin typeface="Open Sans" panose="020B0606030504020204" pitchFamily="34" charset="0"/>
              </a:rPr>
              <a:t>Södra Angered</a:t>
            </a:r>
          </a:p>
          <a:p>
            <a:r>
              <a:rPr lang="sv-SE" b="0" i="0" dirty="0">
                <a:solidFill>
                  <a:srgbClr val="C8C3BC"/>
                </a:solidFill>
                <a:effectLst/>
                <a:latin typeface="Open Sans" panose="020B0606030504020204" pitchFamily="34" charset="0"/>
              </a:rPr>
              <a:t>Centrala Angered</a:t>
            </a:r>
          </a:p>
          <a:p>
            <a:r>
              <a:rPr lang="sv-SE" b="0" i="0" dirty="0">
                <a:solidFill>
                  <a:srgbClr val="C8C3BC"/>
                </a:solidFill>
                <a:effectLst/>
                <a:latin typeface="Open Sans" panose="020B0606030504020204" pitchFamily="34" charset="0"/>
              </a:rPr>
              <a:t>Norra Angered</a:t>
            </a:r>
            <a:endParaRPr lang="sv-SE" dirty="0"/>
          </a:p>
          <a:p>
            <a:endParaRPr lang="sv-SE" dirty="0"/>
          </a:p>
          <a:p>
            <a:endParaRPr lang="sv-SE" dirty="0"/>
          </a:p>
          <a:p>
            <a:r>
              <a:rPr lang="sv-SE" dirty="0"/>
              <a:t>Stadsområde Sydväst – mellanområden </a:t>
            </a:r>
          </a:p>
          <a:p>
            <a:r>
              <a:rPr lang="sv-SE" b="0" i="0" dirty="0">
                <a:solidFill>
                  <a:srgbClr val="C8C3BC"/>
                </a:solidFill>
                <a:effectLst/>
                <a:latin typeface="Open Sans" panose="020B0606030504020204" pitchFamily="34" charset="0"/>
              </a:rPr>
              <a:t>Stora Högsbo</a:t>
            </a:r>
          </a:p>
          <a:p>
            <a:r>
              <a:rPr lang="sv-SE" b="0" i="0" dirty="0">
                <a:solidFill>
                  <a:srgbClr val="C8C3BC"/>
                </a:solidFill>
                <a:effectLst/>
                <a:latin typeface="Open Sans" panose="020B0606030504020204" pitchFamily="34" charset="0"/>
              </a:rPr>
              <a:t>Askim-Hovås</a:t>
            </a:r>
          </a:p>
          <a:p>
            <a:r>
              <a:rPr lang="sv-SE" b="0" i="0" dirty="0">
                <a:solidFill>
                  <a:srgbClr val="C8C3BC"/>
                </a:solidFill>
                <a:effectLst/>
                <a:latin typeface="Open Sans" panose="020B0606030504020204" pitchFamily="34" charset="0"/>
              </a:rPr>
              <a:t>Billdal</a:t>
            </a:r>
          </a:p>
          <a:p>
            <a:r>
              <a:rPr lang="sv-SE" b="0" i="0" dirty="0">
                <a:solidFill>
                  <a:srgbClr val="C8C3BC"/>
                </a:solidFill>
                <a:effectLst/>
                <a:latin typeface="Open Sans" panose="020B0606030504020204" pitchFamily="34" charset="0"/>
              </a:rPr>
              <a:t>Södra Skärgården</a:t>
            </a:r>
          </a:p>
          <a:p>
            <a:r>
              <a:rPr lang="sv-SE" b="0" i="0" dirty="0" err="1">
                <a:solidFill>
                  <a:srgbClr val="C8C3BC"/>
                </a:solidFill>
                <a:effectLst/>
                <a:latin typeface="Open Sans" panose="020B0606030504020204" pitchFamily="34" charset="0"/>
              </a:rPr>
              <a:t>Bratthammar</a:t>
            </a:r>
            <a:r>
              <a:rPr lang="sv-SE" b="0" i="0" dirty="0">
                <a:solidFill>
                  <a:srgbClr val="C8C3BC"/>
                </a:solidFill>
                <a:effectLst/>
                <a:latin typeface="Open Sans" panose="020B0606030504020204" pitchFamily="34" charset="0"/>
              </a:rPr>
              <a:t>-Näset-Önnered</a:t>
            </a:r>
          </a:p>
          <a:p>
            <a:r>
              <a:rPr lang="sv-SE" b="0" i="0" dirty="0">
                <a:solidFill>
                  <a:srgbClr val="C8C3BC"/>
                </a:solidFill>
                <a:effectLst/>
                <a:latin typeface="Open Sans" panose="020B0606030504020204" pitchFamily="34" charset="0"/>
              </a:rPr>
              <a:t>Centrala Tynnered</a:t>
            </a:r>
          </a:p>
          <a:p>
            <a:r>
              <a:rPr lang="sv-SE" b="0" i="0" dirty="0">
                <a:solidFill>
                  <a:srgbClr val="C8C3BC"/>
                </a:solidFill>
                <a:effectLst/>
                <a:latin typeface="Open Sans" panose="020B0606030504020204" pitchFamily="34" charset="0"/>
              </a:rPr>
              <a:t>Frölunda Torg-Tofta</a:t>
            </a:r>
          </a:p>
          <a:p>
            <a:r>
              <a:rPr lang="sv-SE" b="0" i="0" dirty="0">
                <a:solidFill>
                  <a:srgbClr val="C8C3BC"/>
                </a:solidFill>
                <a:effectLst/>
                <a:latin typeface="Open Sans" panose="020B0606030504020204" pitchFamily="34" charset="0"/>
              </a:rPr>
              <a:t>Älvsborg</a:t>
            </a:r>
            <a:endParaRPr lang="sv-SE" dirty="0"/>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2024-10-10</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3</a:t>
            </a:fld>
            <a:endParaRPr lang="sv-SE"/>
          </a:p>
        </p:txBody>
      </p:sp>
    </p:spTree>
    <p:extLst>
      <p:ext uri="{BB962C8B-B14F-4D97-AF65-F5344CB8AC3E}">
        <p14:creationId xmlns:p14="http://schemas.microsoft.com/office/powerpoint/2010/main" val="844908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andelen som svarat ganska eller mycket litet förtroende. Skalan går från 0-100. </a:t>
            </a:r>
          </a:p>
          <a:p>
            <a:endParaRPr lang="sv-SE" dirty="0"/>
          </a:p>
          <a:p>
            <a:endParaRPr lang="sv-SE" dirty="0"/>
          </a:p>
          <a:p>
            <a:r>
              <a:rPr lang="sv-SE" dirty="0"/>
              <a:t>Variablerna i detta diagram är de som verkar hänga närmast samman med förtroendet för socialtjänsten av de som har undersökts. Här finns betydande skillnader i alla grupper. </a:t>
            </a:r>
          </a:p>
          <a:p>
            <a:endParaRPr lang="sv-SE" dirty="0"/>
          </a:p>
          <a:p>
            <a:r>
              <a:rPr lang="sv-SE" dirty="0"/>
              <a:t>Stört skillnad i andel med litet förtroende för socialtjänsten finns mellan de som har stort eller litet förtroende för ”välfärden”. I denna bakgrundsvariabel har svaren på frågor om förtroende för de andra välfärdsinstitutionerna som undersöks i SOM-enkäten; sjukvården, skola/förskola samt äldrevården, lagts samman till ett index. De som ingår i kategorin ”stort förtroende välfärd” har alltså huvudsakligen svarat att de har stort förtroende för de andra välfärdsinstitutionerna. Som vi kan se i diagrammet så har de som generellt har ett litet förtroende för de övriga välfärdsinstitutionerna också i hög utsträckning ett litet förtroende för socialtjänsten. Förtroendet för socialtjänsten verkar alltså hänga samman starkt med förtroendet för välfärden i stort.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13</a:t>
            </a:fld>
            <a:endParaRPr lang="sv-SE"/>
          </a:p>
        </p:txBody>
      </p:sp>
    </p:spTree>
    <p:extLst>
      <p:ext uri="{BB962C8B-B14F-4D97-AF65-F5344CB8AC3E}">
        <p14:creationId xmlns:p14="http://schemas.microsoft.com/office/powerpoint/2010/main" val="627793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andelen som svarat ganska eller mycket litet förtroende. Skalan går från 0-100. </a:t>
            </a:r>
          </a:p>
          <a:p>
            <a:endParaRPr lang="sv-SE" dirty="0"/>
          </a:p>
          <a:p>
            <a:pPr marL="0" marR="0">
              <a:spcBef>
                <a:spcPts val="0"/>
              </a:spcBef>
              <a:spcAft>
                <a:spcPts val="0"/>
              </a:spcAft>
            </a:pPr>
            <a:r>
              <a:rPr lang="sv-SE" sz="1200" dirty="0">
                <a:solidFill>
                  <a:srgbClr val="000000"/>
                </a:solidFill>
                <a:effectLst/>
                <a:latin typeface="Arial" panose="020B0604020202020204" pitchFamily="34" charset="0"/>
              </a:rPr>
              <a:t>Bland de bakgrundsvariabler som visas i detta diagram finns relativt små skillnader i andelen med lågt förtroende. Störst är skillnaden mellan personer med hög utbildning och de med en lägre utbildningsnivå. </a:t>
            </a:r>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14</a:t>
            </a:fld>
            <a:endParaRPr lang="sv-SE"/>
          </a:p>
        </p:txBody>
      </p:sp>
    </p:spTree>
    <p:extLst>
      <p:ext uri="{BB962C8B-B14F-4D97-AF65-F5344CB8AC3E}">
        <p14:creationId xmlns:p14="http://schemas.microsoft.com/office/powerpoint/2010/main" val="5916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800" b="0" i="0" u="none" strike="noStrike" baseline="0" dirty="0">
                <a:solidFill>
                  <a:srgbClr val="000000"/>
                </a:solidFill>
              </a:rPr>
              <a:t>I vilken utsträckning instämmer du i följande påståenden som berör socialtjänstens arbete?”</a:t>
            </a:r>
          </a:p>
          <a:p>
            <a:r>
              <a:rPr lang="sv-SE" dirty="0"/>
              <a:t>Svarsalternativ: Instämmer helt, Instämmer delvis, Instämmer knappast, Instämmer inte alls, Ingen uppfattning</a:t>
            </a:r>
          </a:p>
          <a:p>
            <a:r>
              <a:rPr lang="sv-SE" dirty="0"/>
              <a:t>Tabellen visar andelen som svarat på varje svarsalternativ. Skalan går mellan 0-100. </a:t>
            </a:r>
          </a:p>
          <a:p>
            <a:r>
              <a:rPr lang="sv-SE" dirty="0"/>
              <a:t>Svarsalternativet med störst andel svarande är </a:t>
            </a:r>
            <a:r>
              <a:rPr lang="sv-SE" dirty="0" err="1"/>
              <a:t>fetmarkerat</a:t>
            </a:r>
            <a:r>
              <a:rPr lang="sv-SE" dirty="0"/>
              <a:t> för varje påstående. </a:t>
            </a:r>
          </a:p>
          <a:p>
            <a:endParaRPr lang="sv-SE" dirty="0"/>
          </a:p>
          <a:p>
            <a:r>
              <a:rPr lang="sv-SE" dirty="0"/>
              <a:t>Här visar vi en tabell med andelen som svarar varje svarsalternativ för varje påstående. Observera att det finns både positivt och negativt laddade påståenden om socialtjänsten, varför det är olika om det är ”bra” utifrån socialtjänstens perspektiv att respondenten håller med i påståendet eller inte.</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16</a:t>
            </a:fld>
            <a:endParaRPr lang="sv-SE"/>
          </a:p>
        </p:txBody>
      </p:sp>
    </p:spTree>
    <p:extLst>
      <p:ext uri="{BB962C8B-B14F-4D97-AF65-F5344CB8AC3E}">
        <p14:creationId xmlns:p14="http://schemas.microsoft.com/office/powerpoint/2010/main" val="3099261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200" b="0" i="0" u="none" strike="noStrike" baseline="0" dirty="0">
                <a:solidFill>
                  <a:srgbClr val="000000"/>
                </a:solidFill>
              </a:rPr>
              <a:t>I vilken utsträckning instämmer du i följande påståenden som berör socialtjänstens arbete?”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rPr>
              <a:t>Visar korrelationsmått (</a:t>
            </a:r>
            <a:r>
              <a:rPr lang="sv-SE" sz="1200" b="0" i="0" u="none" strike="noStrike" baseline="0" dirty="0" err="1">
                <a:solidFill>
                  <a:srgbClr val="000000"/>
                </a:solidFill>
              </a:rPr>
              <a:t>Eta</a:t>
            </a:r>
            <a:r>
              <a:rPr lang="sv-SE" sz="1200" b="0" i="0" u="none" strike="noStrike" baseline="0" dirty="0">
                <a:solidFill>
                  <a:srgbClr val="000000"/>
                </a:solidFill>
              </a:rPr>
              <a:t>) för svaren på varje påstående och de svarandes förtroende för socialtjänsten. Skalan går mellan 0-1 där 0 är ingen korrelation och 1 är perfekt korrelation.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rPr>
              <a:t>Korrelation innebär att respondenterna svarar liknande på två frågor. Det kan vara ett tecken på att de två sakerna som mäts hör ihop och påverkar varandra åt något håll – alltså att det finns ett samband.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baseline="0" dirty="0">
              <a:solidFill>
                <a:srgbClr val="000000"/>
              </a:solidFill>
            </a:endParaRPr>
          </a:p>
          <a:p>
            <a:r>
              <a:rPr lang="sv-SE" dirty="0"/>
              <a:t>Det påstående som korrelerar starkast med förtroendet för socialtjänsten är det om att personalen inom socialtjänsten gör ett bra jobb. Att förstärka bilden av kompetent personal inom det sociala arbetet skulle alltså kunna stärka förtroendet för socialtjänsten. </a:t>
            </a:r>
          </a:p>
          <a:p>
            <a:endParaRPr lang="sv-SE" dirty="0"/>
          </a:p>
          <a:p>
            <a:r>
              <a:rPr lang="sv-SE" dirty="0"/>
              <a:t>Påståendet om att socialtjänsten utför uppgifter som är viktiga för samhället verkar också hänga samman med förtroendet. Att belysa varför socialtjänstens uppdrag är viktigt för samhället skulle därför kunna stärka förtroendet. </a:t>
            </a:r>
          </a:p>
          <a:p>
            <a:endParaRPr lang="sv-SE" dirty="0"/>
          </a:p>
          <a:p>
            <a:r>
              <a:rPr lang="sv-SE" dirty="0"/>
              <a:t>Om respondenterna kan tänka sig att ta kontakt med socialtjänsten om de behöver verkar också påverkas av förtroendet. Detta visar att det är viktigt att verka för ett stort förtroende för socialtjänsten om vi vill att medborgarna ska söka sig till oss. </a:t>
            </a:r>
          </a:p>
          <a:p>
            <a:endParaRPr lang="sv-SE" dirty="0"/>
          </a:p>
          <a:p>
            <a:r>
              <a:rPr lang="sv-SE" dirty="0"/>
              <a:t>De två sista påståendena om omhändertagande av barn och krav för att få ekonomiskt bistånd syftar till att fånga in förekomsten av negativa attityder om socialtjänstens arbete. Båda dessa korrelerar svagt med förtroendet. </a:t>
            </a:r>
          </a:p>
          <a:p>
            <a:endParaRPr lang="sv-SE" dirty="0"/>
          </a:p>
          <a:p>
            <a:r>
              <a:rPr lang="sv-SE" dirty="0"/>
              <a:t>Två påståenden korrelerar inte med förtroendet - om respondenten skulle bli orolig av att bli kallad och om respondenten skulle anmäla någon de känner till socialtjänsten. Dessa har vi tagit bort från den enkät som gått ut för 2024 eftersom de inte verkar ha direkt med förtroendet att göra, utan verkar mäta andra saker.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17</a:t>
            </a:fld>
            <a:endParaRPr lang="sv-SE"/>
          </a:p>
        </p:txBody>
      </p:sp>
    </p:spTree>
    <p:extLst>
      <p:ext uri="{BB962C8B-B14F-4D97-AF65-F5344CB8AC3E}">
        <p14:creationId xmlns:p14="http://schemas.microsoft.com/office/powerpoint/2010/main" val="1030272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Socialtjänsten utför uppgifter som är viktiga för samhället”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De flesta respondenter instämmer helt eller delvis med påståendet. Få är direkt negativa till socialtjänstens grundläggande uppdrag. Det finns dock en grupp som inte har någon uppfattning.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18</a:t>
            </a:fld>
            <a:endParaRPr lang="sv-SE"/>
          </a:p>
        </p:txBody>
      </p:sp>
    </p:spTree>
    <p:extLst>
      <p:ext uri="{BB962C8B-B14F-4D97-AF65-F5344CB8AC3E}">
        <p14:creationId xmlns:p14="http://schemas.microsoft.com/office/powerpoint/2010/main" val="1693685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2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Socialtjänsten utför uppgifter som är viktiga för samhället”</a:t>
            </a:r>
          </a:p>
          <a:p>
            <a:r>
              <a:rPr lang="sv-SE" sz="18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8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p>
          <a:p>
            <a:endParaRPr lang="sv-SE" sz="1800" b="0" i="0" u="none" strike="noStrike" baseline="0" dirty="0">
              <a:solidFill>
                <a:srgbClr val="000000"/>
              </a:solidFill>
              <a:latin typeface="Times New Roman" panose="02020603050405020304" pitchFamily="18" charset="0"/>
            </a:endParaRPr>
          </a:p>
          <a:p>
            <a:r>
              <a:rPr lang="sv-SE" sz="1800" b="0" i="0" u="none" strike="noStrike" baseline="0" dirty="0">
                <a:solidFill>
                  <a:srgbClr val="000000"/>
                </a:solidFill>
                <a:latin typeface="Times New Roman" panose="02020603050405020304" pitchFamily="18" charset="0"/>
              </a:rPr>
              <a:t>Det finns en viss spridning i andelen som instämmer i påståendet. Minst är andelen i Angereds olika mellanområden. Mellanområdena inom stadsområdet Hisingen ligger också alla under eller precis på genomsnittet för staden. </a:t>
            </a:r>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19</a:t>
            </a:fld>
            <a:endParaRPr lang="sv-SE"/>
          </a:p>
        </p:txBody>
      </p:sp>
    </p:spTree>
    <p:extLst>
      <p:ext uri="{BB962C8B-B14F-4D97-AF65-F5344CB8AC3E}">
        <p14:creationId xmlns:p14="http://schemas.microsoft.com/office/powerpoint/2010/main" val="3073414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Socialtjänsten utför uppgifter som är viktiga för samhället”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generellt sett små skillnader i de olika grupperna. Störst är skillnaden mellan de som bor i utsatta områden och de som inte gör det.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20</a:t>
            </a:fld>
            <a:endParaRPr lang="sv-SE"/>
          </a:p>
        </p:txBody>
      </p:sp>
    </p:spTree>
    <p:extLst>
      <p:ext uri="{BB962C8B-B14F-4D97-AF65-F5344CB8AC3E}">
        <p14:creationId xmlns:p14="http://schemas.microsoft.com/office/powerpoint/2010/main" val="37160629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Socialtjänsten utför uppgifter som är viktiga för samhället”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Inom dessa grupper finns tydliga skillnader i andelen som instämmer med påståendet. Här ser vi att det huvudsakligen är de med låg utbildning, som är varken vänster eller höger ideologiskt, har ett litet förtroende för socialtjänsten och som har låg tillit till andra människor i allmänhet som i lägre grad håller med i påståendet.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21</a:t>
            </a:fld>
            <a:endParaRPr lang="sv-SE"/>
          </a:p>
        </p:txBody>
      </p:sp>
    </p:spTree>
    <p:extLst>
      <p:ext uri="{BB962C8B-B14F-4D97-AF65-F5344CB8AC3E}">
        <p14:creationId xmlns:p14="http://schemas.microsoft.com/office/powerpoint/2010/main" val="648210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Personalen inom socialtjänsten gör ett bra jobb”</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En majoritet av respondenterna instämmer helt eller delvis med påståendet. En mindre grupp instämmer knappast eller inte alls i att socialtjänstpersonalen gör ett bra jobb.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Det finns en stor grupp som inte har någon uppfattning.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22</a:t>
            </a:fld>
            <a:endParaRPr lang="sv-SE"/>
          </a:p>
        </p:txBody>
      </p:sp>
    </p:spTree>
    <p:extLst>
      <p:ext uri="{BB962C8B-B14F-4D97-AF65-F5344CB8AC3E}">
        <p14:creationId xmlns:p14="http://schemas.microsoft.com/office/powerpoint/2010/main" val="1707460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Personalen inom socialtjänsten gör ett bra jobb</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sz="1200" b="0" i="0" u="none" strike="noStrike" baseline="0" dirty="0">
                <a:solidFill>
                  <a:srgbClr val="000000"/>
                </a:solidFill>
                <a:latin typeface="Times New Roman" panose="02020603050405020304" pitchFamily="18" charset="0"/>
              </a:rPr>
              <a:t>Det finns en viss spridning i andelen som instämmer i påståendet. Minst är andelen i Västra biskopsgården, Norra Angered och Centrala Tynnered. </a:t>
            </a:r>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23</a:t>
            </a:fld>
            <a:endParaRPr lang="sv-SE"/>
          </a:p>
        </p:txBody>
      </p:sp>
    </p:spTree>
    <p:extLst>
      <p:ext uri="{BB962C8B-B14F-4D97-AF65-F5344CB8AC3E}">
        <p14:creationId xmlns:p14="http://schemas.microsoft.com/office/powerpoint/2010/main" val="2632664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Här hittar du resultat från alla SOM-institutets undersökningar: https://www.gu.se/som-institutet/resultat-och-publikationer/rapporter </a:t>
            </a:r>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2024-10-10</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4</a:t>
            </a:fld>
            <a:endParaRPr lang="sv-SE"/>
          </a:p>
        </p:txBody>
      </p:sp>
    </p:spTree>
    <p:extLst>
      <p:ext uri="{BB962C8B-B14F-4D97-AF65-F5344CB8AC3E}">
        <p14:creationId xmlns:p14="http://schemas.microsoft.com/office/powerpoint/2010/main" val="31739650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Personalen inom socialtjänsten gör ett bra jobb</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generellt sett små skillnader i de olika grupperna. Störst är skillnaden mellan de som är mellan 40-49 år och de som är yngst och äldst.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24</a:t>
            </a:fld>
            <a:endParaRPr lang="sv-SE"/>
          </a:p>
        </p:txBody>
      </p:sp>
    </p:spTree>
    <p:extLst>
      <p:ext uri="{BB962C8B-B14F-4D97-AF65-F5344CB8AC3E}">
        <p14:creationId xmlns:p14="http://schemas.microsoft.com/office/powerpoint/2010/main" val="1161098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Personalen inom socialtjänsten gör ett bra jobb</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Inom dessa grupper finns tydliga skillnader i andelen som instämmer med påståendet. Här ser vi att det huvudsakligen är de med låg utbildning, som är mitten eller höger ideologiskt, har ett litet förtroende för socialtjänsten och som har låg tillit till andra människor i allmänhet som i lägre grad håller med i påståendet.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25</a:t>
            </a:fld>
            <a:endParaRPr lang="sv-SE"/>
          </a:p>
        </p:txBody>
      </p:sp>
    </p:spTree>
    <p:extLst>
      <p:ext uri="{BB962C8B-B14F-4D97-AF65-F5344CB8AC3E}">
        <p14:creationId xmlns:p14="http://schemas.microsoft.com/office/powerpoint/2010/main" val="3158700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Jag kan tänka mig att ta kontakt med socialtjänsten om jag eller en närstående behöver stöd”</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De flesta respondenter instämmer helt eller delvis med påståendet. En mindre grupp instämmer knappas eller inte alls i att de skulle kunna tänka sig ta kontakt med socialtjänsten vid behov. Det finns dock en grupp som inte har någon uppfattning.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26</a:t>
            </a:fld>
            <a:endParaRPr lang="sv-SE"/>
          </a:p>
        </p:txBody>
      </p:sp>
    </p:spTree>
    <p:extLst>
      <p:ext uri="{BB962C8B-B14F-4D97-AF65-F5344CB8AC3E}">
        <p14:creationId xmlns:p14="http://schemas.microsoft.com/office/powerpoint/2010/main" val="2859701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kan tänka mig att ta kontakt med socialtjänsten om jag eller en närstående behöver stöd</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latin typeface="Times New Roman" panose="02020603050405020304" pitchFamily="18" charset="0"/>
              </a:rPr>
              <a:t>Det finns en viss spridning geografiskt i staden i andelen som instämmer i påståendet. Minst är andelen i Västra biskopsgården, Norra Angered, Tuve-Säve och Björlanda. </a:t>
            </a:r>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27</a:t>
            </a:fld>
            <a:endParaRPr lang="sv-SE"/>
          </a:p>
        </p:txBody>
      </p:sp>
    </p:spTree>
    <p:extLst>
      <p:ext uri="{BB962C8B-B14F-4D97-AF65-F5344CB8AC3E}">
        <p14:creationId xmlns:p14="http://schemas.microsoft.com/office/powerpoint/2010/main" val="3531327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kan tänka mig att ta kontakt med socialtjänsten om jag eller en närstående behöver stöd</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generellt sett små skillnader i de olika grupperna. Störst är skillnaden mellan de olika åldersgrupperna, samt mellan de som bor i utsatta områden och de som inte gör det.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28</a:t>
            </a:fld>
            <a:endParaRPr lang="sv-SE"/>
          </a:p>
        </p:txBody>
      </p:sp>
    </p:spTree>
    <p:extLst>
      <p:ext uri="{BB962C8B-B14F-4D97-AF65-F5344CB8AC3E}">
        <p14:creationId xmlns:p14="http://schemas.microsoft.com/office/powerpoint/2010/main" val="2651817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kan tänka mig att ta kontakt med socialtjänsten om jag eller en närstående behöver stöd</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Inom dessa grupper finns tydliga skillnader i andelen som instämmer med påståendet. Här ser vi att det huvudsakligen är de med lägre utbildning, som är mitten eller höger ideologiskt, har ett litet förtroende för socialtjänsten och som har låg tillit till andra människor i allmänhet som i lägre grad håller med i påståendet.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29</a:t>
            </a:fld>
            <a:endParaRPr lang="sv-SE"/>
          </a:p>
        </p:txBody>
      </p:sp>
    </p:spTree>
    <p:extLst>
      <p:ext uri="{BB962C8B-B14F-4D97-AF65-F5344CB8AC3E}">
        <p14:creationId xmlns:p14="http://schemas.microsoft.com/office/powerpoint/2010/main" val="15954662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Jag skulle bli orolig om jag blev kallad till ett möte av socialtjänsten”</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En majoritet instämmer helt eller delvis i att de skulle bli oroliga om de blev kallade till möte av socialtjänsten. Det finns dock en stor grupp som inte skulle bli oroliga, och många som inte har någon uppfattning.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30</a:t>
            </a:fld>
            <a:endParaRPr lang="sv-SE"/>
          </a:p>
        </p:txBody>
      </p:sp>
    </p:spTree>
    <p:extLst>
      <p:ext uri="{BB962C8B-B14F-4D97-AF65-F5344CB8AC3E}">
        <p14:creationId xmlns:p14="http://schemas.microsoft.com/office/powerpoint/2010/main" val="1623481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bli orolig om jag blev kallad till ett möte av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latin typeface="Times New Roman" panose="02020603050405020304" pitchFamily="18" charset="0"/>
              </a:rPr>
              <a:t>Det finns en viss spridning geografiskt i staden i andelen som instämmer i påståendet. Störst är andelen i Krokslätt-Johanneberg, Askim-Hovås, Kärra-Rödbo och Kärrdalen-Slättadamm.</a:t>
            </a:r>
            <a:endParaRPr lang="sv-SE" dirty="0"/>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31</a:t>
            </a:fld>
            <a:endParaRPr lang="sv-SE"/>
          </a:p>
        </p:txBody>
      </p:sp>
    </p:spTree>
    <p:extLst>
      <p:ext uri="{BB962C8B-B14F-4D97-AF65-F5344CB8AC3E}">
        <p14:creationId xmlns:p14="http://schemas.microsoft.com/office/powerpoint/2010/main" val="23255907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bli orolig om jag blev kallad till ett möte av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finns en stor skillnad mellan åldersgrupperna. Äldre instämmer i betydligt lägre grad i att de skulle bli oroliga än yngre och medelålders. </a:t>
            </a:r>
          </a:p>
          <a:p>
            <a:r>
              <a:rPr lang="sv-SE" dirty="0"/>
              <a:t>En stor andel av de som har barn skulle bli oroliga jämfört med de som inte har det. </a:t>
            </a:r>
          </a:p>
          <a:p>
            <a:r>
              <a:rPr lang="sv-SE" dirty="0"/>
              <a:t>En mindre del av de som bor i utsatta områden skulle bli oroliga av att bli kallade till socialtjänsten än de som inte bor i utsatta områden.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32</a:t>
            </a:fld>
            <a:endParaRPr lang="sv-SE"/>
          </a:p>
        </p:txBody>
      </p:sp>
    </p:spTree>
    <p:extLst>
      <p:ext uri="{BB962C8B-B14F-4D97-AF65-F5344CB8AC3E}">
        <p14:creationId xmlns:p14="http://schemas.microsoft.com/office/powerpoint/2010/main" val="2367033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bli orolig om jag blev kallad till ett möte av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Bland dessa grupper finns det små skillnader, förutom mellan de med olika utbildningsnivåer där skillnaderna är större. En mindre andel av de som har en lägre utbildningsnivå skulle bli oroliga än de med en högre utbildningsnivå. Detta kan höra samman med att äldre i lägre utsträckning skulle bli oroliga, eftersom det är en grupp som generellt sett har en lägre utbildningsnivå.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33</a:t>
            </a:fld>
            <a:endParaRPr lang="sv-SE"/>
          </a:p>
        </p:txBody>
      </p:sp>
    </p:spTree>
    <p:extLst>
      <p:ext uri="{BB962C8B-B14F-4D97-AF65-F5344CB8AC3E}">
        <p14:creationId xmlns:p14="http://schemas.microsoft.com/office/powerpoint/2010/main" val="1568388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Antalet respondenter som fått frågan att besvara SOM-enkäten i Göteborg har varierat med åren. Detta påverkar hur pass säkra vissa resultat är, framför allt när bryts ner på olika grupper eller geografiska områden. </a:t>
            </a:r>
          </a:p>
          <a:p>
            <a:endParaRPr lang="sv-SE" dirty="0"/>
          </a:p>
          <a:p>
            <a:r>
              <a:rPr lang="sv-SE" dirty="0"/>
              <a:t>Överlag var nettosvarsfrekvensen 49% för hela enkäten 2023. Det är ungefär samma som tidigare år, även om den har sjunkit något. </a:t>
            </a:r>
          </a:p>
          <a:p>
            <a:endParaRPr lang="sv-SE" dirty="0"/>
          </a:p>
          <a:p>
            <a:r>
              <a:rPr lang="sv-SE" dirty="0"/>
              <a:t>Nettosvarsfrekvensen skiljer sig något mellan olika grupper av svarande. Framför allt är det en mindre andel yngre som svarar gentemot äldre, och mindre i stadsområdena Nordost och Hisingen gentemot Centrum och Sydväst.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a:t>Här hittar du mer information om SOM-undersökningarna: https://www.gu.se/som-institutet/som-undersokningarna/om-som-undersokningarna</a:t>
            </a:r>
          </a:p>
          <a:p>
            <a:endParaRPr lang="sv-SE"/>
          </a:p>
        </p:txBody>
      </p:sp>
      <p:sp>
        <p:nvSpPr>
          <p:cNvPr id="4" name="Platshållare för datum 3"/>
          <p:cNvSpPr>
            <a:spLocks noGrp="1"/>
          </p:cNvSpPr>
          <p:nvPr>
            <p:ph type="dt" idx="1"/>
          </p:nvPr>
        </p:nvSpPr>
        <p:spPr/>
        <p:txBody>
          <a:bodyPr/>
          <a:lstStyle/>
          <a:p>
            <a:fld id="{F995FFDC-F934-4037-B505-500B08CD3B8C}" type="datetime1">
              <a:rPr lang="sv-SE" smtClean="0"/>
              <a:t>2024-10-10</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5</a:t>
            </a:fld>
            <a:endParaRPr lang="sv-SE"/>
          </a:p>
        </p:txBody>
      </p:sp>
    </p:spTree>
    <p:extLst>
      <p:ext uri="{BB962C8B-B14F-4D97-AF65-F5344CB8AC3E}">
        <p14:creationId xmlns:p14="http://schemas.microsoft.com/office/powerpoint/2010/main" val="20119167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Jag skulle aldrig anmäla någon jag känner till socialtjänsten”</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De flesta Göteborgare skulle kunna tänka sig att anmäla någon de känner till socialtjänsten. En mindre grupp instämmer helt eller delvis i att de aldrig skulle kunna göra det. Ungefär en fjärdedel har ingen uppfattning.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34</a:t>
            </a:fld>
            <a:endParaRPr lang="sv-SE"/>
          </a:p>
        </p:txBody>
      </p:sp>
    </p:spTree>
    <p:extLst>
      <p:ext uri="{BB962C8B-B14F-4D97-AF65-F5344CB8AC3E}">
        <p14:creationId xmlns:p14="http://schemas.microsoft.com/office/powerpoint/2010/main" val="36702389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aldrig anmäla någon jag känner till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latin typeface="Times New Roman" panose="02020603050405020304" pitchFamily="18" charset="0"/>
              </a:rPr>
              <a:t>Det finns en viss spridning geografiskt i staden i andelen som instämmer i påståendet. Störst är andelen i Bergsjön, Västra Biskopsgården och Södra Angered. </a:t>
            </a:r>
            <a:endParaRPr lang="sv-SE" dirty="0"/>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35</a:t>
            </a:fld>
            <a:endParaRPr lang="sv-SE"/>
          </a:p>
        </p:txBody>
      </p:sp>
    </p:spTree>
    <p:extLst>
      <p:ext uri="{BB962C8B-B14F-4D97-AF65-F5344CB8AC3E}">
        <p14:creationId xmlns:p14="http://schemas.microsoft.com/office/powerpoint/2010/main" val="14847189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aldrig anmäla någon jag känner till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generellt sett små skillnader i de olika grupperna. Störst är skillnaden mellan de olika åldersgrupperna, samt mellan de som bor i utsatta områden och de som inte gör det. </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36</a:t>
            </a:fld>
            <a:endParaRPr lang="sv-SE"/>
          </a:p>
        </p:txBody>
      </p:sp>
    </p:spTree>
    <p:extLst>
      <p:ext uri="{BB962C8B-B14F-4D97-AF65-F5344CB8AC3E}">
        <p14:creationId xmlns:p14="http://schemas.microsoft.com/office/powerpoint/2010/main" val="31582882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Jag skulle aldrig anmäla någon jag känner till socialtjänsten</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En större andel av de med låg utbildningsnivå skulle aldrig anmäla någon de känner till socialtjänsten, jämfört med de med högre utbildningsnivå. </a:t>
            </a:r>
          </a:p>
          <a:p>
            <a:r>
              <a:rPr lang="sv-SE" dirty="0"/>
              <a:t>Detsamma gäller de med en låg tillit till andra människor i allmänhet, jämfört med de med högre tillit. </a:t>
            </a:r>
          </a:p>
          <a:p>
            <a:r>
              <a:rPr lang="sv-SE" dirty="0"/>
              <a:t>I övrigt är skillnaderna mellan grupperna små.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37</a:t>
            </a:fld>
            <a:endParaRPr lang="sv-SE"/>
          </a:p>
        </p:txBody>
      </p:sp>
    </p:spTree>
    <p:extLst>
      <p:ext uri="{BB962C8B-B14F-4D97-AF65-F5344CB8AC3E}">
        <p14:creationId xmlns:p14="http://schemas.microsoft.com/office/powerpoint/2010/main" val="1224790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Socialtjänsten omhändertar barn på för vaga grunder”</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Knappt hälften av respondenterna instämmer knappast eller inte alls med påståendet att socialtjänsten omhändertar barn på för vaga grunder. En liten grupp instämmer helt eller delvis. En stor grupp har ingen uppfattning om påståendet.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38</a:t>
            </a:fld>
            <a:endParaRPr lang="sv-SE"/>
          </a:p>
        </p:txBody>
      </p:sp>
    </p:spTree>
    <p:extLst>
      <p:ext uri="{BB962C8B-B14F-4D97-AF65-F5344CB8AC3E}">
        <p14:creationId xmlns:p14="http://schemas.microsoft.com/office/powerpoint/2010/main" val="33132893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Socialtjänsten omhändertar barn på för vaga grunder</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För detta påståendet finns det en stor spridning geografiskt i staden i hur stor andel som instämmer helt eller delvis. Störst är andelen i Norra Angered, Bergsjön och Västra Biskopsgården.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39</a:t>
            </a:fld>
            <a:endParaRPr lang="sv-SE"/>
          </a:p>
        </p:txBody>
      </p:sp>
    </p:spTree>
    <p:extLst>
      <p:ext uri="{BB962C8B-B14F-4D97-AF65-F5344CB8AC3E}">
        <p14:creationId xmlns:p14="http://schemas.microsoft.com/office/powerpoint/2010/main" val="40059671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Socialtjänsten omhändertar barn på för vaga grunder</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stor skillnad i andelen som instämmer i påståendet mellan de med svensk och utländsk bakgrund. Detsamma gäller de som bor i utsatta områden jämfört med de som inte gör det.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40</a:t>
            </a:fld>
            <a:endParaRPr lang="sv-SE"/>
          </a:p>
        </p:txBody>
      </p:sp>
    </p:spTree>
    <p:extLst>
      <p:ext uri="{BB962C8B-B14F-4D97-AF65-F5344CB8AC3E}">
        <p14:creationId xmlns:p14="http://schemas.microsoft.com/office/powerpoint/2010/main" val="16110862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Socialtjänsten omhändertar barn på för vaga grunder</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högre andelar som instämmer i påståendet bland de med lägre utbildningsnivå, som är varken vänster eller höger ideologiskt, har litet förtroende för socialtjänsten eller låg tillit till andra människor i allmänhet.</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41</a:t>
            </a:fld>
            <a:endParaRPr lang="sv-SE"/>
          </a:p>
        </p:txBody>
      </p:sp>
    </p:spTree>
    <p:extLst>
      <p:ext uri="{BB962C8B-B14F-4D97-AF65-F5344CB8AC3E}">
        <p14:creationId xmlns:p14="http://schemas.microsoft.com/office/powerpoint/2010/main" val="26507450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200" b="0" i="0" u="none" strike="noStrike" baseline="0" dirty="0">
                <a:solidFill>
                  <a:srgbClr val="000000"/>
                </a:solidFill>
                <a:latin typeface="Times New Roman" panose="02020603050405020304" pitchFamily="18" charset="0"/>
              </a:rPr>
              <a:t>Kraven på att ta emot ekonomiskt bistånd är för låga”</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Skalan går mellan 0-100. </a:t>
            </a:r>
            <a:endParaRPr lang="sv-SE" dirty="0"/>
          </a:p>
          <a:p>
            <a:endParaRPr lang="sv-SE" dirty="0"/>
          </a:p>
          <a:p>
            <a:r>
              <a:rPr lang="sv-SE" dirty="0"/>
              <a:t>Det är en något större grupp som instämmer helt eller delvis med påståendet än som instämmer knappast eller inte alls. Den största gruppen är dock de som inte har någon uppfattning.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42</a:t>
            </a:fld>
            <a:endParaRPr lang="sv-SE"/>
          </a:p>
        </p:txBody>
      </p:sp>
    </p:spTree>
    <p:extLst>
      <p:ext uri="{BB962C8B-B14F-4D97-AF65-F5344CB8AC3E}">
        <p14:creationId xmlns:p14="http://schemas.microsoft.com/office/powerpoint/2010/main" val="40072044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Kraven på att ta emot ekonomiskt bistånd är för låga</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baseline="0" dirty="0">
                <a:solidFill>
                  <a:srgbClr val="000000"/>
                </a:solidFill>
                <a:latin typeface="Times New Roman" panose="02020603050405020304" pitchFamily="18" charset="0"/>
              </a:rPr>
              <a:t>Det finns en viss spridning geografiskt i staden i andelen som instämmer i påståendet. Störst är andelen i </a:t>
            </a:r>
            <a:r>
              <a:rPr lang="sv-SE" sz="1200" b="0" i="0" u="none" strike="noStrike" baseline="0" dirty="0" err="1">
                <a:solidFill>
                  <a:srgbClr val="000000"/>
                </a:solidFill>
                <a:latin typeface="Times New Roman" panose="02020603050405020304" pitchFamily="18" charset="0"/>
              </a:rPr>
              <a:t>Bratthammar</a:t>
            </a:r>
            <a:r>
              <a:rPr lang="sv-SE" sz="1200" b="0" i="0" u="none" strike="noStrike" baseline="0" dirty="0">
                <a:solidFill>
                  <a:srgbClr val="000000"/>
                </a:solidFill>
                <a:latin typeface="Times New Roman" panose="02020603050405020304" pitchFamily="18" charset="0"/>
              </a:rPr>
              <a:t>-Näset-Önnered, Kärra-Rödbo och Östra Biskopsgården. </a:t>
            </a:r>
            <a:endParaRPr lang="sv-SE" dirty="0"/>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43</a:t>
            </a:fld>
            <a:endParaRPr lang="sv-SE"/>
          </a:p>
        </p:txBody>
      </p:sp>
    </p:spTree>
    <p:extLst>
      <p:ext uri="{BB962C8B-B14F-4D97-AF65-F5344CB8AC3E}">
        <p14:creationId xmlns:p14="http://schemas.microsoft.com/office/powerpoint/2010/main" val="673716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Diagrammet visar antal personer per mellanområde som svarat på frågan om de känner sig trygga i sitt bostadsområde i enkäten 2023. </a:t>
            </a:r>
          </a:p>
          <a:p>
            <a:r>
              <a:rPr lang="sv-SE" dirty="0"/>
              <a:t>Frågan används här som ett exempel på hur antalet svarande kan se ut per mellanområde. Det faktiska antalet för varje fråga varierar något. </a:t>
            </a:r>
          </a:p>
          <a:p>
            <a:r>
              <a:rPr lang="sv-SE" dirty="0"/>
              <a:t>Antalet kan variera både på grund av olika benägenhet hos vissa grupper att svara på enkäten, och för att det bor olika många människor i mellanområdena. </a:t>
            </a:r>
          </a:p>
          <a:p>
            <a:endParaRPr lang="sv-SE" dirty="0"/>
          </a:p>
          <a:p>
            <a:r>
              <a:rPr lang="sv-SE" dirty="0"/>
              <a:t>Antalet svarande per mellanområde påverkar hur pass säkert det går att säga att svaren överensstämmer med uppfattningen hos hela befolkningen i mellanområdet, alltså hur generaliserbart det är. Om få har svarat kan slumpen göra att resultatet blir mer osäkert att generalisera. Denna osäkerhet går att beräkna, och för vissa diagram presenterar vi detta som konfidensintervall. Konfidensintervallen visar, med 95% säkerhet, inom vilket spann den verkliga uppfattningen hos hela befolkningen ligger, beräknat utifrån hur respondenterna har svarat på enkäten och hur många de är. Om det är många i ett mellanområde som svarat på en fråga så blir därför konfidensintervallet mindre. </a:t>
            </a:r>
          </a:p>
          <a:p>
            <a:endParaRPr lang="sv-SE" dirty="0"/>
          </a:p>
          <a:p>
            <a:r>
              <a:rPr lang="sv-SE" dirty="0"/>
              <a:t>Eftersom urvalet historiskt har varit mindre än vad det var 2022 och 2023 så är äldre resultat av SOM-enkäten generellt sett mindre säkra. Konfidensintervallen för äldre resultat är alltså oftast större än vad de är för de senaste. </a:t>
            </a:r>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2024-10-10</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6</a:t>
            </a:fld>
            <a:endParaRPr lang="sv-SE"/>
          </a:p>
        </p:txBody>
      </p:sp>
    </p:spTree>
    <p:extLst>
      <p:ext uri="{BB962C8B-B14F-4D97-AF65-F5344CB8AC3E}">
        <p14:creationId xmlns:p14="http://schemas.microsoft.com/office/powerpoint/2010/main" val="24286208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Kraven på att ta emot ekonomiskt bistånd är för låga</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något större andelar som instämmer i påståendet bland de som är äldre, män, de som inte identifierar sig som HBTQI och de som inte har en funktionsnedsättning.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44</a:t>
            </a:fld>
            <a:endParaRPr lang="sv-SE"/>
          </a:p>
        </p:txBody>
      </p:sp>
    </p:spTree>
    <p:extLst>
      <p:ext uri="{BB962C8B-B14F-4D97-AF65-F5344CB8AC3E}">
        <p14:creationId xmlns:p14="http://schemas.microsoft.com/office/powerpoint/2010/main" val="20383529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Svar på frågan: ”</a:t>
            </a:r>
            <a:r>
              <a:rPr lang="sv-SE" sz="1000" b="0" i="0" u="none" strike="noStrike" baseline="0" dirty="0">
                <a:solidFill>
                  <a:srgbClr val="000000"/>
                </a:solidFill>
              </a:rPr>
              <a:t>I vilken utsträckning instämmer du i följande påståenden som berör socialtjänstens arbete?”</a:t>
            </a:r>
          </a:p>
          <a:p>
            <a:r>
              <a:rPr lang="sv-SE" dirty="0"/>
              <a:t>Påstående: ”</a:t>
            </a:r>
            <a:r>
              <a:rPr lang="sv-SE" sz="1800" b="0" i="0" u="none" strike="noStrike" baseline="0" dirty="0">
                <a:solidFill>
                  <a:srgbClr val="000000"/>
                </a:solidFill>
                <a:latin typeface="Times New Roman" panose="02020603050405020304" pitchFamily="18" charset="0"/>
              </a:rPr>
              <a:t>Kraven på att ta emot ekonomiskt bistånd är för låga</a:t>
            </a:r>
            <a:r>
              <a:rPr lang="sv-SE" sz="1200" b="0" i="0" u="none" strike="noStrike" baseline="0" dirty="0">
                <a:solidFill>
                  <a:srgbClr val="000000"/>
                </a:solidFill>
                <a:latin typeface="Times New Roman" panose="02020603050405020304" pitchFamily="18" charset="0"/>
              </a:rPr>
              <a:t>”</a:t>
            </a:r>
          </a:p>
          <a:p>
            <a:r>
              <a:rPr lang="sv-SE" sz="1200" b="0" i="0" u="none" strike="noStrike" baseline="0" dirty="0">
                <a:solidFill>
                  <a:srgbClr val="000000"/>
                </a:solidFill>
                <a:latin typeface="Times New Roman" panose="02020603050405020304" pitchFamily="18" charset="0"/>
              </a:rPr>
              <a:t>Svarsalternativ: Instämmer helt, instämmer delvis, instämmer knappast, instämmer inte alls, ingen uppfattning. </a:t>
            </a:r>
          </a:p>
          <a:p>
            <a:r>
              <a:rPr lang="sv-SE" sz="1200" b="0" i="0" u="none" strike="noStrike" baseline="0" dirty="0">
                <a:solidFill>
                  <a:srgbClr val="000000"/>
                </a:solidFill>
                <a:latin typeface="Times New Roman" panose="02020603050405020304" pitchFamily="18" charset="0"/>
              </a:rPr>
              <a:t>Diagrammet visar andelen som instämmer helt eller delvis i påståendet. Skalan går mellan 0-100. </a:t>
            </a:r>
            <a:endParaRPr lang="sv-SE" dirty="0"/>
          </a:p>
          <a:p>
            <a:endParaRPr lang="sv-SE" dirty="0"/>
          </a:p>
          <a:p>
            <a:r>
              <a:rPr lang="sv-SE" dirty="0"/>
              <a:t>Det är stor skillnad i andelarna som instämmer i påståendet beroende på om de svarande är vänster eller höger ideologiskt. Det är också en högre andel som håller med om påståendet bland de som har litet förtroende för socialtjänsten och de som har låg tillit till andra människor i allmänhet.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45</a:t>
            </a:fld>
            <a:endParaRPr lang="sv-SE"/>
          </a:p>
        </p:txBody>
      </p:sp>
    </p:spTree>
    <p:extLst>
      <p:ext uri="{BB962C8B-B14F-4D97-AF65-F5344CB8AC3E}">
        <p14:creationId xmlns:p14="http://schemas.microsoft.com/office/powerpoint/2010/main" val="202320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Diagrammet visar svaren på hela staden-nivå.</a:t>
            </a:r>
          </a:p>
          <a:p>
            <a:endParaRPr lang="sv-SE" dirty="0"/>
          </a:p>
          <a:p>
            <a:r>
              <a:rPr lang="sv-SE" dirty="0"/>
              <a:t>Med start 2021 så mäts förtroendet för socialtjänsten i enkäten. Sett till en hela staden-nivå så har det inte skett några större förändringar i förtroendet över tid under de tre år som det undersökts. </a:t>
            </a:r>
          </a:p>
          <a:p>
            <a:endParaRPr lang="sv-SE" dirty="0"/>
          </a:p>
          <a:p>
            <a:r>
              <a:rPr lang="sv-SE" dirty="0"/>
              <a:t>Ungefär lika stor andel har ett stort förtroende som de som har ett litet förtroende. Störst andel är de som har varken stort eller litet förtroende. </a:t>
            </a:r>
          </a:p>
          <a:p>
            <a:r>
              <a:rPr lang="sv-SE" dirty="0"/>
              <a:t>Det finns ingen möjlighet att svara att man inte har någon uppfattning om förtroendet för socialtjänsten. De som svarar ”varken stort eller litet förtroende” kan därför både vara sådana som har ett medelstort förtroende och sådana som inte har någon stark ståndpunkt i frågan eller en tydlig uppfattning om socialtjänsten.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8</a:t>
            </a:fld>
            <a:endParaRPr lang="sv-SE"/>
          </a:p>
        </p:txBody>
      </p:sp>
    </p:spTree>
    <p:extLst>
      <p:ext uri="{BB962C8B-B14F-4D97-AF65-F5344CB8AC3E}">
        <p14:creationId xmlns:p14="http://schemas.microsoft.com/office/powerpoint/2010/main" val="3450450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svaren på hela staden-nivå.</a:t>
            </a:r>
          </a:p>
          <a:p>
            <a:endParaRPr lang="sv-SE" dirty="0"/>
          </a:p>
          <a:p>
            <a:r>
              <a:rPr lang="sv-SE" dirty="0"/>
              <a:t>Här visas samtliga institutioner som undersöks i Göteborgs-enkäten 2023 för jämförelse. Svarsalternativen ”mycket stort” och ”ganska stort” har slagits samman till ”stort förtroende”, och ”mycket litet” samt ”ganska litet” har slagits samman till ”litet förtroende”. </a:t>
            </a:r>
          </a:p>
          <a:p>
            <a:endParaRPr lang="sv-SE" dirty="0"/>
          </a:p>
          <a:p>
            <a:r>
              <a:rPr lang="sv-SE" dirty="0"/>
              <a:t>Polisen, sjukvården och skola/förskola har ett övervägande stort förtroende. Socialtjänsten och äldrevården har båda ungefär lika stora andelar stort som litet förtroende. </a:t>
            </a:r>
          </a:p>
          <a:p>
            <a:r>
              <a:rPr lang="sv-SE" dirty="0"/>
              <a:t>I jämförelse med de övriga så liknar förtroendet för socialtjänsten mest det med förtroendet för äldrevården.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9</a:t>
            </a:fld>
            <a:endParaRPr lang="sv-SE"/>
          </a:p>
        </p:txBody>
      </p:sp>
    </p:spTree>
    <p:extLst>
      <p:ext uri="{BB962C8B-B14F-4D97-AF65-F5344CB8AC3E}">
        <p14:creationId xmlns:p14="http://schemas.microsoft.com/office/powerpoint/2010/main" val="3973351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andelen som svarat ganska eller mycket litet förtroende. Skalan går från 0-100.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Diagrammet visar medelvärdet av andelen för åren 2021-2023.</a:t>
            </a:r>
          </a:p>
          <a:p>
            <a:endParaRPr lang="sv-SE" dirty="0"/>
          </a:p>
          <a:p>
            <a:endParaRPr lang="sv-SE" dirty="0"/>
          </a:p>
          <a:p>
            <a:r>
              <a:rPr lang="sv-SE" dirty="0"/>
              <a:t>Sett till samtliga områden så finns det en viss spridning i andelen som har ett litet förtroende, mellan 25% till 37%.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10</a:t>
            </a:fld>
            <a:endParaRPr lang="sv-SE"/>
          </a:p>
        </p:txBody>
      </p:sp>
    </p:spTree>
    <p:extLst>
      <p:ext uri="{BB962C8B-B14F-4D97-AF65-F5344CB8AC3E}">
        <p14:creationId xmlns:p14="http://schemas.microsoft.com/office/powerpoint/2010/main" val="990949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andelen som svarat ganska eller mycket litet förtroende. Skalan går från 0-100. </a:t>
            </a:r>
          </a:p>
          <a:p>
            <a:endParaRPr lang="sv-SE" dirty="0"/>
          </a:p>
          <a:p>
            <a:r>
              <a:rPr lang="sv-SE" dirty="0"/>
              <a:t>Vi ser vissa förändringar i förtroendet för socialtjänsten i de fyra stadsområdena över tid. Andelen med litet förtroende ökade tydligt i Nordost mellan 2021 och 2022. Men 2023 är andelen tillbaka på samma nivå som 2021. </a:t>
            </a:r>
          </a:p>
          <a:p>
            <a:r>
              <a:rPr lang="sv-SE" dirty="0"/>
              <a:t>Andelarna med lågt förtroende verkar ha sjunkit i Centrum och Sydväst 2022 jämfört med 2021. 2022 fanns alltså tendenser till att det skett en polarisering i förtroendet, där olika grupper drog åt olika håll. Men 2023 så ligger stadsområdena samlade igen. </a:t>
            </a:r>
          </a:p>
          <a:p>
            <a:r>
              <a:rPr lang="sv-SE" dirty="0"/>
              <a:t>Att andelen sjönk i Centrum och Sydväst samtidigt som den ökade i Nordost innebar att det inte syns någon tydlig förändring på en hela staden-nivå. </a:t>
            </a:r>
          </a:p>
          <a:p>
            <a:endParaRPr lang="sv-SE" dirty="0"/>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a typeface="+mn-lt"/>
                <a:cs typeface="+mn-lt"/>
              </a:rPr>
              <a:t>Bruten skala har använts i detta diagram för att kunna göra </a:t>
            </a:r>
            <a:r>
              <a:rPr lang="sv-SE" dirty="0" err="1">
                <a:ea typeface="+mn-lt"/>
                <a:cs typeface="+mn-lt"/>
              </a:rPr>
              <a:t>inzoomningar</a:t>
            </a:r>
            <a:r>
              <a:rPr lang="sv-SE" dirty="0">
                <a:ea typeface="+mn-lt"/>
                <a:cs typeface="+mn-lt"/>
              </a:rPr>
              <a:t> av </a:t>
            </a:r>
            <a:r>
              <a:rPr lang="sv-SE" dirty="0" err="1">
                <a:ea typeface="+mn-lt"/>
                <a:cs typeface="+mn-lt"/>
              </a:rPr>
              <a:t>datan</a:t>
            </a:r>
            <a:r>
              <a:rPr lang="sv-SE" dirty="0">
                <a:ea typeface="+mn-lt"/>
                <a:cs typeface="+mn-lt"/>
              </a:rPr>
              <a:t>, skalan på y-axeln börjar alltså inte på 0. Detta kan göra att vissa förändringar och skillnader ser större ut än vad de egentligen är.</a:t>
            </a:r>
          </a:p>
          <a:p>
            <a:endParaRPr lang="sv-SE" dirty="0"/>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11</a:t>
            </a:fld>
            <a:endParaRPr lang="sv-SE"/>
          </a:p>
        </p:txBody>
      </p:sp>
    </p:spTree>
    <p:extLst>
      <p:ext uri="{BB962C8B-B14F-4D97-AF65-F5344CB8AC3E}">
        <p14:creationId xmlns:p14="http://schemas.microsoft.com/office/powerpoint/2010/main" val="3617552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Svar på frågan ”</a:t>
            </a:r>
            <a:r>
              <a:rPr lang="sv-SE" sz="1200" b="0" i="0" u="none" strike="noStrike" baseline="0" dirty="0">
                <a:solidFill>
                  <a:srgbClr val="000000"/>
                </a:solidFill>
                <a:latin typeface="Times New Roman" panose="02020603050405020304" pitchFamily="18" charset="0"/>
              </a:rPr>
              <a:t>Hur stort förtroende har du för det sätt på vilket följande institutioner sköter sitt arbete? - Socialtjänsten”</a:t>
            </a:r>
          </a:p>
          <a:p>
            <a:r>
              <a:rPr lang="sv-SE" sz="1200" b="0" i="0" u="none" strike="noStrike" baseline="0" dirty="0">
                <a:solidFill>
                  <a:srgbClr val="000000"/>
                </a:solidFill>
                <a:latin typeface="Times New Roman" panose="02020603050405020304" pitchFamily="18" charset="0"/>
              </a:rPr>
              <a:t>Svarsalternativ: Mycket stort förtroende, ganska stort förtroende, varken stort eller litet förtroende, ganska litet förtroende, mycket litet förtroende. </a:t>
            </a:r>
          </a:p>
          <a:p>
            <a:r>
              <a:rPr lang="sv-SE" dirty="0"/>
              <a:t>Diagrammet visar andelen som svarat ganska eller mycket litet förtroende. Skalan går från 0-100. </a:t>
            </a:r>
          </a:p>
          <a:p>
            <a:endParaRPr lang="sv-SE" dirty="0"/>
          </a:p>
          <a:p>
            <a:pPr marL="0" marR="0">
              <a:spcBef>
                <a:spcPts val="0"/>
              </a:spcBef>
              <a:spcAft>
                <a:spcPts val="0"/>
              </a:spcAft>
            </a:pPr>
            <a:r>
              <a:rPr lang="sv-SE" sz="1200" dirty="0">
                <a:solidFill>
                  <a:srgbClr val="000000"/>
                </a:solidFill>
                <a:effectLst/>
                <a:latin typeface="Arial" panose="020B0604020202020204" pitchFamily="34" charset="0"/>
              </a:rPr>
              <a:t>Bland de bakgrundsvariabler som visas i detta diagram ser vi relativt små skillnader i andelen med lågt förtroende. Störst är skillnaden mellan de olika åldersgrupperna, där det är stört andel med lågt förtroende i gruppen 50-64 år. </a:t>
            </a:r>
          </a:p>
          <a:p>
            <a:pPr marL="0" marR="0">
              <a:spcBef>
                <a:spcPts val="0"/>
              </a:spcBef>
              <a:spcAft>
                <a:spcPts val="0"/>
              </a:spcAft>
            </a:pPr>
            <a:endParaRPr lang="sv-SE" sz="1200" dirty="0">
              <a:solidFill>
                <a:srgbClr val="000000"/>
              </a:solidFill>
              <a:effectLst/>
              <a:latin typeface="Arial" panose="020B0604020202020204" pitchFamily="34" charset="0"/>
            </a:endParaRPr>
          </a:p>
          <a:p>
            <a:pPr marL="0" marR="0">
              <a:spcBef>
                <a:spcPts val="0"/>
              </a:spcBef>
              <a:spcAft>
                <a:spcPts val="0"/>
              </a:spcAft>
            </a:pPr>
            <a:r>
              <a:rPr lang="sv-SE" sz="1200" dirty="0">
                <a:solidFill>
                  <a:srgbClr val="000000"/>
                </a:solidFill>
                <a:effectLst/>
                <a:latin typeface="Arial" panose="020B0604020202020204" pitchFamily="34" charset="0"/>
              </a:rPr>
              <a:t>Värt att notera här är att förtroendet är varken bättre eller sämre bland de som i större utsträckning ingår i socialtjänstens målgrupper, så som föräldrar, personer med funktionsnedsättning eller personer som bor i utsatta områden. </a:t>
            </a:r>
          </a:p>
        </p:txBody>
      </p:sp>
      <p:sp>
        <p:nvSpPr>
          <p:cNvPr id="4" name="Platshållare för datum 3"/>
          <p:cNvSpPr>
            <a:spLocks noGrp="1"/>
          </p:cNvSpPr>
          <p:nvPr>
            <p:ph type="dt" idx="10"/>
          </p:nvPr>
        </p:nvSpPr>
        <p:spPr/>
        <p:txBody>
          <a:bodyPr/>
          <a:lstStyle/>
          <a:p>
            <a:fld id="{72532145-269E-4DEC-A5F5-E687CD17D124}" type="datetime1">
              <a:rPr lang="sv-SE" smtClean="0"/>
              <a:t>2024-10-10</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12</a:t>
            </a:fld>
            <a:endParaRPr lang="sv-SE"/>
          </a:p>
        </p:txBody>
      </p:sp>
    </p:spTree>
    <p:extLst>
      <p:ext uri="{BB962C8B-B14F-4D97-AF65-F5344CB8AC3E}">
        <p14:creationId xmlns:p14="http://schemas.microsoft.com/office/powerpoint/2010/main" val="602879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70504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1492622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82681277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0093005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7586088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31891888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4620150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25111721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5"/>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99048215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97044864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40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74547371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344599698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6485834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F75068A3-1A23-D7A8-E32B-9930CB95DD25}"/>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22942773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6329555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5493513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0400613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56500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1"/>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15201601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5053155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8269766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9026176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67129329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0486957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217654090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6"/>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343815228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3209776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57466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2839032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4236260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428749536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D0EC1FC0-8DDF-31BC-6880-F607E54C8999}"/>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8212309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6714721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70642340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621665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8837922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49858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019656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386136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83049943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8473892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39111571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99156347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bg2"/>
          </a:solidFill>
        </p:spPr>
        <p:txBody>
          <a:bodyPr wrap="square" lIns="432000" tIns="432000" rIns="432000" bIns="432000" anchor="ctr" anchorCtr="0">
            <a:spAutoFit/>
          </a:bodyPr>
          <a:lstStyle>
            <a:lvl1pPr algn="l">
              <a:lnSpc>
                <a:spcPct val="90000"/>
              </a:lnSpc>
              <a:defRPr sz="3000">
                <a:solidFill>
                  <a:schemeClr val="tx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487858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3850209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70793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tx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256546531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70421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478827113"/>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a:t>Klicka här för att ändra mall för rubrikformat</a:t>
            </a:r>
            <a:endParaRPr lang="en-US"/>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217DBA35-B954-D5BE-3055-10F75AB3F288}"/>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tx1"/>
                </a:solidFill>
              </a:defRPr>
            </a:lvl1pPr>
          </a:lstStyle>
          <a:p>
            <a:r>
              <a:rPr lang="sv-SE"/>
              <a:t>Kontakt</a:t>
            </a:r>
          </a:p>
        </p:txBody>
      </p:sp>
    </p:spTree>
    <p:extLst>
      <p:ext uri="{BB962C8B-B14F-4D97-AF65-F5344CB8AC3E}">
        <p14:creationId xmlns:p14="http://schemas.microsoft.com/office/powerpoint/2010/main" val="176441280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A9B615-FCD2-4529-FF70-B595BCC841A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688B7C8-21BE-FF9C-7F3A-B192A36F54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0ABE17E-34D3-288B-C64A-960F85415D17}"/>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F0951273-980A-0C81-2A3E-B60910F0065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FE3888C-7E7D-91AA-E2DB-D0CD00C677F9}"/>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015625482"/>
      </p:ext>
    </p:extLst>
  </p:cSld>
  <p:clrMapOvr>
    <a:masterClrMapping/>
  </p:clrMapOvr>
  <p:hf sldNum="0" hdr="0" ftr="0" dt="0"/>
</p:sldLayout>
</file>

<file path=ppt/slideLayouts/slideLayout15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72AD85-F454-5846-A221-8C9F32B200D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C3BE60-6873-1893-80EB-EFD0A157236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7797FA-8577-D389-E43C-2897AF22F042}"/>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B16947CF-E16D-AFE0-3FE9-9B5843D1B2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10B164-525A-FE50-122C-3071C5E444D1}"/>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005064025"/>
      </p:ext>
    </p:extLst>
  </p:cSld>
  <p:clrMapOvr>
    <a:masterClrMapping/>
  </p:clrMapOvr>
  <p:hf sldNum="0" hdr="0" ftr="0" dt="0"/>
</p:sldLayout>
</file>

<file path=ppt/slideLayouts/slideLayout15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FC5F9D-D17C-0A50-8E31-3F7FE61E837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ADE1CDC-7E68-8AFC-D418-DB89818356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D21E2AE-CA03-4E6F-1332-4868EE84431A}"/>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F9D104A0-B00C-7ACE-8435-AF7150C54C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6CD0935-8C05-A2B8-52B2-78CD0A84BD25}"/>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1010480"/>
      </p:ext>
    </p:extLst>
  </p:cSld>
  <p:clrMapOvr>
    <a:masterClrMapping/>
  </p:clrMapOvr>
  <p:hf sldNum="0" hdr="0" ftr="0" dt="0"/>
</p:sldLayout>
</file>

<file path=ppt/slideLayouts/slideLayout15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A18001-F838-22CB-4110-734FFF5533E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A1669C-41D8-E422-1A70-15FAB3A2DBF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C190227-FFF1-B3F5-53C7-613D2B862A79}"/>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FFFBE18-7FD5-9072-A508-90E5EB01F348}"/>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6" name="Platshållare för sidfot 5">
            <a:extLst>
              <a:ext uri="{FF2B5EF4-FFF2-40B4-BE49-F238E27FC236}">
                <a16:creationId xmlns:a16="http://schemas.microsoft.com/office/drawing/2014/main" id="{C814E537-D7A4-43A9-985E-CFD6B737936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B5055E1-8EFB-0765-037D-F280FD963FFD}"/>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5338621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226C7F-7DF0-1DF9-3050-C5C6C33108A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D6F34A1-4C33-DAA5-8899-EB9E704EE2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7A20B27-0568-13ED-11F2-1EB01FF2E7E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DCD245E-B4AB-0346-2F51-2CFB62A6EE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D996061-3A38-9A7E-99A3-D1846AD08BB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5AF5F95-5F96-7238-412A-09A6C4D0411C}"/>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8" name="Platshållare för sidfot 7">
            <a:extLst>
              <a:ext uri="{FF2B5EF4-FFF2-40B4-BE49-F238E27FC236}">
                <a16:creationId xmlns:a16="http://schemas.microsoft.com/office/drawing/2014/main" id="{0C834616-2235-4270-4B71-0AE3B0D7C1B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7A0FEB7-23C9-0C39-EB70-A8CBAC114B1D}"/>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874461368"/>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A77FBB-6288-351F-134C-FAE7049DB21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A1B581B-A366-2459-C2E7-922794E11117}"/>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4" name="Platshållare för sidfot 3">
            <a:extLst>
              <a:ext uri="{FF2B5EF4-FFF2-40B4-BE49-F238E27FC236}">
                <a16:creationId xmlns:a16="http://schemas.microsoft.com/office/drawing/2014/main" id="{85E70107-C25B-65B6-048E-8909BEEE9FA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8F60311-1D42-EDCC-676A-A618ECFD5059}"/>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97725683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A578A9A-B782-AA0B-0B80-F322C4194CA2}"/>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3" name="Platshållare för sidfot 2">
            <a:extLst>
              <a:ext uri="{FF2B5EF4-FFF2-40B4-BE49-F238E27FC236}">
                <a16:creationId xmlns:a16="http://schemas.microsoft.com/office/drawing/2014/main" id="{6CA03092-6446-1D5C-2D68-37835A02A29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B362EFB-1D9C-2937-168F-F2F3B2DCDE3F}"/>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80866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629303302"/>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3CF548-3782-EB8D-777C-4A45281EAAA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B52E64F-0131-736F-366B-3C9A2D436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84AA888-C919-DD73-E2EC-ADB4488BFA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33827EC-2B1A-1041-0195-FFAAAB1B8544}"/>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6" name="Platshållare för sidfot 5">
            <a:extLst>
              <a:ext uri="{FF2B5EF4-FFF2-40B4-BE49-F238E27FC236}">
                <a16:creationId xmlns:a16="http://schemas.microsoft.com/office/drawing/2014/main" id="{EBDFDF0F-8EC7-B041-97F1-E7ACF6F1CE4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D15DB02-1324-950C-EB92-900701D773D0}"/>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81636164"/>
      </p:ext>
    </p:extLst>
  </p:cSld>
  <p:clrMapOvr>
    <a:masterClrMapping/>
  </p:clrMapOvr>
  <p:hf sldNum="0" hdr="0" ftr="0" dt="0"/>
</p:sldLayout>
</file>

<file path=ppt/slideLayouts/slideLayout16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30A105-1BA4-155E-7F1B-EC90C3C3778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55E9545-CEFE-B0A7-4005-77603E633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C2AFB087-6C7E-874F-CBC4-FFAB25A9F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24732A1-B0A8-EFC0-89EE-899C7F4FDE59}"/>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6" name="Platshållare för sidfot 5">
            <a:extLst>
              <a:ext uri="{FF2B5EF4-FFF2-40B4-BE49-F238E27FC236}">
                <a16:creationId xmlns:a16="http://schemas.microsoft.com/office/drawing/2014/main" id="{776BF902-7B1A-1FF0-4F35-7FF0E7FF05F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AA60B71-27F8-A21F-C754-4514FD30E9FF}"/>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43165431"/>
      </p:ext>
    </p:extLst>
  </p:cSld>
  <p:clrMapOvr>
    <a:masterClrMapping/>
  </p:clrMapOvr>
  <p:hf sldNum="0" hdr="0" ftr="0" dt="0"/>
</p:sldLayout>
</file>

<file path=ppt/slideLayouts/slideLayout16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779D45-4CA0-8DCE-6DFB-DB0FC715458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11257BD-BC2A-6B32-B1F1-7A00A377C95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C8AB20B-DCFD-3444-C32B-88AE24A174FE}"/>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652D0520-EC60-8C0E-6AD1-F68A054990F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5ECB77C-24F7-0E85-8954-D6C7C957BB90}"/>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04086212"/>
      </p:ext>
    </p:extLst>
  </p:cSld>
  <p:clrMapOvr>
    <a:masterClrMapping/>
  </p:clrMapOvr>
  <p:hf sldNum="0" hdr="0" ftr="0" dt="0"/>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F8F042E-2F12-D374-A958-3A0723C9B94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546EAC9-73E0-36D6-43E2-88270F9CD33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49081D6-3E9E-D5E3-AEB2-60D1173AFFED}"/>
              </a:ext>
            </a:extLst>
          </p:cNvPr>
          <p:cNvSpPr>
            <a:spLocks noGrp="1"/>
          </p:cNvSpPr>
          <p:nvPr>
            <p:ph type="dt" sz="half" idx="10"/>
          </p:nvPr>
        </p:nvSpPr>
        <p:spPr/>
        <p:txBody>
          <a:body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6C1FADE7-6D18-E76E-175D-8AD766E512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C1E6C05-8597-123A-5DD9-8B7597F6B3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826066718"/>
      </p:ext>
    </p:extLst>
  </p:cSld>
  <p:clrMapOvr>
    <a:masterClrMapping/>
  </p:clrMapOvr>
  <p:hf sldNum="0" hdr="0" ftr="0" dt="0"/>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userDrawn="1">
  <p:cSld name="1_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52987799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spTree>
    <p:extLst>
      <p:ext uri="{BB962C8B-B14F-4D97-AF65-F5344CB8AC3E}">
        <p14:creationId xmlns:p14="http://schemas.microsoft.com/office/powerpoint/2010/main" val="306716015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62632847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975721727"/>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378247952"/>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40220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3492782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685321050"/>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6897976"/>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81966922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2635275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br>
              <a:rPr lang="sv-SE"/>
            </a:br>
            <a:r>
              <a:rPr lang="sv-SE"/>
              <a:t>för att lägga till en bild</a:t>
            </a:r>
            <a:endParaRPr lang="en-US"/>
          </a:p>
        </p:txBody>
      </p:sp>
    </p:spTree>
    <p:extLst>
      <p:ext uri="{BB962C8B-B14F-4D97-AF65-F5344CB8AC3E}">
        <p14:creationId xmlns:p14="http://schemas.microsoft.com/office/powerpoint/2010/main" val="2053887063"/>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 ovan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4183901251"/>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883624625"/>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592595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 ovan</a:t>
            </a:r>
            <a:br>
              <a:rPr lang="sv-SE"/>
            </a:br>
            <a:r>
              <a:rPr lang="sv-SE"/>
              <a:t>för att lägga till en bild</a:t>
            </a:r>
            <a:endParaRPr lang="en-US"/>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54169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617335671"/>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spTree>
    <p:extLst>
      <p:ext uri="{BB962C8B-B14F-4D97-AF65-F5344CB8AC3E}">
        <p14:creationId xmlns:p14="http://schemas.microsoft.com/office/powerpoint/2010/main" val="1818687376"/>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1651405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748842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45873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07361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87787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66595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579239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36769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27850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35003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2588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193478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2828968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tx2"/>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7712530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06732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665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6295425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9511143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9D6F5AB1-2AEA-F21F-66E0-3054F0956C80}"/>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9172592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506457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704891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7152462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2049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791199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254197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863844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6511789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20079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110142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32411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870023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2"/>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21680401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8641225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2280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35056545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9840345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a:t>
            </a:r>
            <a:r>
              <a:rPr lang="sv-SE" sz="1050">
                <a:solidFill>
                  <a:schemeClr val="tx1"/>
                </a:solidFill>
              </a:rPr>
              <a:t>öppen</a:t>
            </a:r>
            <a:r>
              <a:rPr lang="sv-SE" sz="105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D1A0E380-5DF5-5913-9E3F-A6C5E1749419}"/>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4310153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86351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0508569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533179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492838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258825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634966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1732702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0453734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03443592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0450691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0265906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3"/>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150771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0509718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283442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750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4523099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0361230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402B4037-311E-98D0-D073-392D44DB983B}"/>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12404377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4999887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745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2338246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9279020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5236365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07712200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143116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0059206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69709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8080664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192484309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4"/>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6870553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19916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67984265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86764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57072892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93039507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4F514343-718C-65D7-600B-35F34BA2CF05}"/>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65666668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9911017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8836810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8979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74.xml"/><Relationship Id="rId13" Type="http://schemas.openxmlformats.org/officeDocument/2006/relationships/slideLayout" Target="../slideLayouts/slideLayout179.xml"/><Relationship Id="rId18" Type="http://schemas.openxmlformats.org/officeDocument/2006/relationships/image" Target="../media/image1.png"/><Relationship Id="rId3" Type="http://schemas.openxmlformats.org/officeDocument/2006/relationships/slideLayout" Target="../slideLayouts/slideLayout169.xml"/><Relationship Id="rId7" Type="http://schemas.openxmlformats.org/officeDocument/2006/relationships/slideLayout" Target="../slideLayouts/slideLayout173.xml"/><Relationship Id="rId12" Type="http://schemas.openxmlformats.org/officeDocument/2006/relationships/slideLayout" Target="../slideLayouts/slideLayout178.xml"/><Relationship Id="rId17" Type="http://schemas.openxmlformats.org/officeDocument/2006/relationships/theme" Target="../theme/theme10.xml"/><Relationship Id="rId2" Type="http://schemas.openxmlformats.org/officeDocument/2006/relationships/slideLayout" Target="../slideLayouts/slideLayout168.xml"/><Relationship Id="rId16" Type="http://schemas.openxmlformats.org/officeDocument/2006/relationships/slideLayout" Target="../slideLayouts/slideLayout182.xml"/><Relationship Id="rId1" Type="http://schemas.openxmlformats.org/officeDocument/2006/relationships/slideLayout" Target="../slideLayouts/slideLayout167.xml"/><Relationship Id="rId6" Type="http://schemas.openxmlformats.org/officeDocument/2006/relationships/slideLayout" Target="../slideLayouts/slideLayout172.xml"/><Relationship Id="rId11" Type="http://schemas.openxmlformats.org/officeDocument/2006/relationships/slideLayout" Target="../slideLayouts/slideLayout177.xml"/><Relationship Id="rId5" Type="http://schemas.openxmlformats.org/officeDocument/2006/relationships/slideLayout" Target="../slideLayouts/slideLayout171.xml"/><Relationship Id="rId15" Type="http://schemas.openxmlformats.org/officeDocument/2006/relationships/slideLayout" Target="../slideLayouts/slideLayout181.xml"/><Relationship Id="rId10" Type="http://schemas.openxmlformats.org/officeDocument/2006/relationships/slideLayout" Target="../slideLayouts/slideLayout176.xml"/><Relationship Id="rId4" Type="http://schemas.openxmlformats.org/officeDocument/2006/relationships/slideLayout" Target="../slideLayouts/slideLayout170.xml"/><Relationship Id="rId9" Type="http://schemas.openxmlformats.org/officeDocument/2006/relationships/slideLayout" Target="../slideLayouts/slideLayout175.xml"/><Relationship Id="rId14" Type="http://schemas.openxmlformats.org/officeDocument/2006/relationships/slideLayout" Target="../slideLayouts/slideLayout18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png"/><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3" Type="http://schemas.openxmlformats.org/officeDocument/2006/relationships/slideLayout" Target="../slideLayouts/slideLayout41.xml"/><Relationship Id="rId21" Type="http://schemas.openxmlformats.org/officeDocument/2006/relationships/image" Target="../media/image1.png"/><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theme" Target="../theme/theme3.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18" Type="http://schemas.openxmlformats.org/officeDocument/2006/relationships/slideLayout" Target="../slideLayouts/slideLayout75.xml"/><Relationship Id="rId3" Type="http://schemas.openxmlformats.org/officeDocument/2006/relationships/slideLayout" Target="../slideLayouts/slideLayout60.xml"/><Relationship Id="rId21" Type="http://schemas.openxmlformats.org/officeDocument/2006/relationships/image" Target="../media/image1.png"/><Relationship Id="rId7" Type="http://schemas.openxmlformats.org/officeDocument/2006/relationships/slideLayout" Target="../slideLayouts/slideLayout64.xml"/><Relationship Id="rId12" Type="http://schemas.openxmlformats.org/officeDocument/2006/relationships/slideLayout" Target="../slideLayouts/slideLayout69.xml"/><Relationship Id="rId17" Type="http://schemas.openxmlformats.org/officeDocument/2006/relationships/slideLayout" Target="../slideLayouts/slideLayout74.xml"/><Relationship Id="rId2" Type="http://schemas.openxmlformats.org/officeDocument/2006/relationships/slideLayout" Target="../slideLayouts/slideLayout59.xml"/><Relationship Id="rId16" Type="http://schemas.openxmlformats.org/officeDocument/2006/relationships/slideLayout" Target="../slideLayouts/slideLayout73.xml"/><Relationship Id="rId20" Type="http://schemas.openxmlformats.org/officeDocument/2006/relationships/theme" Target="../theme/theme4.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slideLayout" Target="../slideLayouts/slideLayout72.xml"/><Relationship Id="rId10" Type="http://schemas.openxmlformats.org/officeDocument/2006/relationships/slideLayout" Target="../slideLayouts/slideLayout67.xml"/><Relationship Id="rId19" Type="http://schemas.openxmlformats.org/officeDocument/2006/relationships/slideLayout" Target="../slideLayouts/slideLayout76.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slideLayout" Target="../slideLayouts/slideLayout7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18" Type="http://schemas.openxmlformats.org/officeDocument/2006/relationships/slideLayout" Target="../slideLayouts/slideLayout94.xml"/><Relationship Id="rId3" Type="http://schemas.openxmlformats.org/officeDocument/2006/relationships/slideLayout" Target="../slideLayouts/slideLayout79.xml"/><Relationship Id="rId21" Type="http://schemas.openxmlformats.org/officeDocument/2006/relationships/image" Target="../media/image1.png"/><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slideLayout" Target="../slideLayouts/slideLayout93.xml"/><Relationship Id="rId2" Type="http://schemas.openxmlformats.org/officeDocument/2006/relationships/slideLayout" Target="../slideLayouts/slideLayout78.xml"/><Relationship Id="rId16" Type="http://schemas.openxmlformats.org/officeDocument/2006/relationships/slideLayout" Target="../slideLayouts/slideLayout92.xml"/><Relationship Id="rId20" Type="http://schemas.openxmlformats.org/officeDocument/2006/relationships/theme" Target="../theme/theme5.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slideLayout" Target="../slideLayouts/slideLayout91.xml"/><Relationship Id="rId10" Type="http://schemas.openxmlformats.org/officeDocument/2006/relationships/slideLayout" Target="../slideLayouts/slideLayout86.xml"/><Relationship Id="rId19" Type="http://schemas.openxmlformats.org/officeDocument/2006/relationships/slideLayout" Target="../slideLayouts/slideLayout95.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3.xml"/><Relationship Id="rId13" Type="http://schemas.openxmlformats.org/officeDocument/2006/relationships/slideLayout" Target="../slideLayouts/slideLayout108.xml"/><Relationship Id="rId18" Type="http://schemas.openxmlformats.org/officeDocument/2006/relationships/slideLayout" Target="../slideLayouts/slideLayout113.xml"/><Relationship Id="rId3" Type="http://schemas.openxmlformats.org/officeDocument/2006/relationships/slideLayout" Target="../slideLayouts/slideLayout98.xml"/><Relationship Id="rId21" Type="http://schemas.openxmlformats.org/officeDocument/2006/relationships/image" Target="../media/image1.png"/><Relationship Id="rId7" Type="http://schemas.openxmlformats.org/officeDocument/2006/relationships/slideLayout" Target="../slideLayouts/slideLayout102.xml"/><Relationship Id="rId12" Type="http://schemas.openxmlformats.org/officeDocument/2006/relationships/slideLayout" Target="../slideLayouts/slideLayout107.xml"/><Relationship Id="rId17" Type="http://schemas.openxmlformats.org/officeDocument/2006/relationships/slideLayout" Target="../slideLayouts/slideLayout112.xml"/><Relationship Id="rId2" Type="http://schemas.openxmlformats.org/officeDocument/2006/relationships/slideLayout" Target="../slideLayouts/slideLayout97.xml"/><Relationship Id="rId16" Type="http://schemas.openxmlformats.org/officeDocument/2006/relationships/slideLayout" Target="../slideLayouts/slideLayout111.xml"/><Relationship Id="rId20" Type="http://schemas.openxmlformats.org/officeDocument/2006/relationships/theme" Target="../theme/theme6.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5" Type="http://schemas.openxmlformats.org/officeDocument/2006/relationships/slideLayout" Target="../slideLayouts/slideLayout110.xml"/><Relationship Id="rId10" Type="http://schemas.openxmlformats.org/officeDocument/2006/relationships/slideLayout" Target="../slideLayouts/slideLayout105.xml"/><Relationship Id="rId19" Type="http://schemas.openxmlformats.org/officeDocument/2006/relationships/slideLayout" Target="../slideLayouts/slideLayout114.xml"/><Relationship Id="rId4" Type="http://schemas.openxmlformats.org/officeDocument/2006/relationships/slideLayout" Target="../slideLayouts/slideLayout99.xml"/><Relationship Id="rId9" Type="http://schemas.openxmlformats.org/officeDocument/2006/relationships/slideLayout" Target="../slideLayouts/slideLayout104.xml"/><Relationship Id="rId14" Type="http://schemas.openxmlformats.org/officeDocument/2006/relationships/slideLayout" Target="../slideLayouts/slideLayout10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slideLayout" Target="../slideLayouts/slideLayout127.xml"/><Relationship Id="rId18" Type="http://schemas.openxmlformats.org/officeDocument/2006/relationships/slideLayout" Target="../slideLayouts/slideLayout132.xml"/><Relationship Id="rId3" Type="http://schemas.openxmlformats.org/officeDocument/2006/relationships/slideLayout" Target="../slideLayouts/slideLayout117.xml"/><Relationship Id="rId21" Type="http://schemas.openxmlformats.org/officeDocument/2006/relationships/image" Target="../media/image1.png"/><Relationship Id="rId7" Type="http://schemas.openxmlformats.org/officeDocument/2006/relationships/slideLayout" Target="../slideLayouts/slideLayout121.xml"/><Relationship Id="rId12" Type="http://schemas.openxmlformats.org/officeDocument/2006/relationships/slideLayout" Target="../slideLayouts/slideLayout126.xml"/><Relationship Id="rId17" Type="http://schemas.openxmlformats.org/officeDocument/2006/relationships/slideLayout" Target="../slideLayouts/slideLayout131.xml"/><Relationship Id="rId2" Type="http://schemas.openxmlformats.org/officeDocument/2006/relationships/slideLayout" Target="../slideLayouts/slideLayout116.xml"/><Relationship Id="rId16" Type="http://schemas.openxmlformats.org/officeDocument/2006/relationships/slideLayout" Target="../slideLayouts/slideLayout130.xml"/><Relationship Id="rId20" Type="http://schemas.openxmlformats.org/officeDocument/2006/relationships/theme" Target="../theme/theme7.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5" Type="http://schemas.openxmlformats.org/officeDocument/2006/relationships/slideLayout" Target="../slideLayouts/slideLayout129.xml"/><Relationship Id="rId10" Type="http://schemas.openxmlformats.org/officeDocument/2006/relationships/slideLayout" Target="../slideLayouts/slideLayout124.xml"/><Relationship Id="rId19" Type="http://schemas.openxmlformats.org/officeDocument/2006/relationships/slideLayout" Target="../slideLayouts/slideLayout133.xml"/><Relationship Id="rId4" Type="http://schemas.openxmlformats.org/officeDocument/2006/relationships/slideLayout" Target="../slideLayouts/slideLayout118.xml"/><Relationship Id="rId9" Type="http://schemas.openxmlformats.org/officeDocument/2006/relationships/slideLayout" Target="../slideLayouts/slideLayout123.xml"/><Relationship Id="rId14" Type="http://schemas.openxmlformats.org/officeDocument/2006/relationships/slideLayout" Target="../slideLayouts/slideLayout12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41.xml"/><Relationship Id="rId13" Type="http://schemas.openxmlformats.org/officeDocument/2006/relationships/slideLayout" Target="../slideLayouts/slideLayout146.xml"/><Relationship Id="rId18" Type="http://schemas.openxmlformats.org/officeDocument/2006/relationships/slideLayout" Target="../slideLayouts/slideLayout151.xml"/><Relationship Id="rId3" Type="http://schemas.openxmlformats.org/officeDocument/2006/relationships/slideLayout" Target="../slideLayouts/slideLayout136.xml"/><Relationship Id="rId21" Type="http://schemas.openxmlformats.org/officeDocument/2006/relationships/image" Target="../media/image1.png"/><Relationship Id="rId7" Type="http://schemas.openxmlformats.org/officeDocument/2006/relationships/slideLayout" Target="../slideLayouts/slideLayout140.xml"/><Relationship Id="rId12" Type="http://schemas.openxmlformats.org/officeDocument/2006/relationships/slideLayout" Target="../slideLayouts/slideLayout145.xml"/><Relationship Id="rId17" Type="http://schemas.openxmlformats.org/officeDocument/2006/relationships/slideLayout" Target="../slideLayouts/slideLayout150.xml"/><Relationship Id="rId2" Type="http://schemas.openxmlformats.org/officeDocument/2006/relationships/slideLayout" Target="../slideLayouts/slideLayout135.xml"/><Relationship Id="rId16" Type="http://schemas.openxmlformats.org/officeDocument/2006/relationships/slideLayout" Target="../slideLayouts/slideLayout149.xml"/><Relationship Id="rId20" Type="http://schemas.openxmlformats.org/officeDocument/2006/relationships/theme" Target="../theme/theme8.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5" Type="http://schemas.openxmlformats.org/officeDocument/2006/relationships/slideLayout" Target="../slideLayouts/slideLayout148.xml"/><Relationship Id="rId10" Type="http://schemas.openxmlformats.org/officeDocument/2006/relationships/slideLayout" Target="../slideLayouts/slideLayout143.xml"/><Relationship Id="rId19" Type="http://schemas.openxmlformats.org/officeDocument/2006/relationships/slideLayout" Target="../slideLayouts/slideLayout152.xml"/><Relationship Id="rId4" Type="http://schemas.openxmlformats.org/officeDocument/2006/relationships/slideLayout" Target="../slideLayouts/slideLayout137.xml"/><Relationship Id="rId9" Type="http://schemas.openxmlformats.org/officeDocument/2006/relationships/slideLayout" Target="../slideLayouts/slideLayout142.xml"/><Relationship Id="rId14" Type="http://schemas.openxmlformats.org/officeDocument/2006/relationships/slideLayout" Target="../slideLayouts/slideLayout14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60.xml"/><Relationship Id="rId13" Type="http://schemas.openxmlformats.org/officeDocument/2006/relationships/slideLayout" Target="../slideLayouts/slideLayout165.xml"/><Relationship Id="rId3" Type="http://schemas.openxmlformats.org/officeDocument/2006/relationships/slideLayout" Target="../slideLayouts/slideLayout155.xml"/><Relationship Id="rId7" Type="http://schemas.openxmlformats.org/officeDocument/2006/relationships/slideLayout" Target="../slideLayouts/slideLayout159.xml"/><Relationship Id="rId12" Type="http://schemas.openxmlformats.org/officeDocument/2006/relationships/slideLayout" Target="../slideLayouts/slideLayout164.xml"/><Relationship Id="rId2" Type="http://schemas.openxmlformats.org/officeDocument/2006/relationships/slideLayout" Target="../slideLayouts/slideLayout154.xml"/><Relationship Id="rId16" Type="http://schemas.openxmlformats.org/officeDocument/2006/relationships/image" Target="../media/image1.png"/><Relationship Id="rId1" Type="http://schemas.openxmlformats.org/officeDocument/2006/relationships/slideLayout" Target="../slideLayouts/slideLayout153.xml"/><Relationship Id="rId6" Type="http://schemas.openxmlformats.org/officeDocument/2006/relationships/slideLayout" Target="../slideLayouts/slideLayout158.xml"/><Relationship Id="rId11" Type="http://schemas.openxmlformats.org/officeDocument/2006/relationships/slideLayout" Target="../slideLayouts/slideLayout163.xml"/><Relationship Id="rId5" Type="http://schemas.openxmlformats.org/officeDocument/2006/relationships/slideLayout" Target="../slideLayouts/slideLayout157.xml"/><Relationship Id="rId15" Type="http://schemas.openxmlformats.org/officeDocument/2006/relationships/theme" Target="../theme/theme9.xml"/><Relationship Id="rId10" Type="http://schemas.openxmlformats.org/officeDocument/2006/relationships/slideLayout" Target="../slideLayouts/slideLayout162.xml"/><Relationship Id="rId4" Type="http://schemas.openxmlformats.org/officeDocument/2006/relationships/slideLayout" Target="../slideLayouts/slideLayout156.xml"/><Relationship Id="rId9" Type="http://schemas.openxmlformats.org/officeDocument/2006/relationships/slideLayout" Target="../slideLayouts/slideLayout161.xml"/><Relationship Id="rId14" Type="http://schemas.openxmlformats.org/officeDocument/2006/relationships/slideLayout" Target="../slideLayouts/slideLayout16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529" r:id="rId2"/>
    <p:sldLayoutId id="2147484530" r:id="rId3"/>
    <p:sldLayoutId id="2147484531" r:id="rId4"/>
    <p:sldLayoutId id="2147484532" r:id="rId5"/>
    <p:sldLayoutId id="2147484533" r:id="rId6"/>
    <p:sldLayoutId id="2147484534" r:id="rId7"/>
    <p:sldLayoutId id="2147484535" r:id="rId8"/>
    <p:sldLayoutId id="2147484627" r:id="rId9"/>
    <p:sldLayoutId id="2147484625" r:id="rId10"/>
    <p:sldLayoutId id="2147484536" r:id="rId11"/>
    <p:sldLayoutId id="2147484537" r:id="rId12"/>
    <p:sldLayoutId id="2147484538" r:id="rId13"/>
    <p:sldLayoutId id="2147484539" r:id="rId14"/>
    <p:sldLayoutId id="2147484626" r:id="rId15"/>
    <p:sldLayoutId id="2147484540" r:id="rId16"/>
    <p:sldLayoutId id="2147484408" r:id="rId17"/>
    <p:sldLayoutId id="2147484409" r:id="rId18"/>
    <p:sldLayoutId id="2147484043"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4053592245"/>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 id="2147484712" r:id="rId14"/>
    <p:sldLayoutId id="2147484713" r:id="rId15"/>
    <p:sldLayoutId id="214748471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541" r:id="rId2"/>
    <p:sldLayoutId id="2147484542" r:id="rId3"/>
    <p:sldLayoutId id="2147484543" r:id="rId4"/>
    <p:sldLayoutId id="2147484544" r:id="rId5"/>
    <p:sldLayoutId id="2147484635" r:id="rId6"/>
    <p:sldLayoutId id="2147484636" r:id="rId7"/>
    <p:sldLayoutId id="2147484637" r:id="rId8"/>
    <p:sldLayoutId id="2147484638" r:id="rId9"/>
    <p:sldLayoutId id="2147484639" r:id="rId10"/>
    <p:sldLayoutId id="2147484548" r:id="rId11"/>
    <p:sldLayoutId id="2147484549" r:id="rId12"/>
    <p:sldLayoutId id="2147484550" r:id="rId13"/>
    <p:sldLayoutId id="2147484551" r:id="rId14"/>
    <p:sldLayoutId id="2147484628" r:id="rId15"/>
    <p:sldLayoutId id="2147484552" r:id="rId16"/>
    <p:sldLayoutId id="2147484424" r:id="rId17"/>
    <p:sldLayoutId id="2147484425" r:id="rId18"/>
    <p:sldLayoutId id="2147484426"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553" r:id="rId2"/>
    <p:sldLayoutId id="2147484554" r:id="rId3"/>
    <p:sldLayoutId id="2147484555" r:id="rId4"/>
    <p:sldLayoutId id="2147484556" r:id="rId5"/>
    <p:sldLayoutId id="2147484640" r:id="rId6"/>
    <p:sldLayoutId id="2147484641" r:id="rId7"/>
    <p:sldLayoutId id="2147484642" r:id="rId8"/>
    <p:sldLayoutId id="2147484643" r:id="rId9"/>
    <p:sldLayoutId id="2147484644" r:id="rId10"/>
    <p:sldLayoutId id="2147484560" r:id="rId11"/>
    <p:sldLayoutId id="2147484561" r:id="rId12"/>
    <p:sldLayoutId id="2147484562" r:id="rId13"/>
    <p:sldLayoutId id="2147484563" r:id="rId14"/>
    <p:sldLayoutId id="2147484629" r:id="rId15"/>
    <p:sldLayoutId id="2147484564" r:id="rId16"/>
    <p:sldLayoutId id="2147484441" r:id="rId17"/>
    <p:sldLayoutId id="2147484442" r:id="rId18"/>
    <p:sldLayoutId id="2147484443"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565" r:id="rId2"/>
    <p:sldLayoutId id="2147484566" r:id="rId3"/>
    <p:sldLayoutId id="2147484567" r:id="rId4"/>
    <p:sldLayoutId id="2147484568" r:id="rId5"/>
    <p:sldLayoutId id="2147484645" r:id="rId6"/>
    <p:sldLayoutId id="2147484646" r:id="rId7"/>
    <p:sldLayoutId id="2147484647" r:id="rId8"/>
    <p:sldLayoutId id="2147484648" r:id="rId9"/>
    <p:sldLayoutId id="2147484649" r:id="rId10"/>
    <p:sldLayoutId id="2147484572" r:id="rId11"/>
    <p:sldLayoutId id="2147484573" r:id="rId12"/>
    <p:sldLayoutId id="2147484574" r:id="rId13"/>
    <p:sldLayoutId id="2147484575" r:id="rId14"/>
    <p:sldLayoutId id="2147484630" r:id="rId15"/>
    <p:sldLayoutId id="2147484576" r:id="rId16"/>
    <p:sldLayoutId id="2147484458" r:id="rId17"/>
    <p:sldLayoutId id="2147484459" r:id="rId18"/>
    <p:sldLayoutId id="2147484460"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577" r:id="rId2"/>
    <p:sldLayoutId id="2147484578" r:id="rId3"/>
    <p:sldLayoutId id="2147484579" r:id="rId4"/>
    <p:sldLayoutId id="2147484580" r:id="rId5"/>
    <p:sldLayoutId id="2147484650" r:id="rId6"/>
    <p:sldLayoutId id="2147484651" r:id="rId7"/>
    <p:sldLayoutId id="2147484652" r:id="rId8"/>
    <p:sldLayoutId id="2147484653" r:id="rId9"/>
    <p:sldLayoutId id="2147484654" r:id="rId10"/>
    <p:sldLayoutId id="2147484584" r:id="rId11"/>
    <p:sldLayoutId id="2147484585" r:id="rId12"/>
    <p:sldLayoutId id="2147484586" r:id="rId13"/>
    <p:sldLayoutId id="2147484587" r:id="rId14"/>
    <p:sldLayoutId id="2147484631" r:id="rId15"/>
    <p:sldLayoutId id="2147484588" r:id="rId16"/>
    <p:sldLayoutId id="2147484475" r:id="rId17"/>
    <p:sldLayoutId id="2147484476" r:id="rId18"/>
    <p:sldLayoutId id="2147484477"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589" r:id="rId2"/>
    <p:sldLayoutId id="2147484590" r:id="rId3"/>
    <p:sldLayoutId id="2147484591" r:id="rId4"/>
    <p:sldLayoutId id="2147484592" r:id="rId5"/>
    <p:sldLayoutId id="2147484655" r:id="rId6"/>
    <p:sldLayoutId id="2147484656" r:id="rId7"/>
    <p:sldLayoutId id="2147484657" r:id="rId8"/>
    <p:sldLayoutId id="2147484658" r:id="rId9"/>
    <p:sldLayoutId id="2147484659" r:id="rId10"/>
    <p:sldLayoutId id="2147484596" r:id="rId11"/>
    <p:sldLayoutId id="2147484597" r:id="rId12"/>
    <p:sldLayoutId id="2147484598" r:id="rId13"/>
    <p:sldLayoutId id="2147484599" r:id="rId14"/>
    <p:sldLayoutId id="2147484632" r:id="rId15"/>
    <p:sldLayoutId id="2147484600" r:id="rId16"/>
    <p:sldLayoutId id="2147484492" r:id="rId17"/>
    <p:sldLayoutId id="2147484493" r:id="rId18"/>
    <p:sldLayoutId id="2147484494"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601" r:id="rId2"/>
    <p:sldLayoutId id="2147484602" r:id="rId3"/>
    <p:sldLayoutId id="2147484603" r:id="rId4"/>
    <p:sldLayoutId id="2147484604" r:id="rId5"/>
    <p:sldLayoutId id="2147484660" r:id="rId6"/>
    <p:sldLayoutId id="2147484661" r:id="rId7"/>
    <p:sldLayoutId id="2147484662" r:id="rId8"/>
    <p:sldLayoutId id="2147484663" r:id="rId9"/>
    <p:sldLayoutId id="2147484664" r:id="rId10"/>
    <p:sldLayoutId id="2147484608" r:id="rId11"/>
    <p:sldLayoutId id="2147484609" r:id="rId12"/>
    <p:sldLayoutId id="2147484610" r:id="rId13"/>
    <p:sldLayoutId id="2147484611" r:id="rId14"/>
    <p:sldLayoutId id="2147484633" r:id="rId15"/>
    <p:sldLayoutId id="2147484612" r:id="rId16"/>
    <p:sldLayoutId id="2147484509" r:id="rId17"/>
    <p:sldLayoutId id="2147484510" r:id="rId18"/>
    <p:sldLayoutId id="2147484511"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613" r:id="rId2"/>
    <p:sldLayoutId id="2147484614" r:id="rId3"/>
    <p:sldLayoutId id="2147484615" r:id="rId4"/>
    <p:sldLayoutId id="2147484616" r:id="rId5"/>
    <p:sldLayoutId id="2147484665" r:id="rId6"/>
    <p:sldLayoutId id="2147484666" r:id="rId7"/>
    <p:sldLayoutId id="2147484667" r:id="rId8"/>
    <p:sldLayoutId id="2147484668" r:id="rId9"/>
    <p:sldLayoutId id="2147484669" r:id="rId10"/>
    <p:sldLayoutId id="2147484620" r:id="rId11"/>
    <p:sldLayoutId id="2147484621" r:id="rId12"/>
    <p:sldLayoutId id="2147484622" r:id="rId13"/>
    <p:sldLayoutId id="2147484623" r:id="rId14"/>
    <p:sldLayoutId id="2147484634" r:id="rId15"/>
    <p:sldLayoutId id="2147484624" r:id="rId16"/>
    <p:sldLayoutId id="2147484526" r:id="rId17"/>
    <p:sldLayoutId id="2147484527" r:id="rId18"/>
    <p:sldLayoutId id="2147484528"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F2F7C86-9E20-7EDF-7F1D-FA3BE3F7CB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8686C0D-6C5C-A15A-86B7-BE66743F57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EBD7904-814B-F76C-F860-806AD6D3CA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E807F-FEC5-49A3-AFFD-2431351EF68E}" type="datetimeFigureOut">
              <a:rPr lang="sv-SE" smtClean="0"/>
              <a:t>2024-10-10</a:t>
            </a:fld>
            <a:endParaRPr lang="sv-SE"/>
          </a:p>
        </p:txBody>
      </p:sp>
      <p:sp>
        <p:nvSpPr>
          <p:cNvPr id="5" name="Platshållare för sidfot 4">
            <a:extLst>
              <a:ext uri="{FF2B5EF4-FFF2-40B4-BE49-F238E27FC236}">
                <a16:creationId xmlns:a16="http://schemas.microsoft.com/office/drawing/2014/main" id="{345AAF86-8A90-3D8B-270E-5F93A7216B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8AA7421-8DAD-967D-81F2-D2BF1F32E6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8BBA8-F427-4879-AAC6-186856FF899B}" type="slidenum">
              <a:rPr lang="sv-SE" smtClean="0"/>
              <a:pPr/>
              <a:t>‹#›</a:t>
            </a:fld>
            <a:endParaRPr lang="sv-SE"/>
          </a:p>
        </p:txBody>
      </p:sp>
      <p:sp>
        <p:nvSpPr>
          <p:cNvPr id="7" name="textruta 6">
            <a:extLst>
              <a:ext uri="{FF2B5EF4-FFF2-40B4-BE49-F238E27FC236}">
                <a16:creationId xmlns:a16="http://schemas.microsoft.com/office/drawing/2014/main" id="{34D9DBF9-CEE9-80C8-2403-F4EA57907411}"/>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pic>
        <p:nvPicPr>
          <p:cNvPr id="8" name="Bildobjekt 7" descr="Logo" title="Logo">
            <a:extLst>
              <a:ext uri="{FF2B5EF4-FFF2-40B4-BE49-F238E27FC236}">
                <a16:creationId xmlns:a16="http://schemas.microsoft.com/office/drawing/2014/main" id="{9D2A57F8-91EE-7E89-06A5-1425E0C5D2EF}"/>
              </a:ext>
            </a:extLst>
          </p:cNvPr>
          <p:cNvPicPr>
            <a:picLocks noChangeAspect="1"/>
          </p:cNvPicPr>
          <p:nvPr userDrawn="1"/>
        </p:nvPicPr>
        <p:blipFill>
          <a:blip r:embed="rId16"/>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787941071"/>
      </p:ext>
    </p:extLst>
  </p:cSld>
  <p:clrMap bg1="lt1" tx1="dk1" bg2="lt2" tx2="dk2" accent1="accent1" accent2="accent2" accent3="accent3" accent4="accent4" accent5="accent5" accent6="accent6" hlink="hlink" folHlink="folHlink"/>
  <p:sldLayoutIdLst>
    <p:sldLayoutId id="2147484671" r:id="rId1"/>
    <p:sldLayoutId id="2147484672" r:id="rId2"/>
    <p:sldLayoutId id="2147484673" r:id="rId3"/>
    <p:sldLayoutId id="2147484674" r:id="rId4"/>
    <p:sldLayoutId id="2147484675" r:id="rId5"/>
    <p:sldLayoutId id="2147484676" r:id="rId6"/>
    <p:sldLayoutId id="2147484677" r:id="rId7"/>
    <p:sldLayoutId id="2147484678" r:id="rId8"/>
    <p:sldLayoutId id="2147484679" r:id="rId9"/>
    <p:sldLayoutId id="2147484680" r:id="rId10"/>
    <p:sldLayoutId id="2147484681" r:id="rId11"/>
    <p:sldLayoutId id="2147484682" r:id="rId12"/>
    <p:sldLayoutId id="2147484683" r:id="rId13"/>
    <p:sldLayoutId id="2147484697"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55" userDrawn="1">
          <p15:clr>
            <a:srgbClr val="F26B43"/>
          </p15:clr>
        </p15:guide>
        <p15:guide id="3" pos="257" userDrawn="1">
          <p15:clr>
            <a:srgbClr val="F26B43"/>
          </p15:clr>
        </p15:guide>
        <p15:guide id="4" pos="7423" userDrawn="1">
          <p15:clr>
            <a:srgbClr val="F26B43"/>
          </p15:clr>
        </p15:guide>
        <p15:guide id="5" orient="horz" pos="4156" userDrawn="1">
          <p15:clr>
            <a:srgbClr val="F26B43"/>
          </p15:clr>
        </p15:guide>
        <p15:guide id="6" orient="horz" pos="1095" userDrawn="1">
          <p15:clr>
            <a:srgbClr val="F26B43"/>
          </p15:clr>
        </p15:guide>
        <p15:guide id="7" orient="horz" pos="550" userDrawn="1">
          <p15:clr>
            <a:srgbClr val="F26B43"/>
          </p15:clr>
        </p15:guide>
        <p15:guide id="8" orient="horz" pos="3725" userDrawn="1">
          <p15:clr>
            <a:srgbClr val="F26B43"/>
          </p15:clr>
        </p15:guide>
        <p15:guide id="9"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4.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6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66.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166.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66.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16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6.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166.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166.xml"/></Relationships>
</file>

<file path=ppt/slides/_rels/slide2.xml.rels><?xml version="1.0" encoding="UTF-8" standalone="yes"?>
<Relationships xmlns="http://schemas.openxmlformats.org/package/2006/relationships"><Relationship Id="rId8" Type="http://schemas.openxmlformats.org/officeDocument/2006/relationships/slide" Target="slide34.xml"/><Relationship Id="rId13" Type="http://schemas.openxmlformats.org/officeDocument/2006/relationships/image" Target="../media/image6.jpeg"/><Relationship Id="rId3" Type="http://schemas.openxmlformats.org/officeDocument/2006/relationships/slide" Target="slide15.xml"/><Relationship Id="rId7" Type="http://schemas.openxmlformats.org/officeDocument/2006/relationships/slide" Target="slide30.xml"/><Relationship Id="rId12" Type="http://schemas.openxmlformats.org/officeDocument/2006/relationships/image" Target="../media/image5.jpeg"/><Relationship Id="rId2" Type="http://schemas.openxmlformats.org/officeDocument/2006/relationships/slide" Target="slide7.xml"/><Relationship Id="rId1" Type="http://schemas.openxmlformats.org/officeDocument/2006/relationships/slideLayout" Target="../slideLayouts/slideLayout166.xml"/><Relationship Id="rId6" Type="http://schemas.openxmlformats.org/officeDocument/2006/relationships/slide" Target="slide26.xml"/><Relationship Id="rId11" Type="http://schemas.openxmlformats.org/officeDocument/2006/relationships/image" Target="../media/image4.jpeg"/><Relationship Id="rId5" Type="http://schemas.openxmlformats.org/officeDocument/2006/relationships/slide" Target="slide22.xml"/><Relationship Id="rId10" Type="http://schemas.openxmlformats.org/officeDocument/2006/relationships/slide" Target="slide42.xml"/><Relationship Id="rId4" Type="http://schemas.openxmlformats.org/officeDocument/2006/relationships/slide" Target="slide18.xml"/><Relationship Id="rId9" Type="http://schemas.openxmlformats.org/officeDocument/2006/relationships/slide" Target="slide38.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166.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7.xml"/><Relationship Id="rId1" Type="http://schemas.openxmlformats.org/officeDocument/2006/relationships/slideLayout" Target="../slideLayouts/slideLayout166.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8.xml"/><Relationship Id="rId1" Type="http://schemas.openxmlformats.org/officeDocument/2006/relationships/slideLayout" Target="../slideLayouts/slideLayout166.xml"/></Relationships>
</file>

<file path=ppt/slides/_rels/slide2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9.xml"/><Relationship Id="rId1" Type="http://schemas.openxmlformats.org/officeDocument/2006/relationships/slideLayout" Target="../slideLayouts/slideLayout166.xml"/></Relationships>
</file>

<file path=ppt/slides/_rels/slide2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0.xml"/><Relationship Id="rId1" Type="http://schemas.openxmlformats.org/officeDocument/2006/relationships/slideLayout" Target="../slideLayouts/slideLayout166.xml"/></Relationships>
</file>

<file path=ppt/slides/_rels/slide2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166.xml"/></Relationships>
</file>

<file path=ppt/slides/_rels/slide2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2.xml"/><Relationship Id="rId1" Type="http://schemas.openxmlformats.org/officeDocument/2006/relationships/slideLayout" Target="../slideLayouts/slideLayout166.xml"/></Relationships>
</file>

<file path=ppt/slides/_rels/slide2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166.xml"/></Relationships>
</file>

<file path=ppt/slides/_rels/slide2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4.xml"/><Relationship Id="rId1" Type="http://schemas.openxmlformats.org/officeDocument/2006/relationships/slideLayout" Target="../slideLayouts/slideLayout166.xml"/></Relationships>
</file>

<file path=ppt/slides/_rels/slide2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5.xml"/><Relationship Id="rId1" Type="http://schemas.openxmlformats.org/officeDocument/2006/relationships/slideLayout" Target="../slideLayouts/slideLayout16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6.xml"/></Relationships>
</file>

<file path=ppt/slides/_rels/slide3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6.xml"/><Relationship Id="rId1" Type="http://schemas.openxmlformats.org/officeDocument/2006/relationships/slideLayout" Target="../slideLayouts/slideLayout166.xml"/></Relationships>
</file>

<file path=ppt/slides/_rels/slide3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7.xml"/><Relationship Id="rId1" Type="http://schemas.openxmlformats.org/officeDocument/2006/relationships/slideLayout" Target="../slideLayouts/slideLayout166.xml"/></Relationships>
</file>

<file path=ppt/slides/_rels/slide3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8.xml"/><Relationship Id="rId1" Type="http://schemas.openxmlformats.org/officeDocument/2006/relationships/slideLayout" Target="../slideLayouts/slideLayout166.xml"/></Relationships>
</file>

<file path=ppt/slides/_rels/slide3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9.xml"/><Relationship Id="rId1" Type="http://schemas.openxmlformats.org/officeDocument/2006/relationships/slideLayout" Target="../slideLayouts/slideLayout166.xml"/></Relationships>
</file>

<file path=ppt/slides/_rels/slide3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0.xml"/><Relationship Id="rId1" Type="http://schemas.openxmlformats.org/officeDocument/2006/relationships/slideLayout" Target="../slideLayouts/slideLayout166.xml"/></Relationships>
</file>

<file path=ppt/slides/_rels/slide3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1.xml"/><Relationship Id="rId1" Type="http://schemas.openxmlformats.org/officeDocument/2006/relationships/slideLayout" Target="../slideLayouts/slideLayout166.xml"/></Relationships>
</file>

<file path=ppt/slides/_rels/slide36.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2.xml"/><Relationship Id="rId1" Type="http://schemas.openxmlformats.org/officeDocument/2006/relationships/slideLayout" Target="../slideLayouts/slideLayout166.xml"/></Relationships>
</file>

<file path=ppt/slides/_rels/slide3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166.xml"/></Relationships>
</file>

<file path=ppt/slides/_rels/slide3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4.xml"/><Relationship Id="rId1" Type="http://schemas.openxmlformats.org/officeDocument/2006/relationships/slideLayout" Target="../slideLayouts/slideLayout166.xml"/></Relationships>
</file>

<file path=ppt/slides/_rels/slide39.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5.xml"/><Relationship Id="rId1" Type="http://schemas.openxmlformats.org/officeDocument/2006/relationships/slideLayout" Target="../slideLayouts/slideLayout16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6.xml"/></Relationships>
</file>

<file path=ppt/slides/_rels/slide40.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6.xml"/><Relationship Id="rId1" Type="http://schemas.openxmlformats.org/officeDocument/2006/relationships/slideLayout" Target="../slideLayouts/slideLayout166.xml"/></Relationships>
</file>

<file path=ppt/slides/_rels/slide41.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7.xml"/><Relationship Id="rId1" Type="http://schemas.openxmlformats.org/officeDocument/2006/relationships/slideLayout" Target="../slideLayouts/slideLayout166.xml"/></Relationships>
</file>

<file path=ppt/slides/_rels/slide42.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8.xml"/><Relationship Id="rId1" Type="http://schemas.openxmlformats.org/officeDocument/2006/relationships/slideLayout" Target="../slideLayouts/slideLayout166.xml"/></Relationships>
</file>

<file path=ppt/slides/_rels/slide43.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9.xml"/><Relationship Id="rId1" Type="http://schemas.openxmlformats.org/officeDocument/2006/relationships/slideLayout" Target="../slideLayouts/slideLayout166.xml"/></Relationships>
</file>

<file path=ppt/slides/_rels/slide44.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40.xml"/><Relationship Id="rId1" Type="http://schemas.openxmlformats.org/officeDocument/2006/relationships/slideLayout" Target="../slideLayouts/slideLayout166.xml"/></Relationships>
</file>

<file path=ppt/slides/_rels/slide45.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41.xml"/><Relationship Id="rId1" Type="http://schemas.openxmlformats.org/officeDocument/2006/relationships/slideLayout" Target="../slideLayouts/slideLayout16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6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6.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66.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6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F13E89-C4C6-4076-2504-104FB87DD91D}"/>
              </a:ext>
            </a:extLst>
          </p:cNvPr>
          <p:cNvSpPr>
            <a:spLocks noGrp="1"/>
          </p:cNvSpPr>
          <p:nvPr>
            <p:ph type="ctrTitle"/>
          </p:nvPr>
        </p:nvSpPr>
        <p:spPr>
          <a:xfrm>
            <a:off x="954157" y="2626153"/>
            <a:ext cx="10502347" cy="1349829"/>
          </a:xfrm>
        </p:spPr>
        <p:txBody>
          <a:bodyPr/>
          <a:lstStyle/>
          <a:p>
            <a:r>
              <a:rPr lang="sv-SE">
                <a:latin typeface="Arial Black" panose="020B0A04020102020204" pitchFamily="34" charset="0"/>
              </a:rPr>
              <a:t>Resultat från SOM-enkäten 2023</a:t>
            </a:r>
            <a:br>
              <a:rPr lang="sv-SE">
                <a:latin typeface="Arial Black" panose="020B0A04020102020204" pitchFamily="34" charset="0"/>
              </a:rPr>
            </a:br>
            <a:r>
              <a:rPr lang="sv-SE">
                <a:latin typeface="Arial Black" panose="020B0A04020102020204" pitchFamily="34" charset="0"/>
              </a:rPr>
              <a:t>- förtroende för socialtjänsten</a:t>
            </a:r>
          </a:p>
        </p:txBody>
      </p:sp>
      <p:sp>
        <p:nvSpPr>
          <p:cNvPr id="6" name="Platshållare för text 5">
            <a:extLst>
              <a:ext uri="{FF2B5EF4-FFF2-40B4-BE49-F238E27FC236}">
                <a16:creationId xmlns:a16="http://schemas.microsoft.com/office/drawing/2014/main" id="{83086809-2773-A4C3-8C87-9FB0B3A64DB7}"/>
              </a:ext>
            </a:extLst>
          </p:cNvPr>
          <p:cNvSpPr>
            <a:spLocks noGrp="1"/>
          </p:cNvSpPr>
          <p:nvPr>
            <p:ph type="body" sz="quarter" idx="10"/>
          </p:nvPr>
        </p:nvSpPr>
        <p:spPr>
          <a:xfrm>
            <a:off x="1318591" y="4165601"/>
            <a:ext cx="9141713" cy="251417"/>
          </a:xfrm>
        </p:spPr>
        <p:txBody>
          <a:bodyPr/>
          <a:lstStyle/>
          <a:p>
            <a:r>
              <a:rPr lang="sv-SE">
                <a:latin typeface="Arial Black" panose="020B0A04020102020204" pitchFamily="34" charset="0"/>
              </a:rPr>
              <a:t>Hela Göteborg</a:t>
            </a:r>
          </a:p>
        </p:txBody>
      </p:sp>
    </p:spTree>
    <p:extLst>
      <p:ext uri="{BB962C8B-B14F-4D97-AF65-F5344CB8AC3E}">
        <p14:creationId xmlns:p14="http://schemas.microsoft.com/office/powerpoint/2010/main" val="2260669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7B16B93-A83B-6410-2BB8-773A8B71D06E}"/>
              </a:ext>
            </a:extLst>
          </p:cNvPr>
          <p:cNvGraphicFramePr>
            <a:graphicFrameLocks/>
          </p:cNvGraphicFramePr>
          <p:nvPr>
            <p:extLst>
              <p:ext uri="{D42A27DB-BD31-4B8C-83A1-F6EECF244321}">
                <p14:modId xmlns:p14="http://schemas.microsoft.com/office/powerpoint/2010/main" val="1459377381"/>
              </p:ext>
            </p:extLst>
          </p:nvPr>
        </p:nvGraphicFramePr>
        <p:xfrm>
          <a:off x="403880" y="873125"/>
          <a:ext cx="11384239" cy="572452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047A3B14-FF17-1354-CC5C-41A4147879B0}"/>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BB7F5DFE-06DE-78CA-5935-9FA58FD7FF24}"/>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B9D48D0F-EF2B-E2AB-85B8-26B97CFFBEBC}"/>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5C31BEA2-F03F-8FE8-1826-5AEBA33DB8FE}"/>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1746988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0D1B1CF4-7783-4742-888C-9C63A731A937}"/>
              </a:ext>
            </a:extLst>
          </p:cNvPr>
          <p:cNvGraphicFramePr>
            <a:graphicFrameLocks/>
          </p:cNvGraphicFramePr>
          <p:nvPr>
            <p:extLst>
              <p:ext uri="{D42A27DB-BD31-4B8C-83A1-F6EECF244321}">
                <p14:modId xmlns:p14="http://schemas.microsoft.com/office/powerpoint/2010/main" val="3913496789"/>
              </p:ext>
            </p:extLst>
          </p:nvPr>
        </p:nvGraphicFramePr>
        <p:xfrm>
          <a:off x="407987" y="873124"/>
          <a:ext cx="11376025" cy="5040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900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7B9FAA8-6102-4A4D-B504-F9D521871287}"/>
              </a:ext>
            </a:extLst>
          </p:cNvPr>
          <p:cNvGraphicFramePr>
            <a:graphicFrameLocks/>
          </p:cNvGraphicFramePr>
          <p:nvPr>
            <p:extLst>
              <p:ext uri="{D42A27DB-BD31-4B8C-83A1-F6EECF244321}">
                <p14:modId xmlns:p14="http://schemas.microsoft.com/office/powerpoint/2010/main" val="4124673141"/>
              </p:ext>
            </p:extLst>
          </p:nvPr>
        </p:nvGraphicFramePr>
        <p:xfrm>
          <a:off x="407988"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45674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0A8B4C28-4CAD-49F1-802B-3A18FE89BB15}"/>
              </a:ext>
            </a:extLst>
          </p:cNvPr>
          <p:cNvGraphicFramePr>
            <a:graphicFrameLocks/>
          </p:cNvGraphicFramePr>
          <p:nvPr>
            <p:extLst>
              <p:ext uri="{D42A27DB-BD31-4B8C-83A1-F6EECF244321}">
                <p14:modId xmlns:p14="http://schemas.microsoft.com/office/powerpoint/2010/main" val="2946655808"/>
              </p:ext>
            </p:extLst>
          </p:nvPr>
        </p:nvGraphicFramePr>
        <p:xfrm>
          <a:off x="407988"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750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434EB47-AA41-4243-B308-3615CE08F595}"/>
              </a:ext>
            </a:extLst>
          </p:cNvPr>
          <p:cNvGraphicFramePr>
            <a:graphicFrameLocks/>
          </p:cNvGraphicFramePr>
          <p:nvPr>
            <p:extLst>
              <p:ext uri="{D42A27DB-BD31-4B8C-83A1-F6EECF244321}">
                <p14:modId xmlns:p14="http://schemas.microsoft.com/office/powerpoint/2010/main" val="975808111"/>
              </p:ext>
            </p:extLst>
          </p:nvPr>
        </p:nvGraphicFramePr>
        <p:xfrm>
          <a:off x="407987" y="873126"/>
          <a:ext cx="11376025" cy="55800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9584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7D46CE-4A7A-0258-9F66-84663FB2726A}"/>
              </a:ext>
            </a:extLst>
          </p:cNvPr>
          <p:cNvSpPr>
            <a:spLocks noGrp="1"/>
          </p:cNvSpPr>
          <p:nvPr>
            <p:ph type="ctrTitle"/>
          </p:nvPr>
        </p:nvSpPr>
        <p:spPr/>
        <p:txBody>
          <a:bodyPr/>
          <a:lstStyle/>
          <a:p>
            <a:r>
              <a:rPr lang="sv-SE" sz="4800">
                <a:latin typeface="Arial Black" panose="020B0A04020102020204" pitchFamily="34" charset="0"/>
              </a:rPr>
              <a:t>Attityder till socialtjänsten</a:t>
            </a:r>
          </a:p>
        </p:txBody>
      </p:sp>
    </p:spTree>
    <p:extLst>
      <p:ext uri="{BB962C8B-B14F-4D97-AF65-F5344CB8AC3E}">
        <p14:creationId xmlns:p14="http://schemas.microsoft.com/office/powerpoint/2010/main" val="2583478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F777499D-1D0B-48E0-ACEC-807492458057}"/>
              </a:ext>
            </a:extLst>
          </p:cNvPr>
          <p:cNvSpPr>
            <a:spLocks noGrp="1"/>
          </p:cNvSpPr>
          <p:nvPr>
            <p:ph type="title"/>
          </p:nvPr>
        </p:nvSpPr>
        <p:spPr>
          <a:xfrm>
            <a:off x="242897" y="171573"/>
            <a:ext cx="8973553" cy="904207"/>
          </a:xfrm>
        </p:spPr>
        <p:txBody>
          <a:bodyPr>
            <a:normAutofit/>
          </a:bodyPr>
          <a:lstStyle/>
          <a:p>
            <a:r>
              <a:rPr lang="sv-SE" sz="3200">
                <a:latin typeface="Aptos Black" panose="020B0004020202020204" pitchFamily="34" charset="0"/>
                <a:cs typeface="Arial" panose="020B0604020202020204" pitchFamily="34" charset="0"/>
              </a:rPr>
              <a:t>Attityder till socialtjänsten</a:t>
            </a:r>
          </a:p>
        </p:txBody>
      </p:sp>
      <p:graphicFrame>
        <p:nvGraphicFramePr>
          <p:cNvPr id="2" name="Tabell 1">
            <a:extLst>
              <a:ext uri="{FF2B5EF4-FFF2-40B4-BE49-F238E27FC236}">
                <a16:creationId xmlns:a16="http://schemas.microsoft.com/office/drawing/2014/main" id="{62B87B67-6FBC-08A6-B796-C3DD6AB8A7C7}"/>
              </a:ext>
            </a:extLst>
          </p:cNvPr>
          <p:cNvGraphicFramePr>
            <a:graphicFrameLocks noGrp="1"/>
          </p:cNvGraphicFramePr>
          <p:nvPr>
            <p:extLst>
              <p:ext uri="{D42A27DB-BD31-4B8C-83A1-F6EECF244321}">
                <p14:modId xmlns:p14="http://schemas.microsoft.com/office/powerpoint/2010/main" val="243935109"/>
              </p:ext>
            </p:extLst>
          </p:nvPr>
        </p:nvGraphicFramePr>
        <p:xfrm>
          <a:off x="407987" y="1324302"/>
          <a:ext cx="11376023" cy="5013440"/>
        </p:xfrm>
        <a:graphic>
          <a:graphicData uri="http://schemas.openxmlformats.org/drawingml/2006/table">
            <a:tbl>
              <a:tblPr firstRow="1" bandRow="1">
                <a:tableStyleId>{5C22544A-7EE6-4342-B048-85BDC9FD1C3A}</a:tableStyleId>
              </a:tblPr>
              <a:tblGrid>
                <a:gridCol w="5052968">
                  <a:extLst>
                    <a:ext uri="{9D8B030D-6E8A-4147-A177-3AD203B41FA5}">
                      <a16:colId xmlns:a16="http://schemas.microsoft.com/office/drawing/2014/main" val="3955152396"/>
                    </a:ext>
                  </a:extLst>
                </a:gridCol>
                <a:gridCol w="1264611">
                  <a:extLst>
                    <a:ext uri="{9D8B030D-6E8A-4147-A177-3AD203B41FA5}">
                      <a16:colId xmlns:a16="http://schemas.microsoft.com/office/drawing/2014/main" val="2908221922"/>
                    </a:ext>
                  </a:extLst>
                </a:gridCol>
                <a:gridCol w="1264611">
                  <a:extLst>
                    <a:ext uri="{9D8B030D-6E8A-4147-A177-3AD203B41FA5}">
                      <a16:colId xmlns:a16="http://schemas.microsoft.com/office/drawing/2014/main" val="2975834247"/>
                    </a:ext>
                  </a:extLst>
                </a:gridCol>
                <a:gridCol w="1264611">
                  <a:extLst>
                    <a:ext uri="{9D8B030D-6E8A-4147-A177-3AD203B41FA5}">
                      <a16:colId xmlns:a16="http://schemas.microsoft.com/office/drawing/2014/main" val="3441223810"/>
                    </a:ext>
                  </a:extLst>
                </a:gridCol>
                <a:gridCol w="1264611">
                  <a:extLst>
                    <a:ext uri="{9D8B030D-6E8A-4147-A177-3AD203B41FA5}">
                      <a16:colId xmlns:a16="http://schemas.microsoft.com/office/drawing/2014/main" val="1850081708"/>
                    </a:ext>
                  </a:extLst>
                </a:gridCol>
                <a:gridCol w="1264611">
                  <a:extLst>
                    <a:ext uri="{9D8B030D-6E8A-4147-A177-3AD203B41FA5}">
                      <a16:colId xmlns:a16="http://schemas.microsoft.com/office/drawing/2014/main" val="1032905396"/>
                    </a:ext>
                  </a:extLst>
                </a:gridCol>
              </a:tblGrid>
              <a:tr h="626680">
                <a:tc>
                  <a:txBody>
                    <a:bodyPr/>
                    <a:lstStyle/>
                    <a:p>
                      <a:pPr algn="l" fontAlgn="b"/>
                      <a:r>
                        <a:rPr lang="sv-SE" sz="1600" b="1" i="0" u="none" strike="noStrike">
                          <a:solidFill>
                            <a:schemeClr val="bg1"/>
                          </a:solidFill>
                          <a:effectLst/>
                          <a:latin typeface="Aptos Display" panose="020B0004020202020204" pitchFamily="34" charset="0"/>
                        </a:rPr>
                        <a:t>Inställning till påståendet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u="none" strike="noStrike">
                          <a:effectLst/>
                          <a:latin typeface="Aptos Display" panose="020B0004020202020204" pitchFamily="34" charset="0"/>
                        </a:rPr>
                        <a:t>Instämmer helt</a:t>
                      </a:r>
                      <a:endParaRPr lang="sv-SE" sz="16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u="none" strike="noStrike">
                          <a:effectLst/>
                          <a:latin typeface="Aptos Display" panose="020B0004020202020204" pitchFamily="34" charset="0"/>
                        </a:rPr>
                        <a:t>Instämmer delvis</a:t>
                      </a:r>
                      <a:endParaRPr lang="sv-SE" sz="16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u="none" strike="noStrike">
                          <a:effectLst/>
                          <a:latin typeface="Aptos Display" panose="020B0004020202020204" pitchFamily="34" charset="0"/>
                        </a:rPr>
                        <a:t>Instämmer knappast</a:t>
                      </a:r>
                      <a:endParaRPr lang="sv-SE" sz="16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u="none" strike="noStrike">
                          <a:effectLst/>
                          <a:latin typeface="Aptos Display" panose="020B0004020202020204" pitchFamily="34" charset="0"/>
                        </a:rPr>
                        <a:t>Instämmer inte alls </a:t>
                      </a:r>
                      <a:endParaRPr lang="sv-SE" sz="16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u="none" strike="noStrike">
                          <a:effectLst/>
                          <a:latin typeface="Aptos Display" panose="020B0004020202020204" pitchFamily="34" charset="0"/>
                        </a:rPr>
                        <a:t>Ingen uppfattning</a:t>
                      </a:r>
                      <a:endParaRPr lang="sv-SE" sz="16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815158"/>
                  </a:ext>
                </a:extLst>
              </a:tr>
              <a:tr h="626680">
                <a:tc>
                  <a:txBody>
                    <a:bodyPr/>
                    <a:lstStyle/>
                    <a:p>
                      <a:pPr algn="l" fontAlgn="b"/>
                      <a:r>
                        <a:rPr lang="sv-SE" sz="1600" b="0" u="none" strike="noStrike">
                          <a:effectLst/>
                          <a:latin typeface="Aptos Display" panose="020B0004020202020204" pitchFamily="34" charset="0"/>
                        </a:rPr>
                        <a:t>Socialtjänsten utför uppgifter som är viktiga för samhället</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dirty="0">
                          <a:effectLst/>
                          <a:latin typeface="Aptos Display" panose="020B0004020202020204" pitchFamily="34" charset="0"/>
                        </a:rPr>
                        <a:t>51</a:t>
                      </a:r>
                      <a:endParaRPr lang="sv-SE" sz="2000" b="1" i="0"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24</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5</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2</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i="1" u="none" strike="noStrike">
                          <a:effectLst/>
                          <a:latin typeface="Aptos Display" panose="020B0004020202020204" pitchFamily="34" charset="0"/>
                        </a:rPr>
                        <a:t>18</a:t>
                      </a:r>
                      <a:endParaRPr lang="sv-SE" sz="2000" b="0" i="1"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606429"/>
                  </a:ext>
                </a:extLst>
              </a:tr>
              <a:tr h="626680">
                <a:tc>
                  <a:txBody>
                    <a:bodyPr/>
                    <a:lstStyle/>
                    <a:p>
                      <a:pPr algn="l" fontAlgn="b"/>
                      <a:r>
                        <a:rPr lang="sv-SE" sz="1600" b="0" u="none" strike="noStrike">
                          <a:effectLst/>
                          <a:latin typeface="Aptos Display" panose="020B0004020202020204" pitchFamily="34" charset="0"/>
                        </a:rPr>
                        <a:t>Personalen inom socialtjänsten gör ett bra jobb</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19</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dirty="0">
                          <a:effectLst/>
                          <a:latin typeface="Aptos Display" panose="020B0004020202020204" pitchFamily="34" charset="0"/>
                        </a:rPr>
                        <a:t>35</a:t>
                      </a:r>
                      <a:endParaRPr lang="sv-SE" sz="2000" b="1" i="0"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10</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5</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i="1" u="none" strike="noStrike">
                          <a:effectLst/>
                          <a:latin typeface="Aptos Display" panose="020B0004020202020204" pitchFamily="34" charset="0"/>
                        </a:rPr>
                        <a:t>31</a:t>
                      </a:r>
                      <a:endParaRPr lang="sv-SE" sz="2000" b="0" i="1"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5695175"/>
                  </a:ext>
                </a:extLst>
              </a:tr>
              <a:tr h="626680">
                <a:tc>
                  <a:txBody>
                    <a:bodyPr/>
                    <a:lstStyle/>
                    <a:p>
                      <a:pPr algn="l" fontAlgn="b"/>
                      <a:r>
                        <a:rPr lang="sv-SE" sz="1600" b="0" u="none" strike="noStrike">
                          <a:effectLst/>
                          <a:latin typeface="Aptos Display" panose="020B0004020202020204" pitchFamily="34" charset="0"/>
                        </a:rPr>
                        <a:t>Jag kan tänka mig att ta kontakt med socialtjänsten om jag eller en närstående behöver stöd</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dirty="0">
                          <a:effectLst/>
                          <a:latin typeface="Aptos Display" panose="020B0004020202020204" pitchFamily="34" charset="0"/>
                        </a:rPr>
                        <a:t>41</a:t>
                      </a:r>
                      <a:endParaRPr lang="sv-SE" sz="2000" b="1" i="0"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26</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8</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6</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i="1" u="none" strike="noStrike">
                          <a:effectLst/>
                          <a:latin typeface="Aptos Display" panose="020B0004020202020204" pitchFamily="34" charset="0"/>
                        </a:rPr>
                        <a:t>19</a:t>
                      </a:r>
                      <a:endParaRPr lang="sv-SE" sz="2000" b="0" i="1"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9453293"/>
                  </a:ext>
                </a:extLst>
              </a:tr>
              <a:tr h="626680">
                <a:tc>
                  <a:txBody>
                    <a:bodyPr/>
                    <a:lstStyle/>
                    <a:p>
                      <a:pPr algn="l" fontAlgn="b"/>
                      <a:r>
                        <a:rPr lang="sv-SE" sz="1600" b="0" u="none" strike="noStrike">
                          <a:effectLst/>
                          <a:latin typeface="Aptos Display" panose="020B0004020202020204" pitchFamily="34" charset="0"/>
                        </a:rPr>
                        <a:t>Jag skulle bli orolig om jag blev kallad till ett möte av socialtjänsten</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dirty="0">
                          <a:effectLst/>
                          <a:latin typeface="Aptos Display" panose="020B0004020202020204" pitchFamily="34" charset="0"/>
                        </a:rPr>
                        <a:t>26</a:t>
                      </a:r>
                      <a:endParaRPr lang="sv-SE" sz="2000" b="1" i="0"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25</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10</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17</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i="1" u="none" strike="noStrike">
                          <a:effectLst/>
                          <a:latin typeface="Aptos Display" panose="020B0004020202020204" pitchFamily="34" charset="0"/>
                        </a:rPr>
                        <a:t>22</a:t>
                      </a:r>
                      <a:endParaRPr lang="sv-SE" sz="2000" b="0" i="1"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402405"/>
                  </a:ext>
                </a:extLst>
              </a:tr>
              <a:tr h="626680">
                <a:tc>
                  <a:txBody>
                    <a:bodyPr/>
                    <a:lstStyle/>
                    <a:p>
                      <a:pPr algn="l" fontAlgn="b"/>
                      <a:r>
                        <a:rPr lang="sv-SE" sz="1600" b="0" u="none" strike="noStrike">
                          <a:effectLst/>
                          <a:latin typeface="Aptos Display" panose="020B0004020202020204" pitchFamily="34" charset="0"/>
                        </a:rPr>
                        <a:t>Jag skulle aldrig anmäla någon jag känner till socialtjänsten</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7</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12</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22</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dirty="0">
                          <a:effectLst/>
                          <a:latin typeface="Aptos Display" panose="020B0004020202020204" pitchFamily="34" charset="0"/>
                        </a:rPr>
                        <a:t>35</a:t>
                      </a:r>
                      <a:endParaRPr lang="sv-SE" sz="2000" b="1" i="0"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i="1" u="none" strike="noStrike">
                          <a:effectLst/>
                          <a:latin typeface="Aptos Display" panose="020B0004020202020204" pitchFamily="34" charset="0"/>
                        </a:rPr>
                        <a:t>24</a:t>
                      </a:r>
                      <a:endParaRPr lang="sv-SE" sz="2000" b="0" i="1"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088042"/>
                  </a:ext>
                </a:extLst>
              </a:tr>
              <a:tr h="626680">
                <a:tc>
                  <a:txBody>
                    <a:bodyPr/>
                    <a:lstStyle/>
                    <a:p>
                      <a:pPr algn="l" fontAlgn="b"/>
                      <a:r>
                        <a:rPr lang="sv-SE" sz="1600" b="0" u="none" strike="noStrike">
                          <a:effectLst/>
                          <a:latin typeface="Aptos Display" panose="020B0004020202020204" pitchFamily="34" charset="0"/>
                        </a:rPr>
                        <a:t>Socialtjänsten omhändertar barn på för vaga grunder</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4</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9</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11</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u="none" strike="noStrike">
                          <a:effectLst/>
                          <a:latin typeface="Aptos Display" panose="020B0004020202020204" pitchFamily="34" charset="0"/>
                        </a:rPr>
                        <a:t>38</a:t>
                      </a:r>
                      <a:endParaRPr lang="sv-SE" sz="2000" b="1"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i="1" u="none" strike="noStrike" dirty="0">
                          <a:effectLst/>
                          <a:latin typeface="Aptos Display" panose="020B0004020202020204" pitchFamily="34" charset="0"/>
                        </a:rPr>
                        <a:t>38</a:t>
                      </a:r>
                      <a:endParaRPr lang="sv-SE" sz="2000" b="1" i="1"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3008716"/>
                  </a:ext>
                </a:extLst>
              </a:tr>
              <a:tr h="626680">
                <a:tc>
                  <a:txBody>
                    <a:bodyPr/>
                    <a:lstStyle/>
                    <a:p>
                      <a:pPr algn="l" fontAlgn="b"/>
                      <a:r>
                        <a:rPr lang="sv-SE" sz="1600" b="0" u="none" strike="noStrike">
                          <a:effectLst/>
                          <a:latin typeface="Aptos Display" panose="020B0004020202020204" pitchFamily="34" charset="0"/>
                        </a:rPr>
                        <a:t>Kraven på att ta emot ekonomiskt bistånd är för låga</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16</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18</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10</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u="none" strike="noStrike">
                          <a:effectLst/>
                          <a:latin typeface="Aptos Display" panose="020B0004020202020204" pitchFamily="34" charset="0"/>
                        </a:rPr>
                        <a:t>14</a:t>
                      </a:r>
                      <a:endParaRPr lang="sv-SE" sz="2000" b="0" i="0" u="none" strike="noStrike">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1" i="1" u="none" strike="noStrike" dirty="0">
                          <a:effectLst/>
                          <a:latin typeface="Aptos Display" panose="020B0004020202020204" pitchFamily="34" charset="0"/>
                        </a:rPr>
                        <a:t>42</a:t>
                      </a:r>
                      <a:endParaRPr lang="sv-SE" sz="2000" b="1" i="1" u="none" strike="noStrike" dirty="0">
                        <a:solidFill>
                          <a:srgbClr val="000000"/>
                        </a:solidFill>
                        <a:effectLst/>
                        <a:latin typeface="Aptos Display" panose="020B0004020202020204" pitchFamily="34" charset="0"/>
                      </a:endParaRP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043943"/>
                  </a:ext>
                </a:extLst>
              </a:tr>
            </a:tbl>
          </a:graphicData>
        </a:graphic>
      </p:graphicFrame>
    </p:spTree>
    <p:extLst>
      <p:ext uri="{BB962C8B-B14F-4D97-AF65-F5344CB8AC3E}">
        <p14:creationId xmlns:p14="http://schemas.microsoft.com/office/powerpoint/2010/main" val="1527811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F777499D-1D0B-48E0-ACEC-807492458057}"/>
              </a:ext>
            </a:extLst>
          </p:cNvPr>
          <p:cNvSpPr>
            <a:spLocks noGrp="1"/>
          </p:cNvSpPr>
          <p:nvPr>
            <p:ph type="title"/>
          </p:nvPr>
        </p:nvSpPr>
        <p:spPr>
          <a:xfrm>
            <a:off x="242897" y="171573"/>
            <a:ext cx="9765261" cy="904207"/>
          </a:xfrm>
        </p:spPr>
        <p:txBody>
          <a:bodyPr>
            <a:normAutofit/>
          </a:bodyPr>
          <a:lstStyle/>
          <a:p>
            <a:r>
              <a:rPr lang="sv-SE" sz="3200">
                <a:latin typeface="Aptos Black" panose="020B0004020202020204" pitchFamily="34" charset="0"/>
                <a:cs typeface="Arial" panose="020B0604020202020204" pitchFamily="34" charset="0"/>
              </a:rPr>
              <a:t>Korrelation med förtroende för socialtjänsten</a:t>
            </a:r>
          </a:p>
        </p:txBody>
      </p:sp>
      <p:graphicFrame>
        <p:nvGraphicFramePr>
          <p:cNvPr id="2" name="Tabell 1">
            <a:extLst>
              <a:ext uri="{FF2B5EF4-FFF2-40B4-BE49-F238E27FC236}">
                <a16:creationId xmlns:a16="http://schemas.microsoft.com/office/drawing/2014/main" id="{62B87B67-6FBC-08A6-B796-C3DD6AB8A7C7}"/>
              </a:ext>
            </a:extLst>
          </p:cNvPr>
          <p:cNvGraphicFramePr>
            <a:graphicFrameLocks noGrp="1"/>
          </p:cNvGraphicFramePr>
          <p:nvPr>
            <p:extLst>
              <p:ext uri="{D42A27DB-BD31-4B8C-83A1-F6EECF244321}">
                <p14:modId xmlns:p14="http://schemas.microsoft.com/office/powerpoint/2010/main" val="2849164919"/>
              </p:ext>
            </p:extLst>
          </p:nvPr>
        </p:nvGraphicFramePr>
        <p:xfrm>
          <a:off x="407988" y="1324302"/>
          <a:ext cx="5691420" cy="4950376"/>
        </p:xfrm>
        <a:graphic>
          <a:graphicData uri="http://schemas.openxmlformats.org/drawingml/2006/table">
            <a:tbl>
              <a:tblPr firstRow="1" bandRow="1">
                <a:tableStyleId>{5C22544A-7EE6-4342-B048-85BDC9FD1C3A}</a:tableStyleId>
              </a:tblPr>
              <a:tblGrid>
                <a:gridCol w="4552149">
                  <a:extLst>
                    <a:ext uri="{9D8B030D-6E8A-4147-A177-3AD203B41FA5}">
                      <a16:colId xmlns:a16="http://schemas.microsoft.com/office/drawing/2014/main" val="3955152396"/>
                    </a:ext>
                  </a:extLst>
                </a:gridCol>
                <a:gridCol w="1139271">
                  <a:extLst>
                    <a:ext uri="{9D8B030D-6E8A-4147-A177-3AD203B41FA5}">
                      <a16:colId xmlns:a16="http://schemas.microsoft.com/office/drawing/2014/main" val="2908221922"/>
                    </a:ext>
                  </a:extLst>
                </a:gridCol>
              </a:tblGrid>
              <a:tr h="618797">
                <a:tc>
                  <a:txBody>
                    <a:bodyPr/>
                    <a:lstStyle/>
                    <a:p>
                      <a:pPr algn="l" fontAlgn="b"/>
                      <a:r>
                        <a:rPr lang="sv-SE" sz="1600" b="1" i="0" u="none" strike="noStrike">
                          <a:solidFill>
                            <a:schemeClr val="bg1"/>
                          </a:solidFill>
                          <a:effectLst/>
                          <a:latin typeface="Aptos Display" panose="020B0004020202020204" pitchFamily="34" charset="0"/>
                        </a:rPr>
                        <a:t>Inställning till påståendet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600" b="1" i="0" u="none" strike="noStrike" err="1">
                          <a:solidFill>
                            <a:schemeClr val="bg1"/>
                          </a:solidFill>
                          <a:effectLst/>
                          <a:latin typeface="Aptos Display" panose="020B0004020202020204" pitchFamily="34" charset="0"/>
                        </a:rPr>
                        <a:t>Eta</a:t>
                      </a:r>
                      <a:br>
                        <a:rPr lang="sv-SE" sz="1600" b="1" i="0" u="none" strike="noStrike">
                          <a:solidFill>
                            <a:schemeClr val="bg1"/>
                          </a:solidFill>
                          <a:effectLst/>
                          <a:latin typeface="Aptos Display" panose="020B0004020202020204" pitchFamily="34" charset="0"/>
                        </a:rPr>
                      </a:br>
                      <a:r>
                        <a:rPr lang="sv-SE" sz="1600" b="1" i="0" u="none" strike="noStrike">
                          <a:solidFill>
                            <a:schemeClr val="bg1"/>
                          </a:solidFill>
                          <a:effectLst/>
                          <a:latin typeface="Aptos Display" panose="020B0004020202020204" pitchFamily="34" charset="0"/>
                        </a:rPr>
                        <a:t>(0-1)</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815158"/>
                  </a:ext>
                </a:extLst>
              </a:tr>
              <a:tr h="618797">
                <a:tc>
                  <a:txBody>
                    <a:bodyPr/>
                    <a:lstStyle/>
                    <a:p>
                      <a:pPr algn="l" fontAlgn="b"/>
                      <a:r>
                        <a:rPr lang="sv-SE" sz="1600" b="0" u="none" strike="noStrike">
                          <a:effectLst/>
                          <a:latin typeface="Aptos Display" panose="020B0004020202020204" pitchFamily="34" charset="0"/>
                        </a:rPr>
                        <a:t>Socialtjänsten utför uppgifter som är viktiga för samhället</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0,31</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606429"/>
                  </a:ext>
                </a:extLst>
              </a:tr>
              <a:tr h="618797">
                <a:tc>
                  <a:txBody>
                    <a:bodyPr/>
                    <a:lstStyle/>
                    <a:p>
                      <a:pPr algn="l" fontAlgn="b"/>
                      <a:r>
                        <a:rPr lang="sv-SE" sz="1600" b="0" u="none" strike="noStrike">
                          <a:effectLst/>
                          <a:latin typeface="Aptos Display" panose="020B0004020202020204" pitchFamily="34" charset="0"/>
                        </a:rPr>
                        <a:t>Personalen inom socialtjänsten gör ett bra jobb</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0,52</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5695175"/>
                  </a:ext>
                </a:extLst>
              </a:tr>
              <a:tr h="618797">
                <a:tc>
                  <a:txBody>
                    <a:bodyPr/>
                    <a:lstStyle/>
                    <a:p>
                      <a:pPr algn="l" fontAlgn="b"/>
                      <a:r>
                        <a:rPr lang="sv-SE" sz="1600" b="0" u="none" strike="noStrike">
                          <a:effectLst/>
                          <a:latin typeface="Aptos Display" panose="020B0004020202020204" pitchFamily="34" charset="0"/>
                        </a:rPr>
                        <a:t>Jag kan tänka mig att ta kontakt med socialtjänsten om jag eller en närstående behöver stöd</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0,33</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9453293"/>
                  </a:ext>
                </a:extLst>
              </a:tr>
              <a:tr h="618797">
                <a:tc>
                  <a:txBody>
                    <a:bodyPr/>
                    <a:lstStyle/>
                    <a:p>
                      <a:pPr algn="l" fontAlgn="b"/>
                      <a:r>
                        <a:rPr lang="sv-SE" sz="1600" b="0" u="none" strike="noStrike">
                          <a:effectLst/>
                          <a:latin typeface="Aptos Display" panose="020B0004020202020204" pitchFamily="34" charset="0"/>
                        </a:rPr>
                        <a:t>Jag skulle bli orolig om jag blev kallad till ett möte av socialtjänsten</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0,01</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402405"/>
                  </a:ext>
                </a:extLst>
              </a:tr>
              <a:tr h="618797">
                <a:tc>
                  <a:txBody>
                    <a:bodyPr/>
                    <a:lstStyle/>
                    <a:p>
                      <a:pPr algn="l" fontAlgn="b"/>
                      <a:r>
                        <a:rPr lang="sv-SE" sz="1600" b="0" u="none" strike="noStrike">
                          <a:effectLst/>
                          <a:latin typeface="Aptos Display" panose="020B0004020202020204" pitchFamily="34" charset="0"/>
                        </a:rPr>
                        <a:t>Jag skulle aldrig anmäla någon jag känner till socialtjänsten</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0,06</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088042"/>
                  </a:ext>
                </a:extLst>
              </a:tr>
              <a:tr h="618797">
                <a:tc>
                  <a:txBody>
                    <a:bodyPr/>
                    <a:lstStyle/>
                    <a:p>
                      <a:pPr algn="l" fontAlgn="b"/>
                      <a:r>
                        <a:rPr lang="sv-SE" sz="1600" b="0" u="none" strike="noStrike">
                          <a:effectLst/>
                          <a:latin typeface="Aptos Display" panose="020B0004020202020204" pitchFamily="34" charset="0"/>
                        </a:rPr>
                        <a:t>Socialtjänsten omhändertar barn på för vaga grunder</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0,14</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3008716"/>
                  </a:ext>
                </a:extLst>
              </a:tr>
              <a:tr h="618797">
                <a:tc>
                  <a:txBody>
                    <a:bodyPr/>
                    <a:lstStyle/>
                    <a:p>
                      <a:pPr algn="l" fontAlgn="b"/>
                      <a:r>
                        <a:rPr lang="sv-SE" sz="1600" b="0" u="none" strike="noStrike">
                          <a:effectLst/>
                          <a:latin typeface="Aptos Display" panose="020B0004020202020204" pitchFamily="34" charset="0"/>
                        </a:rPr>
                        <a:t>Kraven på att ta emot ekonomiskt bistånd är för låga</a:t>
                      </a:r>
                      <a:endParaRPr lang="sv-SE" sz="1600" b="0" i="0" u="none" strike="noStrike">
                        <a:solidFill>
                          <a:srgbClr val="000000"/>
                        </a:solidFill>
                        <a:effectLst/>
                        <a:latin typeface="Aptos Display"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sv-SE" sz="2000" b="0" i="0" u="none" strike="noStrike">
                          <a:solidFill>
                            <a:srgbClr val="000000"/>
                          </a:solidFill>
                          <a:effectLst/>
                          <a:latin typeface="Aptos Display" panose="020B0004020202020204" pitchFamily="34" charset="0"/>
                        </a:rPr>
                        <a:t>0,21</a:t>
                      </a:r>
                    </a:p>
                  </a:txBody>
                  <a:tcPr marL="3509" marR="3509" marT="35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043943"/>
                  </a:ext>
                </a:extLst>
              </a:tr>
            </a:tbl>
          </a:graphicData>
        </a:graphic>
      </p:graphicFrame>
      <p:sp>
        <p:nvSpPr>
          <p:cNvPr id="4" name="Pil: vänster 3">
            <a:extLst>
              <a:ext uri="{FF2B5EF4-FFF2-40B4-BE49-F238E27FC236}">
                <a16:creationId xmlns:a16="http://schemas.microsoft.com/office/drawing/2014/main" id="{88374A1F-8955-C49A-D6A1-3A55539F3E3D}"/>
              </a:ext>
            </a:extLst>
          </p:cNvPr>
          <p:cNvSpPr/>
          <p:nvPr/>
        </p:nvSpPr>
        <p:spPr>
          <a:xfrm>
            <a:off x="6221691" y="2573518"/>
            <a:ext cx="2554663" cy="54675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Stark korrelation</a:t>
            </a:r>
          </a:p>
        </p:txBody>
      </p:sp>
      <p:sp>
        <p:nvSpPr>
          <p:cNvPr id="5" name="Pil: vänster 4">
            <a:extLst>
              <a:ext uri="{FF2B5EF4-FFF2-40B4-BE49-F238E27FC236}">
                <a16:creationId xmlns:a16="http://schemas.microsoft.com/office/drawing/2014/main" id="{2D22431D-7229-04E9-6BC1-BDBFEF36C608}"/>
              </a:ext>
            </a:extLst>
          </p:cNvPr>
          <p:cNvSpPr/>
          <p:nvPr/>
        </p:nvSpPr>
        <p:spPr>
          <a:xfrm>
            <a:off x="6221691" y="3799490"/>
            <a:ext cx="2554663" cy="546755"/>
          </a:xfrm>
          <a:prstGeom prst="left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Ingen korrelation</a:t>
            </a:r>
          </a:p>
        </p:txBody>
      </p:sp>
      <p:sp>
        <p:nvSpPr>
          <p:cNvPr id="6" name="Pil: vänster 5">
            <a:extLst>
              <a:ext uri="{FF2B5EF4-FFF2-40B4-BE49-F238E27FC236}">
                <a16:creationId xmlns:a16="http://schemas.microsoft.com/office/drawing/2014/main" id="{AA3A3C34-00A8-60DB-444B-1804E4227829}"/>
              </a:ext>
            </a:extLst>
          </p:cNvPr>
          <p:cNvSpPr/>
          <p:nvPr/>
        </p:nvSpPr>
        <p:spPr>
          <a:xfrm>
            <a:off x="6221691" y="4478707"/>
            <a:ext cx="2554663" cy="546755"/>
          </a:xfrm>
          <a:prstGeom prst="leftArrow">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Ingen korrelation</a:t>
            </a:r>
          </a:p>
        </p:txBody>
      </p:sp>
    </p:spTree>
    <p:extLst>
      <p:ext uri="{BB962C8B-B14F-4D97-AF65-F5344CB8AC3E}">
        <p14:creationId xmlns:p14="http://schemas.microsoft.com/office/powerpoint/2010/main" val="214219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EFE01457-26F1-4B30-80A3-00CA341A0964}"/>
              </a:ext>
            </a:extLst>
          </p:cNvPr>
          <p:cNvGraphicFramePr>
            <a:graphicFrameLocks/>
          </p:cNvGraphicFramePr>
          <p:nvPr>
            <p:extLst>
              <p:ext uri="{D42A27DB-BD31-4B8C-83A1-F6EECF244321}">
                <p14:modId xmlns:p14="http://schemas.microsoft.com/office/powerpoint/2010/main" val="2009379710"/>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7442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46397E44-3783-A377-4A8C-F411283A47B3}"/>
              </a:ext>
            </a:extLst>
          </p:cNvPr>
          <p:cNvGraphicFramePr>
            <a:graphicFrameLocks/>
          </p:cNvGraphicFramePr>
          <p:nvPr>
            <p:extLst>
              <p:ext uri="{D42A27DB-BD31-4B8C-83A1-F6EECF244321}">
                <p14:modId xmlns:p14="http://schemas.microsoft.com/office/powerpoint/2010/main" val="703447327"/>
              </p:ext>
            </p:extLst>
          </p:nvPr>
        </p:nvGraphicFramePr>
        <p:xfrm>
          <a:off x="407987" y="873125"/>
          <a:ext cx="11376025" cy="57245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ruta 3">
            <a:extLst>
              <a:ext uri="{FF2B5EF4-FFF2-40B4-BE49-F238E27FC236}">
                <a16:creationId xmlns:a16="http://schemas.microsoft.com/office/drawing/2014/main" id="{62472DC0-5CB8-5546-E9A3-AF703B84B59B}"/>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8AD07CDD-7C17-A324-5F24-C74F30DCF18C}"/>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C8109511-AD80-EB4C-222A-077F6340C37F}"/>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F6EEA900-2212-02D7-FB4E-AADDA6226931}"/>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314716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695D2-E9DD-451E-9947-069A6546E37D}"/>
              </a:ext>
            </a:extLst>
          </p:cNvPr>
          <p:cNvSpPr>
            <a:spLocks noGrp="1"/>
          </p:cNvSpPr>
          <p:nvPr>
            <p:ph type="title"/>
          </p:nvPr>
        </p:nvSpPr>
        <p:spPr>
          <a:xfrm>
            <a:off x="506895" y="245857"/>
            <a:ext cx="9226826" cy="767936"/>
          </a:xfrm>
        </p:spPr>
        <p:txBody>
          <a:bodyPr>
            <a:normAutofit/>
          </a:bodyPr>
          <a:lstStyle/>
          <a:p>
            <a:r>
              <a:rPr lang="sv-SE" sz="3200" dirty="0">
                <a:latin typeface="Aptos Black" panose="020B0004020202020204" pitchFamily="34" charset="0"/>
              </a:rPr>
              <a:t>Innehåll</a:t>
            </a:r>
          </a:p>
        </p:txBody>
      </p:sp>
      <p:sp>
        <p:nvSpPr>
          <p:cNvPr id="3" name="Platshållare för innehåll 2">
            <a:extLst>
              <a:ext uri="{FF2B5EF4-FFF2-40B4-BE49-F238E27FC236}">
                <a16:creationId xmlns:a16="http://schemas.microsoft.com/office/drawing/2014/main" id="{73DD1305-5206-E567-CBA3-A9E9D71EAE76}"/>
              </a:ext>
            </a:extLst>
          </p:cNvPr>
          <p:cNvSpPr>
            <a:spLocks noGrp="1"/>
          </p:cNvSpPr>
          <p:nvPr>
            <p:ph idx="11"/>
          </p:nvPr>
        </p:nvSpPr>
        <p:spPr>
          <a:xfrm>
            <a:off x="506895" y="1497496"/>
            <a:ext cx="5589105" cy="5004904"/>
          </a:xfrm>
        </p:spPr>
        <p:txBody>
          <a:bodyPr>
            <a:normAutofit lnSpcReduction="10000"/>
          </a:bodyPr>
          <a:lstStyle/>
          <a:p>
            <a:pPr marL="0" indent="0">
              <a:buNone/>
            </a:pPr>
            <a:r>
              <a:rPr lang="sv-SE" sz="2000" dirty="0">
                <a:latin typeface="Aptos Display" panose="020B0004020202020204" pitchFamily="34" charset="0"/>
                <a:cs typeface="Arial" panose="020B0604020202020204" pitchFamily="34" charset="0"/>
                <a:hlinkClick r:id="rId2" action="ppaction://hlinksldjump"/>
              </a:rPr>
              <a:t>Förtroende för socialtjänsten</a:t>
            </a:r>
            <a:endParaRPr lang="sv-SE" sz="2000" dirty="0">
              <a:latin typeface="Aptos Display" panose="020B0004020202020204" pitchFamily="34" charset="0"/>
              <a:cs typeface="Arial" panose="020B0604020202020204" pitchFamily="34" charset="0"/>
            </a:endParaRPr>
          </a:p>
          <a:p>
            <a:pPr marL="0" indent="0">
              <a:buNone/>
            </a:pPr>
            <a:r>
              <a:rPr lang="sv-SE" sz="2000" dirty="0">
                <a:latin typeface="Aptos Display" panose="020B0004020202020204" pitchFamily="34" charset="0"/>
                <a:cs typeface="Arial" panose="020B0604020202020204" pitchFamily="34" charset="0"/>
                <a:hlinkClick r:id="rId3" action="ppaction://hlinksldjump"/>
              </a:rPr>
              <a:t>Attityder till socialtjänsten</a:t>
            </a:r>
            <a:endParaRPr lang="sv-SE" sz="20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4" action="ppaction://hlinksldjump"/>
              </a:rPr>
              <a:t>Socialtjänsten utför uppgifter som är viktiga för samhället</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5" action="ppaction://hlinksldjump"/>
              </a:rPr>
              <a:t>Personalen inom socialtjänsten gör ett bra jobb</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6" action="ppaction://hlinksldjump"/>
              </a:rPr>
              <a:t>Jag kan tänka mig att ta kontakt med socialtjänsten om jag eller en närstående behöver stöd</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7" action="ppaction://hlinksldjump"/>
              </a:rPr>
              <a:t>Jag skulle bli orolig om jag blev kallad till ett möte av socialtjänsten</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8" action="ppaction://hlinksldjump"/>
              </a:rPr>
              <a:t>Jag skulle aldrig anmäla någon jag känner till socialtjänsten</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9" action="ppaction://hlinksldjump"/>
              </a:rPr>
              <a:t>Socialtjänsten omhändertar barn på för vaga grunder</a:t>
            </a:r>
            <a:endParaRPr lang="sv-SE" sz="1800" dirty="0">
              <a:latin typeface="Aptos Display" panose="020B0004020202020204" pitchFamily="34" charset="0"/>
              <a:cs typeface="Arial" panose="020B0604020202020204" pitchFamily="34" charset="0"/>
            </a:endParaRPr>
          </a:p>
          <a:p>
            <a:pPr lvl="1">
              <a:buFont typeface="Wingdings" panose="05000000000000000000" pitchFamily="2" charset="2"/>
              <a:buChar char="§"/>
            </a:pPr>
            <a:r>
              <a:rPr lang="sv-SE" sz="1800" dirty="0">
                <a:latin typeface="Aptos Display" panose="020B0004020202020204" pitchFamily="34" charset="0"/>
                <a:cs typeface="Arial" panose="020B0604020202020204" pitchFamily="34" charset="0"/>
                <a:hlinkClick r:id="rId10" action="ppaction://hlinksldjump"/>
              </a:rPr>
              <a:t>Kraven på att ta emot ekonomiskt bistånd är för låga</a:t>
            </a:r>
            <a:endParaRPr lang="sv-SE" sz="1800" dirty="0">
              <a:latin typeface="Aptos Display" panose="020B0004020202020204" pitchFamily="34" charset="0"/>
              <a:cs typeface="Arial" panose="020B0604020202020204" pitchFamily="34" charset="0"/>
            </a:endParaRPr>
          </a:p>
        </p:txBody>
      </p:sp>
      <p:pic>
        <p:nvPicPr>
          <p:cNvPr id="9" name="Bildobjekt 8" descr="En bild som visar utomhus, bil, byggnad, fönster&#10;&#10;Automatiskt genererad beskrivning">
            <a:extLst>
              <a:ext uri="{FF2B5EF4-FFF2-40B4-BE49-F238E27FC236}">
                <a16:creationId xmlns:a16="http://schemas.microsoft.com/office/drawing/2014/main" id="{6BDD3DF3-865C-6977-D36D-34BF97B3FF4B}"/>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8992213" y="3992734"/>
            <a:ext cx="2974009" cy="2509665"/>
          </a:xfrm>
          <a:prstGeom prst="rect">
            <a:avLst/>
          </a:prstGeom>
        </p:spPr>
      </p:pic>
      <p:pic>
        <p:nvPicPr>
          <p:cNvPr id="7" name="Bildobjekt 6" descr="En bild som visar bok, papper, Pappersprodukt, stationär&#10;&#10;Automatiskt genererad beskrivning">
            <a:extLst>
              <a:ext uri="{FF2B5EF4-FFF2-40B4-BE49-F238E27FC236}">
                <a16:creationId xmlns:a16="http://schemas.microsoft.com/office/drawing/2014/main" id="{E17EA1EC-769B-29EF-3995-45DD3F4C5A6C}"/>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9098514" y="1497496"/>
            <a:ext cx="2867708" cy="2495239"/>
          </a:xfrm>
          <a:prstGeom prst="rect">
            <a:avLst/>
          </a:prstGeom>
        </p:spPr>
      </p:pic>
      <p:pic>
        <p:nvPicPr>
          <p:cNvPr id="5" name="Bildobjekt 4" descr="En bild som visar utomhus, träd, byggnad, himmel&#10;&#10;Automatiskt genererad beskrivning">
            <a:extLst>
              <a:ext uri="{FF2B5EF4-FFF2-40B4-BE49-F238E27FC236}">
                <a16:creationId xmlns:a16="http://schemas.microsoft.com/office/drawing/2014/main" id="{7F69474D-C315-C721-79ED-27FD935D40B9}"/>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6242756" y="1497496"/>
            <a:ext cx="2855758" cy="5004904"/>
          </a:xfrm>
          <a:prstGeom prst="rect">
            <a:avLst/>
          </a:prstGeom>
        </p:spPr>
      </p:pic>
    </p:spTree>
    <p:extLst>
      <p:ext uri="{BB962C8B-B14F-4D97-AF65-F5344CB8AC3E}">
        <p14:creationId xmlns:p14="http://schemas.microsoft.com/office/powerpoint/2010/main" val="1506273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7A5310A6-D866-01C5-C217-01253152106E}"/>
              </a:ext>
            </a:extLst>
          </p:cNvPr>
          <p:cNvGraphicFramePr>
            <a:graphicFrameLocks/>
          </p:cNvGraphicFramePr>
          <p:nvPr>
            <p:extLst>
              <p:ext uri="{D42A27DB-BD31-4B8C-83A1-F6EECF244321}">
                <p14:modId xmlns:p14="http://schemas.microsoft.com/office/powerpoint/2010/main" val="2448059189"/>
              </p:ext>
            </p:extLst>
          </p:nvPr>
        </p:nvGraphicFramePr>
        <p:xfrm>
          <a:off x="407988"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5234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B55C1B4E-BBC1-AF41-4497-104AE00F850A}"/>
              </a:ext>
            </a:extLst>
          </p:cNvPr>
          <p:cNvGraphicFramePr>
            <a:graphicFrameLocks/>
          </p:cNvGraphicFramePr>
          <p:nvPr>
            <p:extLst>
              <p:ext uri="{D42A27DB-BD31-4B8C-83A1-F6EECF244321}">
                <p14:modId xmlns:p14="http://schemas.microsoft.com/office/powerpoint/2010/main" val="96008614"/>
              </p:ext>
            </p:extLst>
          </p:nvPr>
        </p:nvGraphicFramePr>
        <p:xfrm>
          <a:off x="407987"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4091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683E241-E217-4632-8454-DA6C1822B11D}"/>
              </a:ext>
            </a:extLst>
          </p:cNvPr>
          <p:cNvGraphicFramePr>
            <a:graphicFrameLocks/>
          </p:cNvGraphicFramePr>
          <p:nvPr>
            <p:extLst>
              <p:ext uri="{D42A27DB-BD31-4B8C-83A1-F6EECF244321}">
                <p14:modId xmlns:p14="http://schemas.microsoft.com/office/powerpoint/2010/main" val="803824473"/>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7896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33DEB0C-7104-0AAD-27C5-FFA5E39C6440}"/>
              </a:ext>
            </a:extLst>
          </p:cNvPr>
          <p:cNvGraphicFramePr>
            <a:graphicFrameLocks/>
          </p:cNvGraphicFramePr>
          <p:nvPr>
            <p:extLst>
              <p:ext uri="{D42A27DB-BD31-4B8C-83A1-F6EECF244321}">
                <p14:modId xmlns:p14="http://schemas.microsoft.com/office/powerpoint/2010/main" val="903594166"/>
              </p:ext>
            </p:extLst>
          </p:nvPr>
        </p:nvGraphicFramePr>
        <p:xfrm>
          <a:off x="407988" y="873125"/>
          <a:ext cx="11376025" cy="572452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CB4F2ADB-8ACE-772B-0534-17D08A4194F1}"/>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322BDF60-CCD8-1500-B562-8B3F5E22FA7F}"/>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E417EF4F-6C65-7D55-380F-4521B978BE1C}"/>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6A4633F2-2EB6-4E23-430E-99707ED5871B}"/>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1411784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4E8139B-12AC-57CA-8C8F-E195B6BD74A5}"/>
              </a:ext>
            </a:extLst>
          </p:cNvPr>
          <p:cNvGraphicFramePr>
            <a:graphicFrameLocks/>
          </p:cNvGraphicFramePr>
          <p:nvPr>
            <p:extLst>
              <p:ext uri="{D42A27DB-BD31-4B8C-83A1-F6EECF244321}">
                <p14:modId xmlns:p14="http://schemas.microsoft.com/office/powerpoint/2010/main" val="3555645786"/>
              </p:ext>
            </p:extLst>
          </p:nvPr>
        </p:nvGraphicFramePr>
        <p:xfrm>
          <a:off x="407988"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726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91B24AE-1788-9C59-CAA3-1EDC4E9648E1}"/>
              </a:ext>
            </a:extLst>
          </p:cNvPr>
          <p:cNvGraphicFramePr>
            <a:graphicFrameLocks/>
          </p:cNvGraphicFramePr>
          <p:nvPr>
            <p:extLst>
              <p:ext uri="{D42A27DB-BD31-4B8C-83A1-F6EECF244321}">
                <p14:modId xmlns:p14="http://schemas.microsoft.com/office/powerpoint/2010/main" val="2909162201"/>
              </p:ext>
            </p:extLst>
          </p:nvPr>
        </p:nvGraphicFramePr>
        <p:xfrm>
          <a:off x="407987"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9539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F49EA19B-3FF2-46B9-B1CD-93CAADBD88EE}"/>
              </a:ext>
            </a:extLst>
          </p:cNvPr>
          <p:cNvGraphicFramePr>
            <a:graphicFrameLocks/>
          </p:cNvGraphicFramePr>
          <p:nvPr>
            <p:extLst>
              <p:ext uri="{D42A27DB-BD31-4B8C-83A1-F6EECF244321}">
                <p14:modId xmlns:p14="http://schemas.microsoft.com/office/powerpoint/2010/main" val="3559022417"/>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5835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28CA8ED-E3C2-C464-010E-F28AF654D4CD}"/>
              </a:ext>
            </a:extLst>
          </p:cNvPr>
          <p:cNvGraphicFramePr>
            <a:graphicFrameLocks/>
          </p:cNvGraphicFramePr>
          <p:nvPr>
            <p:extLst>
              <p:ext uri="{D42A27DB-BD31-4B8C-83A1-F6EECF244321}">
                <p14:modId xmlns:p14="http://schemas.microsoft.com/office/powerpoint/2010/main" val="2784482295"/>
              </p:ext>
            </p:extLst>
          </p:nvPr>
        </p:nvGraphicFramePr>
        <p:xfrm>
          <a:off x="407988" y="873125"/>
          <a:ext cx="11376025" cy="572452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5C2C66B4-B50C-8F4F-14B8-577C12F703F8}"/>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4AB1060D-1008-E560-99AE-D26BB49877D0}"/>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5934BB3C-E2B9-EE9B-DDBA-EA6F8F2901E2}"/>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DD820F8E-D23D-2876-C907-D1D0BCA5EC36}"/>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1367752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565EF8B3-C0D0-D3BB-59A1-251DC7B3A822}"/>
              </a:ext>
            </a:extLst>
          </p:cNvPr>
          <p:cNvGraphicFramePr>
            <a:graphicFrameLocks/>
          </p:cNvGraphicFramePr>
          <p:nvPr>
            <p:extLst>
              <p:ext uri="{D42A27DB-BD31-4B8C-83A1-F6EECF244321}">
                <p14:modId xmlns:p14="http://schemas.microsoft.com/office/powerpoint/2010/main" val="1175908914"/>
              </p:ext>
            </p:extLst>
          </p:nvPr>
        </p:nvGraphicFramePr>
        <p:xfrm>
          <a:off x="407987"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1325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93E57A2-9E78-B42E-AB58-564042A8008A}"/>
              </a:ext>
            </a:extLst>
          </p:cNvPr>
          <p:cNvGraphicFramePr>
            <a:graphicFrameLocks/>
          </p:cNvGraphicFramePr>
          <p:nvPr>
            <p:extLst>
              <p:ext uri="{D42A27DB-BD31-4B8C-83A1-F6EECF244321}">
                <p14:modId xmlns:p14="http://schemas.microsoft.com/office/powerpoint/2010/main" val="1707614719"/>
              </p:ext>
            </p:extLst>
          </p:nvPr>
        </p:nvGraphicFramePr>
        <p:xfrm>
          <a:off x="407988"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220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695D2-E9DD-451E-9947-069A6546E37D}"/>
              </a:ext>
            </a:extLst>
          </p:cNvPr>
          <p:cNvSpPr>
            <a:spLocks noGrp="1"/>
          </p:cNvSpPr>
          <p:nvPr>
            <p:ph type="title"/>
          </p:nvPr>
        </p:nvSpPr>
        <p:spPr>
          <a:xfrm>
            <a:off x="506895" y="245857"/>
            <a:ext cx="9226826" cy="767936"/>
          </a:xfrm>
        </p:spPr>
        <p:txBody>
          <a:bodyPr>
            <a:normAutofit/>
          </a:bodyPr>
          <a:lstStyle/>
          <a:p>
            <a:r>
              <a:rPr lang="sv-SE" sz="3200">
                <a:latin typeface="Arial Black" panose="020B0A04020102020204" pitchFamily="34" charset="0"/>
              </a:rPr>
              <a:t>Göteborgs Stad</a:t>
            </a:r>
          </a:p>
        </p:txBody>
      </p:sp>
      <p:grpSp>
        <p:nvGrpSpPr>
          <p:cNvPr id="4" name="Grupp 3">
            <a:extLst>
              <a:ext uri="{FF2B5EF4-FFF2-40B4-BE49-F238E27FC236}">
                <a16:creationId xmlns:a16="http://schemas.microsoft.com/office/drawing/2014/main" id="{3E3D7445-0C8A-82D6-92F0-CDF5EC5F442D}"/>
              </a:ext>
            </a:extLst>
          </p:cNvPr>
          <p:cNvGrpSpPr/>
          <p:nvPr/>
        </p:nvGrpSpPr>
        <p:grpSpPr>
          <a:xfrm>
            <a:off x="3361770" y="273054"/>
            <a:ext cx="5910246" cy="6384265"/>
            <a:chOff x="2137082" y="3838732"/>
            <a:chExt cx="2056126" cy="2221034"/>
          </a:xfrm>
          <a:solidFill>
            <a:srgbClr val="674B99"/>
          </a:solidFill>
        </p:grpSpPr>
        <p:sp>
          <p:nvSpPr>
            <p:cNvPr id="5" name="Frihandsfigur: Form 4">
              <a:extLst>
                <a:ext uri="{FF2B5EF4-FFF2-40B4-BE49-F238E27FC236}">
                  <a16:creationId xmlns:a16="http://schemas.microsoft.com/office/drawing/2014/main" id="{AB63861F-D32B-7A31-98E0-B2749E631261}"/>
                </a:ext>
              </a:extLst>
            </p:cNvPr>
            <p:cNvSpPr/>
            <p:nvPr/>
          </p:nvSpPr>
          <p:spPr>
            <a:xfrm>
              <a:off x="3226470" y="4865455"/>
              <a:ext cx="1497" cy="1016"/>
            </a:xfrm>
            <a:custGeom>
              <a:avLst/>
              <a:gdLst>
                <a:gd name="connsiteX0" fmla="*/ 909 w 1497"/>
                <a:gd name="connsiteY0" fmla="*/ 1016 h 1016"/>
                <a:gd name="connsiteX1" fmla="*/ 1498 w 1497"/>
                <a:gd name="connsiteY1" fmla="*/ 214 h 1016"/>
                <a:gd name="connsiteX2" fmla="*/ 0 w 1497"/>
                <a:gd name="connsiteY2" fmla="*/ 0 h 1016"/>
                <a:gd name="connsiteX3" fmla="*/ 909 w 1497"/>
                <a:gd name="connsiteY3" fmla="*/ 1016 h 1016"/>
              </a:gdLst>
              <a:ahLst/>
              <a:cxnLst>
                <a:cxn ang="0">
                  <a:pos x="connsiteX0" y="connsiteY0"/>
                </a:cxn>
                <a:cxn ang="0">
                  <a:pos x="connsiteX1" y="connsiteY1"/>
                </a:cxn>
                <a:cxn ang="0">
                  <a:pos x="connsiteX2" y="connsiteY2"/>
                </a:cxn>
                <a:cxn ang="0">
                  <a:pos x="connsiteX3" y="connsiteY3"/>
                </a:cxn>
              </a:cxnLst>
              <a:rect l="l" t="t" r="r" b="b"/>
              <a:pathLst>
                <a:path w="1497" h="1016">
                  <a:moveTo>
                    <a:pt x="909" y="1016"/>
                  </a:moveTo>
                  <a:cubicBezTo>
                    <a:pt x="909" y="1016"/>
                    <a:pt x="1337" y="481"/>
                    <a:pt x="1498" y="214"/>
                  </a:cubicBezTo>
                  <a:cubicBezTo>
                    <a:pt x="963" y="160"/>
                    <a:pt x="481" y="107"/>
                    <a:pt x="0" y="0"/>
                  </a:cubicBezTo>
                  <a:cubicBezTo>
                    <a:pt x="267" y="321"/>
                    <a:pt x="588" y="695"/>
                    <a:pt x="909" y="1016"/>
                  </a:cubicBezTo>
                  <a:close/>
                </a:path>
              </a:pathLst>
            </a:custGeom>
            <a:grp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6" name="Frihandsfigur: Form 5">
              <a:extLst>
                <a:ext uri="{FF2B5EF4-FFF2-40B4-BE49-F238E27FC236}">
                  <a16:creationId xmlns:a16="http://schemas.microsoft.com/office/drawing/2014/main" id="{1B3CE82A-42AA-3D88-169B-CF304A29BDC8}"/>
                </a:ext>
              </a:extLst>
            </p:cNvPr>
            <p:cNvSpPr/>
            <p:nvPr/>
          </p:nvSpPr>
          <p:spPr>
            <a:xfrm>
              <a:off x="2147176" y="3857451"/>
              <a:ext cx="1171035" cy="1270493"/>
            </a:xfrm>
            <a:custGeom>
              <a:avLst/>
              <a:gdLst>
                <a:gd name="connsiteX0" fmla="*/ 1168732 w 1171035"/>
                <a:gd name="connsiteY0" fmla="*/ 416387 h 1270493"/>
                <a:gd name="connsiteX1" fmla="*/ 1170444 w 1171035"/>
                <a:gd name="connsiteY1" fmla="*/ 405046 h 1270493"/>
                <a:gd name="connsiteX2" fmla="*/ 1168304 w 1171035"/>
                <a:gd name="connsiteY2" fmla="*/ 389801 h 1270493"/>
                <a:gd name="connsiteX3" fmla="*/ 1170016 w 1171035"/>
                <a:gd name="connsiteY3" fmla="*/ 369795 h 1270493"/>
                <a:gd name="connsiteX4" fmla="*/ 1170016 w 1171035"/>
                <a:gd name="connsiteY4" fmla="*/ 348773 h 1270493"/>
                <a:gd name="connsiteX5" fmla="*/ 1166967 w 1171035"/>
                <a:gd name="connsiteY5" fmla="*/ 334598 h 1270493"/>
                <a:gd name="connsiteX6" fmla="*/ 1164506 w 1171035"/>
                <a:gd name="connsiteY6" fmla="*/ 310420 h 1270493"/>
                <a:gd name="connsiteX7" fmla="*/ 1154878 w 1171035"/>
                <a:gd name="connsiteY7" fmla="*/ 268215 h 1270493"/>
                <a:gd name="connsiteX8" fmla="*/ 1152364 w 1171035"/>
                <a:gd name="connsiteY8" fmla="*/ 229647 h 1270493"/>
                <a:gd name="connsiteX9" fmla="*/ 1154075 w 1171035"/>
                <a:gd name="connsiteY9" fmla="*/ 197231 h 1270493"/>
                <a:gd name="connsiteX10" fmla="*/ 1156001 w 1171035"/>
                <a:gd name="connsiteY10" fmla="*/ 165778 h 1270493"/>
                <a:gd name="connsiteX11" fmla="*/ 1157713 w 1171035"/>
                <a:gd name="connsiteY11" fmla="*/ 134539 h 1270493"/>
                <a:gd name="connsiteX12" fmla="*/ 1151187 w 1171035"/>
                <a:gd name="connsiteY12" fmla="*/ 103300 h 1270493"/>
                <a:gd name="connsiteX13" fmla="*/ 1152150 w 1171035"/>
                <a:gd name="connsiteY13" fmla="*/ 67247 h 1270493"/>
                <a:gd name="connsiteX14" fmla="*/ 1162795 w 1171035"/>
                <a:gd name="connsiteY14" fmla="*/ 44727 h 1270493"/>
                <a:gd name="connsiteX15" fmla="*/ 1163757 w 1171035"/>
                <a:gd name="connsiteY15" fmla="*/ 30926 h 1270493"/>
                <a:gd name="connsiteX16" fmla="*/ 1153968 w 1171035"/>
                <a:gd name="connsiteY16" fmla="*/ 30070 h 1270493"/>
                <a:gd name="connsiteX17" fmla="*/ 1138723 w 1171035"/>
                <a:gd name="connsiteY17" fmla="*/ 33066 h 1270493"/>
                <a:gd name="connsiteX18" fmla="*/ 1113047 w 1171035"/>
                <a:gd name="connsiteY18" fmla="*/ 33922 h 1270493"/>
                <a:gd name="connsiteX19" fmla="*/ 1100958 w 1171035"/>
                <a:gd name="connsiteY19" fmla="*/ 25844 h 1270493"/>
                <a:gd name="connsiteX20" fmla="*/ 1093202 w 1171035"/>
                <a:gd name="connsiteY20" fmla="*/ 18837 h 1270493"/>
                <a:gd name="connsiteX21" fmla="*/ 1078920 w 1171035"/>
                <a:gd name="connsiteY21" fmla="*/ 12792 h 1270493"/>
                <a:gd name="connsiteX22" fmla="*/ 1042866 w 1171035"/>
                <a:gd name="connsiteY22" fmla="*/ 3324 h 1270493"/>
                <a:gd name="connsiteX23" fmla="*/ 1016976 w 1171035"/>
                <a:gd name="connsiteY23" fmla="*/ 3324 h 1270493"/>
                <a:gd name="connsiteX24" fmla="*/ 1000447 w 1171035"/>
                <a:gd name="connsiteY24" fmla="*/ 20709 h 1270493"/>
                <a:gd name="connsiteX25" fmla="*/ 991407 w 1171035"/>
                <a:gd name="connsiteY25" fmla="*/ 41731 h 1270493"/>
                <a:gd name="connsiteX26" fmla="*/ 973274 w 1171035"/>
                <a:gd name="connsiteY26" fmla="*/ 65482 h 1270493"/>
                <a:gd name="connsiteX27" fmla="*/ 961933 w 1171035"/>
                <a:gd name="connsiteY27" fmla="*/ 87199 h 1270493"/>
                <a:gd name="connsiteX28" fmla="*/ 951021 w 1171035"/>
                <a:gd name="connsiteY28" fmla="*/ 117422 h 1270493"/>
                <a:gd name="connsiteX29" fmla="*/ 929892 w 1171035"/>
                <a:gd name="connsiteY29" fmla="*/ 126195 h 1270493"/>
                <a:gd name="connsiteX30" fmla="*/ 909244 w 1171035"/>
                <a:gd name="connsiteY30" fmla="*/ 118545 h 1270493"/>
                <a:gd name="connsiteX31" fmla="*/ 900204 w 1171035"/>
                <a:gd name="connsiteY31" fmla="*/ 120899 h 1270493"/>
                <a:gd name="connsiteX32" fmla="*/ 887687 w 1171035"/>
                <a:gd name="connsiteY32" fmla="*/ 129832 h 1270493"/>
                <a:gd name="connsiteX33" fmla="*/ 859925 w 1171035"/>
                <a:gd name="connsiteY33" fmla="*/ 149677 h 1270493"/>
                <a:gd name="connsiteX34" fmla="*/ 820502 w 1171035"/>
                <a:gd name="connsiteY34" fmla="*/ 148929 h 1270493"/>
                <a:gd name="connsiteX35" fmla="*/ 793809 w 1171035"/>
                <a:gd name="connsiteY35" fmla="*/ 134486 h 1270493"/>
                <a:gd name="connsiteX36" fmla="*/ 784769 w 1171035"/>
                <a:gd name="connsiteY36" fmla="*/ 136572 h 1270493"/>
                <a:gd name="connsiteX37" fmla="*/ 776692 w 1171035"/>
                <a:gd name="connsiteY37" fmla="*/ 136786 h 1270493"/>
                <a:gd name="connsiteX38" fmla="*/ 766850 w 1171035"/>
                <a:gd name="connsiteY38" fmla="*/ 149677 h 1270493"/>
                <a:gd name="connsiteX39" fmla="*/ 766208 w 1171035"/>
                <a:gd name="connsiteY39" fmla="*/ 157648 h 1270493"/>
                <a:gd name="connsiteX40" fmla="*/ 764603 w 1171035"/>
                <a:gd name="connsiteY40" fmla="*/ 162676 h 1270493"/>
                <a:gd name="connsiteX41" fmla="*/ 762891 w 1171035"/>
                <a:gd name="connsiteY41" fmla="*/ 168346 h 1270493"/>
                <a:gd name="connsiteX42" fmla="*/ 764335 w 1171035"/>
                <a:gd name="connsiteY42" fmla="*/ 175086 h 1270493"/>
                <a:gd name="connsiteX43" fmla="*/ 763319 w 1171035"/>
                <a:gd name="connsiteY43" fmla="*/ 195092 h 1270493"/>
                <a:gd name="connsiteX44" fmla="*/ 762142 w 1171035"/>
                <a:gd name="connsiteY44" fmla="*/ 211942 h 1270493"/>
                <a:gd name="connsiteX45" fmla="*/ 755509 w 1171035"/>
                <a:gd name="connsiteY45" fmla="*/ 229647 h 1270493"/>
                <a:gd name="connsiteX46" fmla="*/ 741388 w 1171035"/>
                <a:gd name="connsiteY46" fmla="*/ 243181 h 1270493"/>
                <a:gd name="connsiteX47" fmla="*/ 733043 w 1171035"/>
                <a:gd name="connsiteY47" fmla="*/ 254842 h 1270493"/>
                <a:gd name="connsiteX48" fmla="*/ 725394 w 1171035"/>
                <a:gd name="connsiteY48" fmla="*/ 260298 h 1270493"/>
                <a:gd name="connsiteX49" fmla="*/ 717209 w 1171035"/>
                <a:gd name="connsiteY49" fmla="*/ 266985 h 1270493"/>
                <a:gd name="connsiteX50" fmla="*/ 708865 w 1171035"/>
                <a:gd name="connsiteY50" fmla="*/ 281641 h 1270493"/>
                <a:gd name="connsiteX51" fmla="*/ 702178 w 1171035"/>
                <a:gd name="connsiteY51" fmla="*/ 293356 h 1270493"/>
                <a:gd name="connsiteX52" fmla="*/ 695171 w 1171035"/>
                <a:gd name="connsiteY52" fmla="*/ 300738 h 1270493"/>
                <a:gd name="connsiteX53" fmla="*/ 690571 w 1171035"/>
                <a:gd name="connsiteY53" fmla="*/ 309778 h 1270493"/>
                <a:gd name="connsiteX54" fmla="*/ 679658 w 1171035"/>
                <a:gd name="connsiteY54" fmla="*/ 317160 h 1270493"/>
                <a:gd name="connsiteX55" fmla="*/ 670190 w 1171035"/>
                <a:gd name="connsiteY55" fmla="*/ 331067 h 1270493"/>
                <a:gd name="connsiteX56" fmla="*/ 659171 w 1171035"/>
                <a:gd name="connsiteY56" fmla="*/ 345724 h 1270493"/>
                <a:gd name="connsiteX57" fmla="*/ 649221 w 1171035"/>
                <a:gd name="connsiteY57" fmla="*/ 362307 h 1270493"/>
                <a:gd name="connsiteX58" fmla="*/ 641251 w 1171035"/>
                <a:gd name="connsiteY58" fmla="*/ 368458 h 1270493"/>
                <a:gd name="connsiteX59" fmla="*/ 633281 w 1171035"/>
                <a:gd name="connsiteY59" fmla="*/ 380226 h 1270493"/>
                <a:gd name="connsiteX60" fmla="*/ 621299 w 1171035"/>
                <a:gd name="connsiteY60" fmla="*/ 392476 h 1270493"/>
                <a:gd name="connsiteX61" fmla="*/ 607391 w 1171035"/>
                <a:gd name="connsiteY61" fmla="*/ 409379 h 1270493"/>
                <a:gd name="connsiteX62" fmla="*/ 593858 w 1171035"/>
                <a:gd name="connsiteY62" fmla="*/ 423875 h 1270493"/>
                <a:gd name="connsiteX63" fmla="*/ 581180 w 1171035"/>
                <a:gd name="connsiteY63" fmla="*/ 440083 h 1270493"/>
                <a:gd name="connsiteX64" fmla="*/ 576098 w 1171035"/>
                <a:gd name="connsiteY64" fmla="*/ 454473 h 1270493"/>
                <a:gd name="connsiteX65" fmla="*/ 570428 w 1171035"/>
                <a:gd name="connsiteY65" fmla="*/ 463513 h 1270493"/>
                <a:gd name="connsiteX66" fmla="*/ 575403 w 1171035"/>
                <a:gd name="connsiteY66" fmla="*/ 469450 h 1270493"/>
                <a:gd name="connsiteX67" fmla="*/ 562672 w 1171035"/>
                <a:gd name="connsiteY67" fmla="*/ 477688 h 1270493"/>
                <a:gd name="connsiteX68" fmla="*/ 550904 w 1171035"/>
                <a:gd name="connsiteY68" fmla="*/ 487156 h 1270493"/>
                <a:gd name="connsiteX69" fmla="*/ 532663 w 1171035"/>
                <a:gd name="connsiteY69" fmla="*/ 496464 h 1270493"/>
                <a:gd name="connsiteX70" fmla="*/ 512336 w 1171035"/>
                <a:gd name="connsiteY70" fmla="*/ 501438 h 1270493"/>
                <a:gd name="connsiteX71" fmla="*/ 512336 w 1171035"/>
                <a:gd name="connsiteY71" fmla="*/ 501438 h 1270493"/>
                <a:gd name="connsiteX72" fmla="*/ 511855 w 1171035"/>
                <a:gd name="connsiteY72" fmla="*/ 501438 h 1270493"/>
                <a:gd name="connsiteX73" fmla="*/ 497947 w 1171035"/>
                <a:gd name="connsiteY73" fmla="*/ 511709 h 1270493"/>
                <a:gd name="connsiteX74" fmla="*/ 497733 w 1171035"/>
                <a:gd name="connsiteY74" fmla="*/ 519304 h 1270493"/>
                <a:gd name="connsiteX75" fmla="*/ 493614 w 1171035"/>
                <a:gd name="connsiteY75" fmla="*/ 526579 h 1270493"/>
                <a:gd name="connsiteX76" fmla="*/ 484414 w 1171035"/>
                <a:gd name="connsiteY76" fmla="*/ 526205 h 1270493"/>
                <a:gd name="connsiteX77" fmla="*/ 469436 w 1171035"/>
                <a:gd name="connsiteY77" fmla="*/ 535245 h 1270493"/>
                <a:gd name="connsiteX78" fmla="*/ 454565 w 1171035"/>
                <a:gd name="connsiteY78" fmla="*/ 541076 h 1270493"/>
                <a:gd name="connsiteX79" fmla="*/ 431832 w 1171035"/>
                <a:gd name="connsiteY79" fmla="*/ 547388 h 1270493"/>
                <a:gd name="connsiteX80" fmla="*/ 421187 w 1171035"/>
                <a:gd name="connsiteY80" fmla="*/ 560333 h 1270493"/>
                <a:gd name="connsiteX81" fmla="*/ 415410 w 1171035"/>
                <a:gd name="connsiteY81" fmla="*/ 575685 h 1270493"/>
                <a:gd name="connsiteX82" fmla="*/ 423754 w 1171035"/>
                <a:gd name="connsiteY82" fmla="*/ 579804 h 1270493"/>
                <a:gd name="connsiteX83" fmla="*/ 427873 w 1171035"/>
                <a:gd name="connsiteY83" fmla="*/ 578948 h 1270493"/>
                <a:gd name="connsiteX84" fmla="*/ 435095 w 1171035"/>
                <a:gd name="connsiteY84" fmla="*/ 580017 h 1270493"/>
                <a:gd name="connsiteX85" fmla="*/ 438357 w 1171035"/>
                <a:gd name="connsiteY85" fmla="*/ 587292 h 1270493"/>
                <a:gd name="connsiteX86" fmla="*/ 435202 w 1171035"/>
                <a:gd name="connsiteY86" fmla="*/ 592748 h 1270493"/>
                <a:gd name="connsiteX87" fmla="*/ 434025 w 1171035"/>
                <a:gd name="connsiteY87" fmla="*/ 598740 h 1270493"/>
                <a:gd name="connsiteX88" fmla="*/ 433169 w 1171035"/>
                <a:gd name="connsiteY88" fmla="*/ 605586 h 1270493"/>
                <a:gd name="connsiteX89" fmla="*/ 424878 w 1171035"/>
                <a:gd name="connsiteY89" fmla="*/ 610401 h 1270493"/>
                <a:gd name="connsiteX90" fmla="*/ 426964 w 1171035"/>
                <a:gd name="connsiteY90" fmla="*/ 620671 h 1270493"/>
                <a:gd name="connsiteX91" fmla="*/ 433222 w 1171035"/>
                <a:gd name="connsiteY91" fmla="*/ 625860 h 1270493"/>
                <a:gd name="connsiteX92" fmla="*/ 427017 w 1171035"/>
                <a:gd name="connsiteY92" fmla="*/ 626662 h 1270493"/>
                <a:gd name="connsiteX93" fmla="*/ 417014 w 1171035"/>
                <a:gd name="connsiteY93" fmla="*/ 619494 h 1270493"/>
                <a:gd name="connsiteX94" fmla="*/ 410328 w 1171035"/>
                <a:gd name="connsiteY94" fmla="*/ 613503 h 1270493"/>
                <a:gd name="connsiteX95" fmla="*/ 404230 w 1171035"/>
                <a:gd name="connsiteY95" fmla="*/ 611043 h 1270493"/>
                <a:gd name="connsiteX96" fmla="*/ 401662 w 1171035"/>
                <a:gd name="connsiteY96" fmla="*/ 615910 h 1270493"/>
                <a:gd name="connsiteX97" fmla="*/ 396046 w 1171035"/>
                <a:gd name="connsiteY97" fmla="*/ 619815 h 1270493"/>
                <a:gd name="connsiteX98" fmla="*/ 391927 w 1171035"/>
                <a:gd name="connsiteY98" fmla="*/ 616713 h 1270493"/>
                <a:gd name="connsiteX99" fmla="*/ 390643 w 1171035"/>
                <a:gd name="connsiteY99" fmla="*/ 612968 h 1270493"/>
                <a:gd name="connsiteX100" fmla="*/ 391659 w 1171035"/>
                <a:gd name="connsiteY100" fmla="*/ 608368 h 1270493"/>
                <a:gd name="connsiteX101" fmla="*/ 385561 w 1171035"/>
                <a:gd name="connsiteY101" fmla="*/ 611096 h 1270493"/>
                <a:gd name="connsiteX102" fmla="*/ 380105 w 1171035"/>
                <a:gd name="connsiteY102" fmla="*/ 615857 h 1270493"/>
                <a:gd name="connsiteX103" fmla="*/ 369246 w 1171035"/>
                <a:gd name="connsiteY103" fmla="*/ 620618 h 1270493"/>
                <a:gd name="connsiteX104" fmla="*/ 368070 w 1171035"/>
                <a:gd name="connsiteY104" fmla="*/ 631690 h 1270493"/>
                <a:gd name="connsiteX105" fmla="*/ 379142 w 1171035"/>
                <a:gd name="connsiteY105" fmla="*/ 636451 h 1270493"/>
                <a:gd name="connsiteX106" fmla="*/ 385454 w 1171035"/>
                <a:gd name="connsiteY106" fmla="*/ 641265 h 1270493"/>
                <a:gd name="connsiteX107" fmla="*/ 372295 w 1171035"/>
                <a:gd name="connsiteY107" fmla="*/ 641854 h 1270493"/>
                <a:gd name="connsiteX108" fmla="*/ 361009 w 1171035"/>
                <a:gd name="connsiteY108" fmla="*/ 644742 h 1270493"/>
                <a:gd name="connsiteX109" fmla="*/ 350203 w 1171035"/>
                <a:gd name="connsiteY109" fmla="*/ 647684 h 1270493"/>
                <a:gd name="connsiteX110" fmla="*/ 341591 w 1171035"/>
                <a:gd name="connsiteY110" fmla="*/ 657634 h 1270493"/>
                <a:gd name="connsiteX111" fmla="*/ 332177 w 1171035"/>
                <a:gd name="connsiteY111" fmla="*/ 662074 h 1270493"/>
                <a:gd name="connsiteX112" fmla="*/ 316664 w 1171035"/>
                <a:gd name="connsiteY112" fmla="*/ 667262 h 1270493"/>
                <a:gd name="connsiteX113" fmla="*/ 313401 w 1171035"/>
                <a:gd name="connsiteY113" fmla="*/ 677854 h 1270493"/>
                <a:gd name="connsiteX114" fmla="*/ 303024 w 1171035"/>
                <a:gd name="connsiteY114" fmla="*/ 683524 h 1270493"/>
                <a:gd name="connsiteX115" fmla="*/ 301205 w 1171035"/>
                <a:gd name="connsiteY115" fmla="*/ 690799 h 1270493"/>
                <a:gd name="connsiteX116" fmla="*/ 298209 w 1171035"/>
                <a:gd name="connsiteY116" fmla="*/ 694703 h 1270493"/>
                <a:gd name="connsiteX117" fmla="*/ 293395 w 1171035"/>
                <a:gd name="connsiteY117" fmla="*/ 702032 h 1270493"/>
                <a:gd name="connsiteX118" fmla="*/ 304896 w 1171035"/>
                <a:gd name="connsiteY118" fmla="*/ 703102 h 1270493"/>
                <a:gd name="connsiteX119" fmla="*/ 324367 w 1171035"/>
                <a:gd name="connsiteY119" fmla="*/ 701069 h 1270493"/>
                <a:gd name="connsiteX120" fmla="*/ 340682 w 1171035"/>
                <a:gd name="connsiteY120" fmla="*/ 702674 h 1270493"/>
                <a:gd name="connsiteX121" fmla="*/ 357585 w 1171035"/>
                <a:gd name="connsiteY121" fmla="*/ 700748 h 1270493"/>
                <a:gd name="connsiteX122" fmla="*/ 371921 w 1171035"/>
                <a:gd name="connsiteY122" fmla="*/ 701764 h 1270493"/>
                <a:gd name="connsiteX123" fmla="*/ 389680 w 1171035"/>
                <a:gd name="connsiteY123" fmla="*/ 701978 h 1270493"/>
                <a:gd name="connsiteX124" fmla="*/ 400753 w 1171035"/>
                <a:gd name="connsiteY124" fmla="*/ 723749 h 1270493"/>
                <a:gd name="connsiteX125" fmla="*/ 381282 w 1171035"/>
                <a:gd name="connsiteY125" fmla="*/ 733324 h 1270493"/>
                <a:gd name="connsiteX126" fmla="*/ 367535 w 1171035"/>
                <a:gd name="connsiteY126" fmla="*/ 737283 h 1270493"/>
                <a:gd name="connsiteX127" fmla="*/ 354162 w 1171035"/>
                <a:gd name="connsiteY127" fmla="*/ 746216 h 1270493"/>
                <a:gd name="connsiteX128" fmla="*/ 365234 w 1171035"/>
                <a:gd name="connsiteY128" fmla="*/ 757289 h 1270493"/>
                <a:gd name="connsiteX129" fmla="*/ 383047 w 1171035"/>
                <a:gd name="connsiteY129" fmla="*/ 762156 h 1270493"/>
                <a:gd name="connsiteX130" fmla="*/ 380908 w 1171035"/>
                <a:gd name="connsiteY130" fmla="*/ 775208 h 1270493"/>
                <a:gd name="connsiteX131" fmla="*/ 372991 w 1171035"/>
                <a:gd name="connsiteY131" fmla="*/ 780023 h 1270493"/>
                <a:gd name="connsiteX132" fmla="*/ 373312 w 1171035"/>
                <a:gd name="connsiteY132" fmla="*/ 790881 h 1270493"/>
                <a:gd name="connsiteX133" fmla="*/ 373954 w 1171035"/>
                <a:gd name="connsiteY133" fmla="*/ 796445 h 1270493"/>
                <a:gd name="connsiteX134" fmla="*/ 368765 w 1171035"/>
                <a:gd name="connsiteY134" fmla="*/ 797675 h 1270493"/>
                <a:gd name="connsiteX135" fmla="*/ 362613 w 1171035"/>
                <a:gd name="connsiteY135" fmla="*/ 795428 h 1270493"/>
                <a:gd name="connsiteX136" fmla="*/ 357585 w 1171035"/>
                <a:gd name="connsiteY136" fmla="*/ 789812 h 1270493"/>
                <a:gd name="connsiteX137" fmla="*/ 354643 w 1171035"/>
                <a:gd name="connsiteY137" fmla="*/ 786709 h 1270493"/>
                <a:gd name="connsiteX138" fmla="*/ 346833 w 1171035"/>
                <a:gd name="connsiteY138" fmla="*/ 789491 h 1270493"/>
                <a:gd name="connsiteX139" fmla="*/ 339398 w 1171035"/>
                <a:gd name="connsiteY139" fmla="*/ 793930 h 1270493"/>
                <a:gd name="connsiteX140" fmla="*/ 336670 w 1171035"/>
                <a:gd name="connsiteY140" fmla="*/ 789063 h 1270493"/>
                <a:gd name="connsiteX141" fmla="*/ 327095 w 1171035"/>
                <a:gd name="connsiteY141" fmla="*/ 791844 h 1270493"/>
                <a:gd name="connsiteX142" fmla="*/ 316397 w 1171035"/>
                <a:gd name="connsiteY142" fmla="*/ 790240 h 1270493"/>
                <a:gd name="connsiteX143" fmla="*/ 303719 w 1171035"/>
                <a:gd name="connsiteY143" fmla="*/ 793770 h 1270493"/>
                <a:gd name="connsiteX144" fmla="*/ 293930 w 1171035"/>
                <a:gd name="connsiteY144" fmla="*/ 801901 h 1270493"/>
                <a:gd name="connsiteX145" fmla="*/ 286067 w 1171035"/>
                <a:gd name="connsiteY145" fmla="*/ 805057 h 1270493"/>
                <a:gd name="connsiteX146" fmla="*/ 274727 w 1171035"/>
                <a:gd name="connsiteY146" fmla="*/ 807571 h 1270493"/>
                <a:gd name="connsiteX147" fmla="*/ 270180 w 1171035"/>
                <a:gd name="connsiteY147" fmla="*/ 814418 h 1270493"/>
                <a:gd name="connsiteX148" fmla="*/ 283981 w 1171035"/>
                <a:gd name="connsiteY148" fmla="*/ 811422 h 1270493"/>
                <a:gd name="connsiteX149" fmla="*/ 295053 w 1171035"/>
                <a:gd name="connsiteY149" fmla="*/ 809978 h 1270493"/>
                <a:gd name="connsiteX150" fmla="*/ 302221 w 1171035"/>
                <a:gd name="connsiteY150" fmla="*/ 816397 h 1270493"/>
                <a:gd name="connsiteX151" fmla="*/ 294091 w 1171035"/>
                <a:gd name="connsiteY151" fmla="*/ 823886 h 1270493"/>
                <a:gd name="connsiteX152" fmla="*/ 284516 w 1171035"/>
                <a:gd name="connsiteY152" fmla="*/ 820195 h 1270493"/>
                <a:gd name="connsiteX153" fmla="*/ 270126 w 1171035"/>
                <a:gd name="connsiteY153" fmla="*/ 823083 h 1270493"/>
                <a:gd name="connsiteX154" fmla="*/ 263493 w 1171035"/>
                <a:gd name="connsiteY154" fmla="*/ 828112 h 1270493"/>
                <a:gd name="connsiteX155" fmla="*/ 253330 w 1171035"/>
                <a:gd name="connsiteY155" fmla="*/ 828540 h 1270493"/>
                <a:gd name="connsiteX156" fmla="*/ 241187 w 1171035"/>
                <a:gd name="connsiteY156" fmla="*/ 829716 h 1270493"/>
                <a:gd name="connsiteX157" fmla="*/ 233538 w 1171035"/>
                <a:gd name="connsiteY157" fmla="*/ 823939 h 1270493"/>
                <a:gd name="connsiteX158" fmla="*/ 225354 w 1171035"/>
                <a:gd name="connsiteY158" fmla="*/ 823993 h 1270493"/>
                <a:gd name="connsiteX159" fmla="*/ 218935 w 1171035"/>
                <a:gd name="connsiteY159" fmla="*/ 821211 h 1270493"/>
                <a:gd name="connsiteX160" fmla="*/ 206899 w 1171035"/>
                <a:gd name="connsiteY160" fmla="*/ 822067 h 1270493"/>
                <a:gd name="connsiteX161" fmla="*/ 197699 w 1171035"/>
                <a:gd name="connsiteY161" fmla="*/ 820462 h 1270493"/>
                <a:gd name="connsiteX162" fmla="*/ 193259 w 1171035"/>
                <a:gd name="connsiteY162" fmla="*/ 826881 h 1270493"/>
                <a:gd name="connsiteX163" fmla="*/ 186198 w 1171035"/>
                <a:gd name="connsiteY163" fmla="*/ 829556 h 1270493"/>
                <a:gd name="connsiteX164" fmla="*/ 179458 w 1171035"/>
                <a:gd name="connsiteY164" fmla="*/ 831428 h 1270493"/>
                <a:gd name="connsiteX165" fmla="*/ 172558 w 1171035"/>
                <a:gd name="connsiteY165" fmla="*/ 827844 h 1270493"/>
                <a:gd name="connsiteX166" fmla="*/ 167690 w 1171035"/>
                <a:gd name="connsiteY166" fmla="*/ 836135 h 1270493"/>
                <a:gd name="connsiteX167" fmla="*/ 162448 w 1171035"/>
                <a:gd name="connsiteY167" fmla="*/ 839880 h 1270493"/>
                <a:gd name="connsiteX168" fmla="*/ 155333 w 1171035"/>
                <a:gd name="connsiteY168" fmla="*/ 836403 h 1270493"/>
                <a:gd name="connsiteX169" fmla="*/ 151001 w 1171035"/>
                <a:gd name="connsiteY169" fmla="*/ 841217 h 1270493"/>
                <a:gd name="connsiteX170" fmla="*/ 140195 w 1171035"/>
                <a:gd name="connsiteY170" fmla="*/ 841484 h 1270493"/>
                <a:gd name="connsiteX171" fmla="*/ 132011 w 1171035"/>
                <a:gd name="connsiteY171" fmla="*/ 848331 h 1270493"/>
                <a:gd name="connsiteX172" fmla="*/ 119761 w 1171035"/>
                <a:gd name="connsiteY172" fmla="*/ 850204 h 1270493"/>
                <a:gd name="connsiteX173" fmla="*/ 122490 w 1171035"/>
                <a:gd name="connsiteY173" fmla="*/ 858976 h 1270493"/>
                <a:gd name="connsiteX174" fmla="*/ 124094 w 1171035"/>
                <a:gd name="connsiteY174" fmla="*/ 868444 h 1270493"/>
                <a:gd name="connsiteX175" fmla="*/ 116712 w 1171035"/>
                <a:gd name="connsiteY175" fmla="*/ 868926 h 1270493"/>
                <a:gd name="connsiteX176" fmla="*/ 107565 w 1171035"/>
                <a:gd name="connsiteY176" fmla="*/ 868765 h 1270493"/>
                <a:gd name="connsiteX177" fmla="*/ 101253 w 1171035"/>
                <a:gd name="connsiteY177" fmla="*/ 873740 h 1270493"/>
                <a:gd name="connsiteX178" fmla="*/ 97295 w 1171035"/>
                <a:gd name="connsiteY178" fmla="*/ 877645 h 1270493"/>
                <a:gd name="connsiteX179" fmla="*/ 89646 w 1171035"/>
                <a:gd name="connsiteY179" fmla="*/ 879143 h 1270493"/>
                <a:gd name="connsiteX180" fmla="*/ 89913 w 1171035"/>
                <a:gd name="connsiteY180" fmla="*/ 888076 h 1270493"/>
                <a:gd name="connsiteX181" fmla="*/ 89806 w 1171035"/>
                <a:gd name="connsiteY181" fmla="*/ 892622 h 1270493"/>
                <a:gd name="connsiteX182" fmla="*/ 95262 w 1171035"/>
                <a:gd name="connsiteY182" fmla="*/ 896420 h 1270493"/>
                <a:gd name="connsiteX183" fmla="*/ 96439 w 1171035"/>
                <a:gd name="connsiteY183" fmla="*/ 903481 h 1270493"/>
                <a:gd name="connsiteX184" fmla="*/ 96439 w 1171035"/>
                <a:gd name="connsiteY184" fmla="*/ 910810 h 1270493"/>
                <a:gd name="connsiteX185" fmla="*/ 89378 w 1171035"/>
                <a:gd name="connsiteY185" fmla="*/ 909954 h 1270493"/>
                <a:gd name="connsiteX186" fmla="*/ 81622 w 1171035"/>
                <a:gd name="connsiteY186" fmla="*/ 909579 h 1270493"/>
                <a:gd name="connsiteX187" fmla="*/ 74722 w 1171035"/>
                <a:gd name="connsiteY187" fmla="*/ 906851 h 1270493"/>
                <a:gd name="connsiteX188" fmla="*/ 73866 w 1171035"/>
                <a:gd name="connsiteY188" fmla="*/ 913484 h 1270493"/>
                <a:gd name="connsiteX189" fmla="*/ 70603 w 1171035"/>
                <a:gd name="connsiteY189" fmla="*/ 918887 h 1270493"/>
                <a:gd name="connsiteX190" fmla="*/ 74561 w 1171035"/>
                <a:gd name="connsiteY190" fmla="*/ 927071 h 1270493"/>
                <a:gd name="connsiteX191" fmla="*/ 87239 w 1171035"/>
                <a:gd name="connsiteY191" fmla="*/ 941514 h 1270493"/>
                <a:gd name="connsiteX192" fmla="*/ 87239 w 1171035"/>
                <a:gd name="connsiteY192" fmla="*/ 947826 h 1270493"/>
                <a:gd name="connsiteX193" fmla="*/ 82210 w 1171035"/>
                <a:gd name="connsiteY193" fmla="*/ 953175 h 1270493"/>
                <a:gd name="connsiteX194" fmla="*/ 71566 w 1171035"/>
                <a:gd name="connsiteY194" fmla="*/ 957080 h 1270493"/>
                <a:gd name="connsiteX195" fmla="*/ 68837 w 1171035"/>
                <a:gd name="connsiteY195" fmla="*/ 968741 h 1270493"/>
                <a:gd name="connsiteX196" fmla="*/ 62365 w 1171035"/>
                <a:gd name="connsiteY196" fmla="*/ 979172 h 1270493"/>
                <a:gd name="connsiteX197" fmla="*/ 53218 w 1171035"/>
                <a:gd name="connsiteY197" fmla="*/ 973983 h 1270493"/>
                <a:gd name="connsiteX198" fmla="*/ 56481 w 1171035"/>
                <a:gd name="connsiteY198" fmla="*/ 964943 h 1270493"/>
                <a:gd name="connsiteX199" fmla="*/ 50597 w 1171035"/>
                <a:gd name="connsiteY199" fmla="*/ 960022 h 1270493"/>
                <a:gd name="connsiteX200" fmla="*/ 43750 w 1171035"/>
                <a:gd name="connsiteY200" fmla="*/ 963980 h 1270493"/>
                <a:gd name="connsiteX201" fmla="*/ 40754 w 1171035"/>
                <a:gd name="connsiteY201" fmla="*/ 966762 h 1270493"/>
                <a:gd name="connsiteX202" fmla="*/ 45836 w 1171035"/>
                <a:gd name="connsiteY202" fmla="*/ 972860 h 1270493"/>
                <a:gd name="connsiteX203" fmla="*/ 41985 w 1171035"/>
                <a:gd name="connsiteY203" fmla="*/ 977086 h 1270493"/>
                <a:gd name="connsiteX204" fmla="*/ 39364 w 1171035"/>
                <a:gd name="connsiteY204" fmla="*/ 979760 h 1270493"/>
                <a:gd name="connsiteX205" fmla="*/ 33212 w 1171035"/>
                <a:gd name="connsiteY205" fmla="*/ 984093 h 1270493"/>
                <a:gd name="connsiteX206" fmla="*/ 24600 w 1171035"/>
                <a:gd name="connsiteY206" fmla="*/ 989977 h 1270493"/>
                <a:gd name="connsiteX207" fmla="*/ 21925 w 1171035"/>
                <a:gd name="connsiteY207" fmla="*/ 997092 h 1270493"/>
                <a:gd name="connsiteX208" fmla="*/ 14169 w 1171035"/>
                <a:gd name="connsiteY208" fmla="*/ 1004794 h 1270493"/>
                <a:gd name="connsiteX209" fmla="*/ 15774 w 1171035"/>
                <a:gd name="connsiteY209" fmla="*/ 1020253 h 1270493"/>
                <a:gd name="connsiteX210" fmla="*/ 22514 w 1171035"/>
                <a:gd name="connsiteY210" fmla="*/ 1030310 h 1270493"/>
                <a:gd name="connsiteX211" fmla="*/ 29147 w 1171035"/>
                <a:gd name="connsiteY211" fmla="*/ 1036515 h 1270493"/>
                <a:gd name="connsiteX212" fmla="*/ 37277 w 1171035"/>
                <a:gd name="connsiteY212" fmla="*/ 1044218 h 1270493"/>
                <a:gd name="connsiteX213" fmla="*/ 41289 w 1171035"/>
                <a:gd name="connsiteY213" fmla="*/ 1051546 h 1270493"/>
                <a:gd name="connsiteX214" fmla="*/ 51453 w 1171035"/>
                <a:gd name="connsiteY214" fmla="*/ 1049941 h 1270493"/>
                <a:gd name="connsiteX215" fmla="*/ 63381 w 1171035"/>
                <a:gd name="connsiteY215" fmla="*/ 1049299 h 1270493"/>
                <a:gd name="connsiteX216" fmla="*/ 59851 w 1171035"/>
                <a:gd name="connsiteY216" fmla="*/ 1057912 h 1270493"/>
                <a:gd name="connsiteX217" fmla="*/ 52522 w 1171035"/>
                <a:gd name="connsiteY217" fmla="*/ 1066310 h 1270493"/>
                <a:gd name="connsiteX218" fmla="*/ 44178 w 1171035"/>
                <a:gd name="connsiteY218" fmla="*/ 1070964 h 1270493"/>
                <a:gd name="connsiteX219" fmla="*/ 27435 w 1171035"/>
                <a:gd name="connsiteY219" fmla="*/ 1077222 h 1270493"/>
                <a:gd name="connsiteX220" fmla="*/ 15560 w 1171035"/>
                <a:gd name="connsiteY220" fmla="*/ 1082839 h 1270493"/>
                <a:gd name="connsiteX221" fmla="*/ 8499 w 1171035"/>
                <a:gd name="connsiteY221" fmla="*/ 1086958 h 1270493"/>
                <a:gd name="connsiteX222" fmla="*/ 101 w 1171035"/>
                <a:gd name="connsiteY222" fmla="*/ 1093270 h 1270493"/>
                <a:gd name="connsiteX223" fmla="*/ 4754 w 1171035"/>
                <a:gd name="connsiteY223" fmla="*/ 1101882 h 1270493"/>
                <a:gd name="connsiteX224" fmla="*/ 1973 w 1171035"/>
                <a:gd name="connsiteY224" fmla="*/ 1115736 h 1270493"/>
                <a:gd name="connsiteX225" fmla="*/ 14650 w 1171035"/>
                <a:gd name="connsiteY225" fmla="*/ 1129965 h 1270493"/>
                <a:gd name="connsiteX226" fmla="*/ 23423 w 1171035"/>
                <a:gd name="connsiteY226" fmla="*/ 1110815 h 1270493"/>
                <a:gd name="connsiteX227" fmla="*/ 20695 w 1171035"/>
                <a:gd name="connsiteY227" fmla="*/ 1093430 h 1270493"/>
                <a:gd name="connsiteX228" fmla="*/ 29307 w 1171035"/>
                <a:gd name="connsiteY228" fmla="*/ 1103379 h 1270493"/>
                <a:gd name="connsiteX229" fmla="*/ 36208 w 1171035"/>
                <a:gd name="connsiteY229" fmla="*/ 1114720 h 1270493"/>
                <a:gd name="connsiteX230" fmla="*/ 41343 w 1171035"/>
                <a:gd name="connsiteY230" fmla="*/ 1125365 h 1270493"/>
                <a:gd name="connsiteX231" fmla="*/ 41343 w 1171035"/>
                <a:gd name="connsiteY231" fmla="*/ 1137079 h 1270493"/>
                <a:gd name="connsiteX232" fmla="*/ 48297 w 1171035"/>
                <a:gd name="connsiteY232" fmla="*/ 1146547 h 1270493"/>
                <a:gd name="connsiteX233" fmla="*/ 58246 w 1171035"/>
                <a:gd name="connsiteY233" fmla="*/ 1155534 h 1270493"/>
                <a:gd name="connsiteX234" fmla="*/ 63756 w 1171035"/>
                <a:gd name="connsiteY234" fmla="*/ 1160134 h 1270493"/>
                <a:gd name="connsiteX235" fmla="*/ 66698 w 1171035"/>
                <a:gd name="connsiteY235" fmla="*/ 1164788 h 1270493"/>
                <a:gd name="connsiteX236" fmla="*/ 70870 w 1171035"/>
                <a:gd name="connsiteY236" fmla="*/ 1168372 h 1270493"/>
                <a:gd name="connsiteX237" fmla="*/ 78412 w 1171035"/>
                <a:gd name="connsiteY237" fmla="*/ 1164360 h 1270493"/>
                <a:gd name="connsiteX238" fmla="*/ 90181 w 1171035"/>
                <a:gd name="connsiteY238" fmla="*/ 1161043 h 1270493"/>
                <a:gd name="connsiteX239" fmla="*/ 99809 w 1171035"/>
                <a:gd name="connsiteY239" fmla="*/ 1155266 h 1270493"/>
                <a:gd name="connsiteX240" fmla="*/ 109812 w 1171035"/>
                <a:gd name="connsiteY240" fmla="*/ 1154624 h 1270493"/>
                <a:gd name="connsiteX241" fmla="*/ 118531 w 1171035"/>
                <a:gd name="connsiteY241" fmla="*/ 1149864 h 1270493"/>
                <a:gd name="connsiteX242" fmla="*/ 124041 w 1171035"/>
                <a:gd name="connsiteY242" fmla="*/ 1146761 h 1270493"/>
                <a:gd name="connsiteX243" fmla="*/ 128802 w 1171035"/>
                <a:gd name="connsiteY243" fmla="*/ 1144301 h 1270493"/>
                <a:gd name="connsiteX244" fmla="*/ 130727 w 1171035"/>
                <a:gd name="connsiteY244" fmla="*/ 1150880 h 1270493"/>
                <a:gd name="connsiteX245" fmla="*/ 134525 w 1171035"/>
                <a:gd name="connsiteY245" fmla="*/ 1155373 h 1270493"/>
                <a:gd name="connsiteX246" fmla="*/ 143084 w 1171035"/>
                <a:gd name="connsiteY246" fmla="*/ 1164092 h 1270493"/>
                <a:gd name="connsiteX247" fmla="*/ 149128 w 1171035"/>
                <a:gd name="connsiteY247" fmla="*/ 1170137 h 1270493"/>
                <a:gd name="connsiteX248" fmla="*/ 160683 w 1171035"/>
                <a:gd name="connsiteY248" fmla="*/ 1178482 h 1270493"/>
                <a:gd name="connsiteX249" fmla="*/ 170632 w 1171035"/>
                <a:gd name="connsiteY249" fmla="*/ 1184526 h 1270493"/>
                <a:gd name="connsiteX250" fmla="*/ 178977 w 1171035"/>
                <a:gd name="connsiteY250" fmla="*/ 1189768 h 1270493"/>
                <a:gd name="connsiteX251" fmla="*/ 184647 w 1171035"/>
                <a:gd name="connsiteY251" fmla="*/ 1194369 h 1270493"/>
                <a:gd name="connsiteX252" fmla="*/ 188873 w 1171035"/>
                <a:gd name="connsiteY252" fmla="*/ 1190945 h 1270493"/>
                <a:gd name="connsiteX253" fmla="*/ 191333 w 1171035"/>
                <a:gd name="connsiteY253" fmla="*/ 1185489 h 1270493"/>
                <a:gd name="connsiteX254" fmla="*/ 195078 w 1171035"/>
                <a:gd name="connsiteY254" fmla="*/ 1178321 h 1270493"/>
                <a:gd name="connsiteX255" fmla="*/ 196094 w 1171035"/>
                <a:gd name="connsiteY255" fmla="*/ 1187522 h 1270493"/>
                <a:gd name="connsiteX256" fmla="*/ 202513 w 1171035"/>
                <a:gd name="connsiteY256" fmla="*/ 1194369 h 1270493"/>
                <a:gd name="connsiteX257" fmla="*/ 206204 w 1171035"/>
                <a:gd name="connsiteY257" fmla="*/ 1200681 h 1270493"/>
                <a:gd name="connsiteX258" fmla="*/ 201604 w 1171035"/>
                <a:gd name="connsiteY258" fmla="*/ 1213893 h 1270493"/>
                <a:gd name="connsiteX259" fmla="*/ 213693 w 1171035"/>
                <a:gd name="connsiteY259" fmla="*/ 1226196 h 1270493"/>
                <a:gd name="connsiteX260" fmla="*/ 226263 w 1171035"/>
                <a:gd name="connsiteY260" fmla="*/ 1230422 h 1270493"/>
                <a:gd name="connsiteX261" fmla="*/ 231826 w 1171035"/>
                <a:gd name="connsiteY261" fmla="*/ 1234969 h 1270493"/>
                <a:gd name="connsiteX262" fmla="*/ 236480 w 1171035"/>
                <a:gd name="connsiteY262" fmla="*/ 1234166 h 1270493"/>
                <a:gd name="connsiteX263" fmla="*/ 239262 w 1171035"/>
                <a:gd name="connsiteY263" fmla="*/ 1230476 h 1270493"/>
                <a:gd name="connsiteX264" fmla="*/ 238352 w 1171035"/>
                <a:gd name="connsiteY264" fmla="*/ 1236627 h 1270493"/>
                <a:gd name="connsiteX265" fmla="*/ 241669 w 1171035"/>
                <a:gd name="connsiteY265" fmla="*/ 1240265 h 1270493"/>
                <a:gd name="connsiteX266" fmla="*/ 245681 w 1171035"/>
                <a:gd name="connsiteY266" fmla="*/ 1236039 h 1270493"/>
                <a:gd name="connsiteX267" fmla="*/ 247606 w 1171035"/>
                <a:gd name="connsiteY267" fmla="*/ 1243581 h 1270493"/>
                <a:gd name="connsiteX268" fmla="*/ 253383 w 1171035"/>
                <a:gd name="connsiteY268" fmla="*/ 1247753 h 1270493"/>
                <a:gd name="connsiteX269" fmla="*/ 260444 w 1171035"/>
                <a:gd name="connsiteY269" fmla="*/ 1250214 h 1270493"/>
                <a:gd name="connsiteX270" fmla="*/ 261675 w 1171035"/>
                <a:gd name="connsiteY270" fmla="*/ 1240639 h 1270493"/>
                <a:gd name="connsiteX271" fmla="*/ 266970 w 1171035"/>
                <a:gd name="connsiteY271" fmla="*/ 1234541 h 1270493"/>
                <a:gd name="connsiteX272" fmla="*/ 267238 w 1171035"/>
                <a:gd name="connsiteY272" fmla="*/ 1230208 h 1270493"/>
                <a:gd name="connsiteX273" fmla="*/ 258572 w 1171035"/>
                <a:gd name="connsiteY273" fmla="*/ 1227213 h 1270493"/>
                <a:gd name="connsiteX274" fmla="*/ 258572 w 1171035"/>
                <a:gd name="connsiteY274" fmla="*/ 1219724 h 1270493"/>
                <a:gd name="connsiteX275" fmla="*/ 259268 w 1171035"/>
                <a:gd name="connsiteY275" fmla="*/ 1213626 h 1270493"/>
                <a:gd name="connsiteX276" fmla="*/ 251404 w 1171035"/>
                <a:gd name="connsiteY276" fmla="*/ 1215605 h 1270493"/>
                <a:gd name="connsiteX277" fmla="*/ 246376 w 1171035"/>
                <a:gd name="connsiteY277" fmla="*/ 1215337 h 1270493"/>
                <a:gd name="connsiteX278" fmla="*/ 248462 w 1171035"/>
                <a:gd name="connsiteY278" fmla="*/ 1207528 h 1270493"/>
                <a:gd name="connsiteX279" fmla="*/ 248355 w 1171035"/>
                <a:gd name="connsiteY279" fmla="*/ 1200681 h 1270493"/>
                <a:gd name="connsiteX280" fmla="*/ 250709 w 1171035"/>
                <a:gd name="connsiteY280" fmla="*/ 1190624 h 1270493"/>
                <a:gd name="connsiteX281" fmla="*/ 243113 w 1171035"/>
                <a:gd name="connsiteY281" fmla="*/ 1188003 h 1270493"/>
                <a:gd name="connsiteX282" fmla="*/ 242311 w 1171035"/>
                <a:gd name="connsiteY282" fmla="*/ 1185329 h 1270493"/>
                <a:gd name="connsiteX283" fmla="*/ 250067 w 1171035"/>
                <a:gd name="connsiteY283" fmla="*/ 1180782 h 1270493"/>
                <a:gd name="connsiteX284" fmla="*/ 251725 w 1171035"/>
                <a:gd name="connsiteY284" fmla="*/ 1172491 h 1270493"/>
                <a:gd name="connsiteX285" fmla="*/ 254721 w 1171035"/>
                <a:gd name="connsiteY285" fmla="*/ 1167516 h 1270493"/>
                <a:gd name="connsiteX286" fmla="*/ 261942 w 1171035"/>
                <a:gd name="connsiteY286" fmla="*/ 1163130 h 1270493"/>
                <a:gd name="connsiteX287" fmla="*/ 271303 w 1171035"/>
                <a:gd name="connsiteY287" fmla="*/ 1166607 h 1270493"/>
                <a:gd name="connsiteX288" fmla="*/ 280450 w 1171035"/>
                <a:gd name="connsiteY288" fmla="*/ 1163558 h 1270493"/>
                <a:gd name="connsiteX289" fmla="*/ 286495 w 1171035"/>
                <a:gd name="connsiteY289" fmla="*/ 1155106 h 1270493"/>
                <a:gd name="connsiteX290" fmla="*/ 293342 w 1171035"/>
                <a:gd name="connsiteY290" fmla="*/ 1156390 h 1270493"/>
                <a:gd name="connsiteX291" fmla="*/ 293930 w 1171035"/>
                <a:gd name="connsiteY291" fmla="*/ 1160883 h 1270493"/>
                <a:gd name="connsiteX292" fmla="*/ 292646 w 1171035"/>
                <a:gd name="connsiteY292" fmla="*/ 1168265 h 1270493"/>
                <a:gd name="connsiteX293" fmla="*/ 286655 w 1171035"/>
                <a:gd name="connsiteY293" fmla="*/ 1172437 h 1270493"/>
                <a:gd name="connsiteX294" fmla="*/ 279969 w 1171035"/>
                <a:gd name="connsiteY294" fmla="*/ 1173614 h 1270493"/>
                <a:gd name="connsiteX295" fmla="*/ 277669 w 1171035"/>
                <a:gd name="connsiteY295" fmla="*/ 1176663 h 1270493"/>
                <a:gd name="connsiteX296" fmla="*/ 287672 w 1171035"/>
                <a:gd name="connsiteY296" fmla="*/ 1174951 h 1270493"/>
                <a:gd name="connsiteX297" fmla="*/ 293502 w 1171035"/>
                <a:gd name="connsiteY297" fmla="*/ 1177091 h 1270493"/>
                <a:gd name="connsiteX298" fmla="*/ 287190 w 1171035"/>
                <a:gd name="connsiteY298" fmla="*/ 1178589 h 1270493"/>
                <a:gd name="connsiteX299" fmla="*/ 276973 w 1171035"/>
                <a:gd name="connsiteY299" fmla="*/ 1182066 h 1270493"/>
                <a:gd name="connsiteX300" fmla="*/ 281627 w 1171035"/>
                <a:gd name="connsiteY300" fmla="*/ 1187040 h 1270493"/>
                <a:gd name="connsiteX301" fmla="*/ 289223 w 1171035"/>
                <a:gd name="connsiteY301" fmla="*/ 1189822 h 1270493"/>
                <a:gd name="connsiteX302" fmla="*/ 296658 w 1171035"/>
                <a:gd name="connsiteY302" fmla="*/ 1192978 h 1270493"/>
                <a:gd name="connsiteX303" fmla="*/ 303559 w 1171035"/>
                <a:gd name="connsiteY303" fmla="*/ 1189234 h 1270493"/>
                <a:gd name="connsiteX304" fmla="*/ 309871 w 1171035"/>
                <a:gd name="connsiteY304" fmla="*/ 1188645 h 1270493"/>
                <a:gd name="connsiteX305" fmla="*/ 314685 w 1171035"/>
                <a:gd name="connsiteY305" fmla="*/ 1184098 h 1270493"/>
                <a:gd name="connsiteX306" fmla="*/ 313508 w 1171035"/>
                <a:gd name="connsiteY306" fmla="*/ 1178268 h 1270493"/>
                <a:gd name="connsiteX307" fmla="*/ 307945 w 1171035"/>
                <a:gd name="connsiteY307" fmla="*/ 1172437 h 1270493"/>
                <a:gd name="connsiteX308" fmla="*/ 316397 w 1171035"/>
                <a:gd name="connsiteY308" fmla="*/ 1167944 h 1270493"/>
                <a:gd name="connsiteX309" fmla="*/ 321104 w 1171035"/>
                <a:gd name="connsiteY309" fmla="*/ 1161899 h 1270493"/>
                <a:gd name="connsiteX310" fmla="*/ 311689 w 1171035"/>
                <a:gd name="connsiteY310" fmla="*/ 1153662 h 1270493"/>
                <a:gd name="connsiteX311" fmla="*/ 303719 w 1171035"/>
                <a:gd name="connsiteY311" fmla="*/ 1153983 h 1270493"/>
                <a:gd name="connsiteX312" fmla="*/ 301205 w 1171035"/>
                <a:gd name="connsiteY312" fmla="*/ 1147457 h 1270493"/>
                <a:gd name="connsiteX313" fmla="*/ 301847 w 1171035"/>
                <a:gd name="connsiteY313" fmla="*/ 1141573 h 1270493"/>
                <a:gd name="connsiteX314" fmla="*/ 310192 w 1171035"/>
                <a:gd name="connsiteY314" fmla="*/ 1145905 h 1270493"/>
                <a:gd name="connsiteX315" fmla="*/ 322923 w 1171035"/>
                <a:gd name="connsiteY315" fmla="*/ 1156657 h 1270493"/>
                <a:gd name="connsiteX316" fmla="*/ 325704 w 1171035"/>
                <a:gd name="connsiteY316" fmla="*/ 1168372 h 1270493"/>
                <a:gd name="connsiteX317" fmla="*/ 318322 w 1171035"/>
                <a:gd name="connsiteY317" fmla="*/ 1175058 h 1270493"/>
                <a:gd name="connsiteX318" fmla="*/ 332123 w 1171035"/>
                <a:gd name="connsiteY318" fmla="*/ 1188859 h 1270493"/>
                <a:gd name="connsiteX319" fmla="*/ 353627 w 1171035"/>
                <a:gd name="connsiteY319" fmla="*/ 1192924 h 1270493"/>
                <a:gd name="connsiteX320" fmla="*/ 355980 w 1171035"/>
                <a:gd name="connsiteY320" fmla="*/ 1200199 h 1270493"/>
                <a:gd name="connsiteX321" fmla="*/ 359243 w 1171035"/>
                <a:gd name="connsiteY321" fmla="*/ 1207367 h 1270493"/>
                <a:gd name="connsiteX322" fmla="*/ 364111 w 1171035"/>
                <a:gd name="connsiteY322" fmla="*/ 1213358 h 1270493"/>
                <a:gd name="connsiteX323" fmla="*/ 372616 w 1171035"/>
                <a:gd name="connsiteY323" fmla="*/ 1216728 h 1270493"/>
                <a:gd name="connsiteX324" fmla="*/ 381763 w 1171035"/>
                <a:gd name="connsiteY324" fmla="*/ 1219403 h 1270493"/>
                <a:gd name="connsiteX325" fmla="*/ 382673 w 1171035"/>
                <a:gd name="connsiteY325" fmla="*/ 1232990 h 1270493"/>
                <a:gd name="connsiteX326" fmla="*/ 386952 w 1171035"/>
                <a:gd name="connsiteY326" fmla="*/ 1244704 h 1270493"/>
                <a:gd name="connsiteX327" fmla="*/ 392569 w 1171035"/>
                <a:gd name="connsiteY327" fmla="*/ 1253263 h 1270493"/>
                <a:gd name="connsiteX328" fmla="*/ 387433 w 1171035"/>
                <a:gd name="connsiteY328" fmla="*/ 1262303 h 1270493"/>
                <a:gd name="connsiteX329" fmla="*/ 389252 w 1171035"/>
                <a:gd name="connsiteY329" fmla="*/ 1270487 h 1270493"/>
                <a:gd name="connsiteX330" fmla="*/ 395511 w 1171035"/>
                <a:gd name="connsiteY330" fmla="*/ 1262464 h 1270493"/>
                <a:gd name="connsiteX331" fmla="*/ 394815 w 1171035"/>
                <a:gd name="connsiteY331" fmla="*/ 1251016 h 1270493"/>
                <a:gd name="connsiteX332" fmla="*/ 395832 w 1171035"/>
                <a:gd name="connsiteY332" fmla="*/ 1236788 h 1270493"/>
                <a:gd name="connsiteX333" fmla="*/ 392141 w 1171035"/>
                <a:gd name="connsiteY333" fmla="*/ 1224966 h 1270493"/>
                <a:gd name="connsiteX334" fmla="*/ 390108 w 1171035"/>
                <a:gd name="connsiteY334" fmla="*/ 1211593 h 1270493"/>
                <a:gd name="connsiteX335" fmla="*/ 383315 w 1171035"/>
                <a:gd name="connsiteY335" fmla="*/ 1199022 h 1270493"/>
                <a:gd name="connsiteX336" fmla="*/ 383903 w 1171035"/>
                <a:gd name="connsiteY336" fmla="*/ 1189287 h 1270493"/>
                <a:gd name="connsiteX337" fmla="*/ 375451 w 1171035"/>
                <a:gd name="connsiteY337" fmla="*/ 1186184 h 1270493"/>
                <a:gd name="connsiteX338" fmla="*/ 370209 w 1171035"/>
                <a:gd name="connsiteY338" fmla="*/ 1175700 h 1270493"/>
                <a:gd name="connsiteX339" fmla="*/ 381282 w 1171035"/>
                <a:gd name="connsiteY339" fmla="*/ 1171795 h 1270493"/>
                <a:gd name="connsiteX340" fmla="*/ 387166 w 1171035"/>
                <a:gd name="connsiteY340" fmla="*/ 1164681 h 1270493"/>
                <a:gd name="connsiteX341" fmla="*/ 386043 w 1171035"/>
                <a:gd name="connsiteY341" fmla="*/ 1155748 h 1270493"/>
                <a:gd name="connsiteX342" fmla="*/ 386257 w 1171035"/>
                <a:gd name="connsiteY342" fmla="*/ 1144835 h 1270493"/>
                <a:gd name="connsiteX343" fmla="*/ 390269 w 1171035"/>
                <a:gd name="connsiteY343" fmla="*/ 1142963 h 1270493"/>
                <a:gd name="connsiteX344" fmla="*/ 388610 w 1171035"/>
                <a:gd name="connsiteY344" fmla="*/ 1137186 h 1270493"/>
                <a:gd name="connsiteX345" fmla="*/ 392408 w 1171035"/>
                <a:gd name="connsiteY345" fmla="*/ 1134084 h 1270493"/>
                <a:gd name="connsiteX346" fmla="*/ 391338 w 1171035"/>
                <a:gd name="connsiteY346" fmla="*/ 1128574 h 1270493"/>
                <a:gd name="connsiteX347" fmla="*/ 397490 w 1171035"/>
                <a:gd name="connsiteY347" fmla="*/ 1120978 h 1270493"/>
                <a:gd name="connsiteX348" fmla="*/ 401609 w 1171035"/>
                <a:gd name="connsiteY348" fmla="*/ 1118732 h 1270493"/>
                <a:gd name="connsiteX349" fmla="*/ 403588 w 1171035"/>
                <a:gd name="connsiteY349" fmla="*/ 1113436 h 1270493"/>
                <a:gd name="connsiteX350" fmla="*/ 401983 w 1171035"/>
                <a:gd name="connsiteY350" fmla="*/ 1110868 h 1270493"/>
                <a:gd name="connsiteX351" fmla="*/ 393585 w 1171035"/>
                <a:gd name="connsiteY351" fmla="*/ 1113703 h 1270493"/>
                <a:gd name="connsiteX352" fmla="*/ 389841 w 1171035"/>
                <a:gd name="connsiteY352" fmla="*/ 1105626 h 1270493"/>
                <a:gd name="connsiteX353" fmla="*/ 389627 w 1171035"/>
                <a:gd name="connsiteY353" fmla="*/ 1092735 h 1270493"/>
                <a:gd name="connsiteX354" fmla="*/ 392515 w 1171035"/>
                <a:gd name="connsiteY354" fmla="*/ 1088883 h 1270493"/>
                <a:gd name="connsiteX355" fmla="*/ 401181 w 1171035"/>
                <a:gd name="connsiteY355" fmla="*/ 1100865 h 1270493"/>
                <a:gd name="connsiteX356" fmla="*/ 409365 w 1171035"/>
                <a:gd name="connsiteY356" fmla="*/ 1101721 h 1270493"/>
                <a:gd name="connsiteX357" fmla="*/ 420063 w 1171035"/>
                <a:gd name="connsiteY357" fmla="*/ 1106535 h 1270493"/>
                <a:gd name="connsiteX358" fmla="*/ 433918 w 1171035"/>
                <a:gd name="connsiteY358" fmla="*/ 1093216 h 1270493"/>
                <a:gd name="connsiteX359" fmla="*/ 443600 w 1171035"/>
                <a:gd name="connsiteY359" fmla="*/ 1093323 h 1270493"/>
                <a:gd name="connsiteX360" fmla="*/ 433543 w 1171035"/>
                <a:gd name="connsiteY360" fmla="*/ 1105840 h 1270493"/>
                <a:gd name="connsiteX361" fmla="*/ 414126 w 1171035"/>
                <a:gd name="connsiteY361" fmla="*/ 1112473 h 1270493"/>
                <a:gd name="connsiteX362" fmla="*/ 400753 w 1171035"/>
                <a:gd name="connsiteY362" fmla="*/ 1132746 h 1270493"/>
                <a:gd name="connsiteX363" fmla="*/ 392676 w 1171035"/>
                <a:gd name="connsiteY363" fmla="*/ 1166553 h 1270493"/>
                <a:gd name="connsiteX364" fmla="*/ 402304 w 1171035"/>
                <a:gd name="connsiteY364" fmla="*/ 1185810 h 1270493"/>
                <a:gd name="connsiteX365" fmla="*/ 414982 w 1171035"/>
                <a:gd name="connsiteY365" fmla="*/ 1204104 h 1270493"/>
                <a:gd name="connsiteX366" fmla="*/ 429959 w 1171035"/>
                <a:gd name="connsiteY366" fmla="*/ 1201857 h 1270493"/>
                <a:gd name="connsiteX367" fmla="*/ 424985 w 1171035"/>
                <a:gd name="connsiteY367" fmla="*/ 1192924 h 1270493"/>
                <a:gd name="connsiteX368" fmla="*/ 429424 w 1171035"/>
                <a:gd name="connsiteY368" fmla="*/ 1184312 h 1270493"/>
                <a:gd name="connsiteX369" fmla="*/ 432901 w 1171035"/>
                <a:gd name="connsiteY369" fmla="*/ 1193352 h 1270493"/>
                <a:gd name="connsiteX370" fmla="*/ 445151 w 1171035"/>
                <a:gd name="connsiteY370" fmla="*/ 1196669 h 1270493"/>
                <a:gd name="connsiteX371" fmla="*/ 457721 w 1171035"/>
                <a:gd name="connsiteY371" fmla="*/ 1199236 h 1270493"/>
                <a:gd name="connsiteX372" fmla="*/ 464943 w 1171035"/>
                <a:gd name="connsiteY372" fmla="*/ 1201965 h 1270493"/>
                <a:gd name="connsiteX373" fmla="*/ 476604 w 1171035"/>
                <a:gd name="connsiteY373" fmla="*/ 1198969 h 1270493"/>
                <a:gd name="connsiteX374" fmla="*/ 477460 w 1171035"/>
                <a:gd name="connsiteY374" fmla="*/ 1213786 h 1270493"/>
                <a:gd name="connsiteX375" fmla="*/ 485216 w 1171035"/>
                <a:gd name="connsiteY375" fmla="*/ 1221435 h 1270493"/>
                <a:gd name="connsiteX376" fmla="*/ 515867 w 1171035"/>
                <a:gd name="connsiteY376" fmla="*/ 1221863 h 1270493"/>
                <a:gd name="connsiteX377" fmla="*/ 529614 w 1171035"/>
                <a:gd name="connsiteY377" fmla="*/ 1218119 h 1270493"/>
                <a:gd name="connsiteX378" fmla="*/ 535231 w 1171035"/>
                <a:gd name="connsiteY378" fmla="*/ 1199397 h 1270493"/>
                <a:gd name="connsiteX379" fmla="*/ 546732 w 1171035"/>
                <a:gd name="connsiteY379" fmla="*/ 1198541 h 1270493"/>
                <a:gd name="connsiteX380" fmla="*/ 545073 w 1171035"/>
                <a:gd name="connsiteY380" fmla="*/ 1221917 h 1270493"/>
                <a:gd name="connsiteX381" fmla="*/ 544699 w 1171035"/>
                <a:gd name="connsiteY381" fmla="*/ 1235290 h 1270493"/>
                <a:gd name="connsiteX382" fmla="*/ 569091 w 1171035"/>
                <a:gd name="connsiteY382" fmla="*/ 1235183 h 1270493"/>
                <a:gd name="connsiteX383" fmla="*/ 603219 w 1171035"/>
                <a:gd name="connsiteY383" fmla="*/ 1236253 h 1270493"/>
                <a:gd name="connsiteX384" fmla="*/ 618196 w 1171035"/>
                <a:gd name="connsiteY384" fmla="*/ 1233471 h 1270493"/>
                <a:gd name="connsiteX385" fmla="*/ 623492 w 1171035"/>
                <a:gd name="connsiteY385" fmla="*/ 1222345 h 1270493"/>
                <a:gd name="connsiteX386" fmla="*/ 627450 w 1171035"/>
                <a:gd name="connsiteY386" fmla="*/ 1206244 h 1270493"/>
                <a:gd name="connsiteX387" fmla="*/ 644728 w 1171035"/>
                <a:gd name="connsiteY387" fmla="*/ 1210577 h 1270493"/>
                <a:gd name="connsiteX388" fmla="*/ 663129 w 1171035"/>
                <a:gd name="connsiteY388" fmla="*/ 1218066 h 1270493"/>
                <a:gd name="connsiteX389" fmla="*/ 680193 w 1171035"/>
                <a:gd name="connsiteY389" fmla="*/ 1212395 h 1270493"/>
                <a:gd name="connsiteX390" fmla="*/ 688163 w 1171035"/>
                <a:gd name="connsiteY390" fmla="*/ 1216621 h 1270493"/>
                <a:gd name="connsiteX391" fmla="*/ 698059 w 1171035"/>
                <a:gd name="connsiteY391" fmla="*/ 1226678 h 1270493"/>
                <a:gd name="connsiteX392" fmla="*/ 705441 w 1171035"/>
                <a:gd name="connsiteY392" fmla="*/ 1219403 h 1270493"/>
                <a:gd name="connsiteX393" fmla="*/ 721275 w 1171035"/>
                <a:gd name="connsiteY393" fmla="*/ 1219670 h 1270493"/>
                <a:gd name="connsiteX394" fmla="*/ 736841 w 1171035"/>
                <a:gd name="connsiteY394" fmla="*/ 1213091 h 1270493"/>
                <a:gd name="connsiteX395" fmla="*/ 745988 w 1171035"/>
                <a:gd name="connsiteY395" fmla="*/ 1206832 h 1270493"/>
                <a:gd name="connsiteX396" fmla="*/ 746576 w 1171035"/>
                <a:gd name="connsiteY396" fmla="*/ 1206511 h 1270493"/>
                <a:gd name="connsiteX397" fmla="*/ 746576 w 1171035"/>
                <a:gd name="connsiteY397" fmla="*/ 1206511 h 1270493"/>
                <a:gd name="connsiteX398" fmla="*/ 761554 w 1171035"/>
                <a:gd name="connsiteY398" fmla="*/ 1194690 h 1270493"/>
                <a:gd name="connsiteX399" fmla="*/ 779367 w 1171035"/>
                <a:gd name="connsiteY399" fmla="*/ 1177947 h 1270493"/>
                <a:gd name="connsiteX400" fmla="*/ 778939 w 1171035"/>
                <a:gd name="connsiteY400" fmla="*/ 1164520 h 1270493"/>
                <a:gd name="connsiteX401" fmla="*/ 780811 w 1171035"/>
                <a:gd name="connsiteY401" fmla="*/ 1154838 h 1270493"/>
                <a:gd name="connsiteX402" fmla="*/ 783057 w 1171035"/>
                <a:gd name="connsiteY402" fmla="*/ 1165965 h 1270493"/>
                <a:gd name="connsiteX403" fmla="*/ 785732 w 1171035"/>
                <a:gd name="connsiteY403" fmla="*/ 1172651 h 1270493"/>
                <a:gd name="connsiteX404" fmla="*/ 798677 w 1171035"/>
                <a:gd name="connsiteY404" fmla="*/ 1156978 h 1270493"/>
                <a:gd name="connsiteX405" fmla="*/ 817934 w 1171035"/>
                <a:gd name="connsiteY405" fmla="*/ 1143017 h 1270493"/>
                <a:gd name="connsiteX406" fmla="*/ 839919 w 1171035"/>
                <a:gd name="connsiteY406" fmla="*/ 1138310 h 1270493"/>
                <a:gd name="connsiteX407" fmla="*/ 842701 w 1171035"/>
                <a:gd name="connsiteY407" fmla="*/ 1123813 h 1270493"/>
                <a:gd name="connsiteX408" fmla="*/ 843289 w 1171035"/>
                <a:gd name="connsiteY408" fmla="*/ 1104342 h 1270493"/>
                <a:gd name="connsiteX409" fmla="*/ 847996 w 1171035"/>
                <a:gd name="connsiteY409" fmla="*/ 1095730 h 1270493"/>
                <a:gd name="connsiteX410" fmla="*/ 851152 w 1171035"/>
                <a:gd name="connsiteY410" fmla="*/ 1099956 h 1270493"/>
                <a:gd name="connsiteX411" fmla="*/ 849441 w 1171035"/>
                <a:gd name="connsiteY411" fmla="*/ 1118678 h 1270493"/>
                <a:gd name="connsiteX412" fmla="*/ 851152 w 1171035"/>
                <a:gd name="connsiteY412" fmla="*/ 1131249 h 1270493"/>
                <a:gd name="connsiteX413" fmla="*/ 859230 w 1171035"/>
                <a:gd name="connsiteY413" fmla="*/ 1136063 h 1270493"/>
                <a:gd name="connsiteX414" fmla="*/ 874849 w 1171035"/>
                <a:gd name="connsiteY414" fmla="*/ 1134458 h 1270493"/>
                <a:gd name="connsiteX415" fmla="*/ 889720 w 1171035"/>
                <a:gd name="connsiteY415" fmla="*/ 1131195 h 1270493"/>
                <a:gd name="connsiteX416" fmla="*/ 891431 w 1171035"/>
                <a:gd name="connsiteY416" fmla="*/ 1123225 h 1270493"/>
                <a:gd name="connsiteX417" fmla="*/ 892876 w 1171035"/>
                <a:gd name="connsiteY417" fmla="*/ 1116966 h 1270493"/>
                <a:gd name="connsiteX418" fmla="*/ 895497 w 1171035"/>
                <a:gd name="connsiteY418" fmla="*/ 1111189 h 1270493"/>
                <a:gd name="connsiteX419" fmla="*/ 901434 w 1171035"/>
                <a:gd name="connsiteY419" fmla="*/ 1122369 h 1270493"/>
                <a:gd name="connsiteX420" fmla="*/ 906891 w 1171035"/>
                <a:gd name="connsiteY420" fmla="*/ 1121139 h 1270493"/>
                <a:gd name="connsiteX421" fmla="*/ 905981 w 1171035"/>
                <a:gd name="connsiteY421" fmla="*/ 1114506 h 1270493"/>
                <a:gd name="connsiteX422" fmla="*/ 901595 w 1171035"/>
                <a:gd name="connsiteY422" fmla="*/ 1104610 h 1270493"/>
                <a:gd name="connsiteX423" fmla="*/ 903842 w 1171035"/>
                <a:gd name="connsiteY423" fmla="*/ 1099849 h 1270493"/>
                <a:gd name="connsiteX424" fmla="*/ 910100 w 1171035"/>
                <a:gd name="connsiteY424" fmla="*/ 1108461 h 1270493"/>
                <a:gd name="connsiteX425" fmla="*/ 918231 w 1171035"/>
                <a:gd name="connsiteY425" fmla="*/ 1112901 h 1270493"/>
                <a:gd name="connsiteX426" fmla="*/ 936418 w 1171035"/>
                <a:gd name="connsiteY426" fmla="*/ 1102845 h 1270493"/>
                <a:gd name="connsiteX427" fmla="*/ 945084 w 1171035"/>
                <a:gd name="connsiteY427" fmla="*/ 1103968 h 1270493"/>
                <a:gd name="connsiteX428" fmla="*/ 949416 w 1171035"/>
                <a:gd name="connsiteY428" fmla="*/ 1089793 h 1270493"/>
                <a:gd name="connsiteX429" fmla="*/ 940216 w 1171035"/>
                <a:gd name="connsiteY429" fmla="*/ 1084015 h 1270493"/>
                <a:gd name="connsiteX430" fmla="*/ 935027 w 1171035"/>
                <a:gd name="connsiteY430" fmla="*/ 1079308 h 1270493"/>
                <a:gd name="connsiteX431" fmla="*/ 929838 w 1171035"/>
                <a:gd name="connsiteY431" fmla="*/ 1073478 h 1270493"/>
                <a:gd name="connsiteX432" fmla="*/ 934813 w 1171035"/>
                <a:gd name="connsiteY432" fmla="*/ 1058500 h 1270493"/>
                <a:gd name="connsiteX433" fmla="*/ 939788 w 1171035"/>
                <a:gd name="connsiteY433" fmla="*/ 1041490 h 1270493"/>
                <a:gd name="connsiteX434" fmla="*/ 945084 w 1171035"/>
                <a:gd name="connsiteY434" fmla="*/ 1036943 h 1270493"/>
                <a:gd name="connsiteX435" fmla="*/ 947865 w 1171035"/>
                <a:gd name="connsiteY435" fmla="*/ 1042666 h 1270493"/>
                <a:gd name="connsiteX436" fmla="*/ 941339 w 1171035"/>
                <a:gd name="connsiteY436" fmla="*/ 1059677 h 1270493"/>
                <a:gd name="connsiteX437" fmla="*/ 942516 w 1171035"/>
                <a:gd name="connsiteY437" fmla="*/ 1068128 h 1270493"/>
                <a:gd name="connsiteX438" fmla="*/ 950112 w 1171035"/>
                <a:gd name="connsiteY438" fmla="*/ 1066524 h 1270493"/>
                <a:gd name="connsiteX439" fmla="*/ 955514 w 1171035"/>
                <a:gd name="connsiteY439" fmla="*/ 1048230 h 1270493"/>
                <a:gd name="connsiteX440" fmla="*/ 963164 w 1171035"/>
                <a:gd name="connsiteY440" fmla="*/ 1033680 h 1270493"/>
                <a:gd name="connsiteX441" fmla="*/ 968887 w 1171035"/>
                <a:gd name="connsiteY441" fmla="*/ 1036996 h 1270493"/>
                <a:gd name="connsiteX442" fmla="*/ 964555 w 1171035"/>
                <a:gd name="connsiteY442" fmla="*/ 1048551 h 1270493"/>
                <a:gd name="connsiteX443" fmla="*/ 957868 w 1171035"/>
                <a:gd name="connsiteY443" fmla="*/ 1064384 h 1270493"/>
                <a:gd name="connsiteX444" fmla="*/ 961345 w 1171035"/>
                <a:gd name="connsiteY444" fmla="*/ 1065882 h 1270493"/>
                <a:gd name="connsiteX445" fmla="*/ 976965 w 1171035"/>
                <a:gd name="connsiteY445" fmla="*/ 1047695 h 1270493"/>
                <a:gd name="connsiteX446" fmla="*/ 983116 w 1171035"/>
                <a:gd name="connsiteY446" fmla="*/ 1044218 h 1270493"/>
                <a:gd name="connsiteX447" fmla="*/ 985256 w 1171035"/>
                <a:gd name="connsiteY447" fmla="*/ 1048176 h 1270493"/>
                <a:gd name="connsiteX448" fmla="*/ 976751 w 1171035"/>
                <a:gd name="connsiteY448" fmla="*/ 1058340 h 1270493"/>
                <a:gd name="connsiteX449" fmla="*/ 963645 w 1171035"/>
                <a:gd name="connsiteY449" fmla="*/ 1073852 h 1270493"/>
                <a:gd name="connsiteX450" fmla="*/ 962201 w 1171035"/>
                <a:gd name="connsiteY450" fmla="*/ 1080592 h 1270493"/>
                <a:gd name="connsiteX451" fmla="*/ 968834 w 1171035"/>
                <a:gd name="connsiteY451" fmla="*/ 1076420 h 1270493"/>
                <a:gd name="connsiteX452" fmla="*/ 986326 w 1171035"/>
                <a:gd name="connsiteY452" fmla="*/ 1056895 h 1270493"/>
                <a:gd name="connsiteX453" fmla="*/ 996489 w 1171035"/>
                <a:gd name="connsiteY453" fmla="*/ 1044432 h 1270493"/>
                <a:gd name="connsiteX454" fmla="*/ 1005315 w 1171035"/>
                <a:gd name="connsiteY454" fmla="*/ 1036996 h 1270493"/>
                <a:gd name="connsiteX455" fmla="*/ 1006171 w 1171035"/>
                <a:gd name="connsiteY455" fmla="*/ 1032182 h 1270493"/>
                <a:gd name="connsiteX456" fmla="*/ 1010611 w 1171035"/>
                <a:gd name="connsiteY456" fmla="*/ 1032343 h 1270493"/>
                <a:gd name="connsiteX457" fmla="*/ 1017832 w 1171035"/>
                <a:gd name="connsiteY457" fmla="*/ 1027421 h 1270493"/>
                <a:gd name="connsiteX458" fmla="*/ 1023877 w 1171035"/>
                <a:gd name="connsiteY458" fmla="*/ 1022928 h 1270493"/>
                <a:gd name="connsiteX459" fmla="*/ 1032328 w 1171035"/>
                <a:gd name="connsiteY459" fmla="*/ 1018435 h 1270493"/>
                <a:gd name="connsiteX460" fmla="*/ 1038587 w 1171035"/>
                <a:gd name="connsiteY460" fmla="*/ 1015065 h 1270493"/>
                <a:gd name="connsiteX461" fmla="*/ 1051264 w 1171035"/>
                <a:gd name="connsiteY461" fmla="*/ 1008806 h 1270493"/>
                <a:gd name="connsiteX462" fmla="*/ 1057416 w 1171035"/>
                <a:gd name="connsiteY462" fmla="*/ 1001424 h 1270493"/>
                <a:gd name="connsiteX463" fmla="*/ 1067044 w 1171035"/>
                <a:gd name="connsiteY463" fmla="*/ 996717 h 1270493"/>
                <a:gd name="connsiteX464" fmla="*/ 1067044 w 1171035"/>
                <a:gd name="connsiteY464" fmla="*/ 996717 h 1270493"/>
                <a:gd name="connsiteX465" fmla="*/ 1067044 w 1171035"/>
                <a:gd name="connsiteY465" fmla="*/ 996717 h 1270493"/>
                <a:gd name="connsiteX466" fmla="*/ 1067258 w 1171035"/>
                <a:gd name="connsiteY466" fmla="*/ 996610 h 1270493"/>
                <a:gd name="connsiteX467" fmla="*/ 1067258 w 1171035"/>
                <a:gd name="connsiteY467" fmla="*/ 996610 h 1270493"/>
                <a:gd name="connsiteX468" fmla="*/ 1072554 w 1171035"/>
                <a:gd name="connsiteY468" fmla="*/ 992759 h 1270493"/>
                <a:gd name="connsiteX469" fmla="*/ 1083146 w 1171035"/>
                <a:gd name="connsiteY469" fmla="*/ 980188 h 1270493"/>
                <a:gd name="connsiteX470" fmla="*/ 1088334 w 1171035"/>
                <a:gd name="connsiteY470" fmla="*/ 967618 h 1270493"/>
                <a:gd name="connsiteX471" fmla="*/ 1092186 w 1171035"/>
                <a:gd name="connsiteY471" fmla="*/ 954833 h 1270493"/>
                <a:gd name="connsiteX472" fmla="*/ 1095716 w 1171035"/>
                <a:gd name="connsiteY472" fmla="*/ 942744 h 1270493"/>
                <a:gd name="connsiteX473" fmla="*/ 1096572 w 1171035"/>
                <a:gd name="connsiteY473" fmla="*/ 936218 h 1270493"/>
                <a:gd name="connsiteX474" fmla="*/ 1095074 w 1171035"/>
                <a:gd name="connsiteY474" fmla="*/ 932527 h 1270493"/>
                <a:gd name="connsiteX475" fmla="*/ 1101440 w 1171035"/>
                <a:gd name="connsiteY475" fmla="*/ 929639 h 1270493"/>
                <a:gd name="connsiteX476" fmla="*/ 1098658 w 1171035"/>
                <a:gd name="connsiteY476" fmla="*/ 922685 h 1270493"/>
                <a:gd name="connsiteX477" fmla="*/ 1096090 w 1171035"/>
                <a:gd name="connsiteY477" fmla="*/ 918887 h 1270493"/>
                <a:gd name="connsiteX478" fmla="*/ 1101761 w 1171035"/>
                <a:gd name="connsiteY478" fmla="*/ 917710 h 1270493"/>
                <a:gd name="connsiteX479" fmla="*/ 1112619 w 1171035"/>
                <a:gd name="connsiteY479" fmla="*/ 888290 h 1270493"/>
                <a:gd name="connsiteX480" fmla="*/ 1123425 w 1171035"/>
                <a:gd name="connsiteY480" fmla="*/ 866840 h 1270493"/>
                <a:gd name="connsiteX481" fmla="*/ 1130913 w 1171035"/>
                <a:gd name="connsiteY481" fmla="*/ 850311 h 1270493"/>
                <a:gd name="connsiteX482" fmla="*/ 1131930 w 1171035"/>
                <a:gd name="connsiteY482" fmla="*/ 814204 h 1270493"/>
                <a:gd name="connsiteX483" fmla="*/ 1123318 w 1171035"/>
                <a:gd name="connsiteY483" fmla="*/ 784997 h 1270493"/>
                <a:gd name="connsiteX484" fmla="*/ 1117434 w 1171035"/>
                <a:gd name="connsiteY484" fmla="*/ 756540 h 1270493"/>
                <a:gd name="connsiteX485" fmla="*/ 1114706 w 1171035"/>
                <a:gd name="connsiteY485" fmla="*/ 731078 h 1270493"/>
                <a:gd name="connsiteX486" fmla="*/ 1118717 w 1171035"/>
                <a:gd name="connsiteY486" fmla="*/ 714977 h 1270493"/>
                <a:gd name="connsiteX487" fmla="*/ 1125297 w 1171035"/>
                <a:gd name="connsiteY487" fmla="*/ 703690 h 1270493"/>
                <a:gd name="connsiteX488" fmla="*/ 1133909 w 1171035"/>
                <a:gd name="connsiteY488" fmla="*/ 692189 h 1270493"/>
                <a:gd name="connsiteX489" fmla="*/ 1135514 w 1171035"/>
                <a:gd name="connsiteY489" fmla="*/ 681331 h 1270493"/>
                <a:gd name="connsiteX490" fmla="*/ 1138563 w 1171035"/>
                <a:gd name="connsiteY490" fmla="*/ 668653 h 1270493"/>
                <a:gd name="connsiteX491" fmla="*/ 1138349 w 1171035"/>
                <a:gd name="connsiteY491" fmla="*/ 639126 h 1270493"/>
                <a:gd name="connsiteX492" fmla="*/ 1137012 w 1171035"/>
                <a:gd name="connsiteY492" fmla="*/ 620511 h 1270493"/>
                <a:gd name="connsiteX493" fmla="*/ 1134497 w 1171035"/>
                <a:gd name="connsiteY493" fmla="*/ 605159 h 1270493"/>
                <a:gd name="connsiteX494" fmla="*/ 1134711 w 1171035"/>
                <a:gd name="connsiteY494" fmla="*/ 592695 h 1270493"/>
                <a:gd name="connsiteX495" fmla="*/ 1137012 w 1171035"/>
                <a:gd name="connsiteY495" fmla="*/ 578145 h 1270493"/>
                <a:gd name="connsiteX496" fmla="*/ 1141398 w 1171035"/>
                <a:gd name="connsiteY496" fmla="*/ 565307 h 1270493"/>
                <a:gd name="connsiteX497" fmla="*/ 1143912 w 1171035"/>
                <a:gd name="connsiteY497" fmla="*/ 551132 h 1270493"/>
                <a:gd name="connsiteX498" fmla="*/ 1148512 w 1171035"/>
                <a:gd name="connsiteY498" fmla="*/ 538080 h 1270493"/>
                <a:gd name="connsiteX499" fmla="*/ 1153326 w 1171035"/>
                <a:gd name="connsiteY499" fmla="*/ 521391 h 1270493"/>
                <a:gd name="connsiteX500" fmla="*/ 1157338 w 1171035"/>
                <a:gd name="connsiteY500" fmla="*/ 507376 h 1270493"/>
                <a:gd name="connsiteX501" fmla="*/ 1163811 w 1171035"/>
                <a:gd name="connsiteY501" fmla="*/ 491970 h 1270493"/>
                <a:gd name="connsiteX502" fmla="*/ 1168572 w 1171035"/>
                <a:gd name="connsiteY502" fmla="*/ 467097 h 1270493"/>
                <a:gd name="connsiteX503" fmla="*/ 1171032 w 1171035"/>
                <a:gd name="connsiteY503" fmla="*/ 442811 h 1270493"/>
                <a:gd name="connsiteX504" fmla="*/ 1168732 w 1171035"/>
                <a:gd name="connsiteY504" fmla="*/ 416761 h 1270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Lst>
              <a:rect l="l" t="t" r="r" b="b"/>
              <a:pathLst>
                <a:path w="1171035" h="1270493">
                  <a:moveTo>
                    <a:pt x="1168732" y="416387"/>
                  </a:moveTo>
                  <a:cubicBezTo>
                    <a:pt x="1167555" y="409914"/>
                    <a:pt x="1169160" y="408470"/>
                    <a:pt x="1170444" y="405046"/>
                  </a:cubicBezTo>
                  <a:cubicBezTo>
                    <a:pt x="1171728" y="401569"/>
                    <a:pt x="1170444" y="396541"/>
                    <a:pt x="1168304" y="389801"/>
                  </a:cubicBezTo>
                  <a:cubicBezTo>
                    <a:pt x="1166164" y="383061"/>
                    <a:pt x="1170872" y="377552"/>
                    <a:pt x="1170016" y="369795"/>
                  </a:cubicBezTo>
                  <a:cubicBezTo>
                    <a:pt x="1169160" y="362039"/>
                    <a:pt x="1172690" y="352839"/>
                    <a:pt x="1170016" y="348773"/>
                  </a:cubicBezTo>
                  <a:cubicBezTo>
                    <a:pt x="1167341" y="344761"/>
                    <a:pt x="1169427" y="340161"/>
                    <a:pt x="1166967" y="334598"/>
                  </a:cubicBezTo>
                  <a:cubicBezTo>
                    <a:pt x="1164506" y="329035"/>
                    <a:pt x="1166967" y="324649"/>
                    <a:pt x="1164506" y="310420"/>
                  </a:cubicBezTo>
                  <a:cubicBezTo>
                    <a:pt x="1162046" y="296244"/>
                    <a:pt x="1158569" y="278218"/>
                    <a:pt x="1154878" y="268215"/>
                  </a:cubicBezTo>
                  <a:cubicBezTo>
                    <a:pt x="1151240" y="258265"/>
                    <a:pt x="1151989" y="239276"/>
                    <a:pt x="1152364" y="229647"/>
                  </a:cubicBezTo>
                  <a:cubicBezTo>
                    <a:pt x="1152738" y="220072"/>
                    <a:pt x="1153915" y="204881"/>
                    <a:pt x="1154075" y="197231"/>
                  </a:cubicBezTo>
                  <a:cubicBezTo>
                    <a:pt x="1154289" y="189582"/>
                    <a:pt x="1156964" y="175353"/>
                    <a:pt x="1156001" y="165778"/>
                  </a:cubicBezTo>
                  <a:cubicBezTo>
                    <a:pt x="1155038" y="156203"/>
                    <a:pt x="1157178" y="143740"/>
                    <a:pt x="1157713" y="134539"/>
                  </a:cubicBezTo>
                  <a:cubicBezTo>
                    <a:pt x="1158301" y="125339"/>
                    <a:pt x="1156964" y="119990"/>
                    <a:pt x="1151187" y="103300"/>
                  </a:cubicBezTo>
                  <a:cubicBezTo>
                    <a:pt x="1145410" y="86611"/>
                    <a:pt x="1149636" y="76447"/>
                    <a:pt x="1152150" y="67247"/>
                  </a:cubicBezTo>
                  <a:cubicBezTo>
                    <a:pt x="1154664" y="58046"/>
                    <a:pt x="1160976" y="49488"/>
                    <a:pt x="1162795" y="44727"/>
                  </a:cubicBezTo>
                  <a:cubicBezTo>
                    <a:pt x="1164613" y="39913"/>
                    <a:pt x="1164881" y="32370"/>
                    <a:pt x="1163757" y="30926"/>
                  </a:cubicBezTo>
                  <a:cubicBezTo>
                    <a:pt x="1162581" y="29482"/>
                    <a:pt x="1159638" y="29963"/>
                    <a:pt x="1153968" y="30070"/>
                  </a:cubicBezTo>
                  <a:cubicBezTo>
                    <a:pt x="1148298" y="30177"/>
                    <a:pt x="1143430" y="32477"/>
                    <a:pt x="1138723" y="33066"/>
                  </a:cubicBezTo>
                  <a:cubicBezTo>
                    <a:pt x="1134016" y="33654"/>
                    <a:pt x="1120590" y="33922"/>
                    <a:pt x="1113047" y="33922"/>
                  </a:cubicBezTo>
                  <a:cubicBezTo>
                    <a:pt x="1105505" y="33922"/>
                    <a:pt x="1101440" y="29107"/>
                    <a:pt x="1100958" y="25844"/>
                  </a:cubicBezTo>
                  <a:cubicBezTo>
                    <a:pt x="1100477" y="22581"/>
                    <a:pt x="1097481" y="21458"/>
                    <a:pt x="1093202" y="18837"/>
                  </a:cubicBezTo>
                  <a:cubicBezTo>
                    <a:pt x="1088869" y="16269"/>
                    <a:pt x="1086943" y="9155"/>
                    <a:pt x="1078920" y="12792"/>
                  </a:cubicBezTo>
                  <a:cubicBezTo>
                    <a:pt x="1070842" y="16430"/>
                    <a:pt x="1055704" y="8567"/>
                    <a:pt x="1042866" y="3324"/>
                  </a:cubicBezTo>
                  <a:cubicBezTo>
                    <a:pt x="1030028" y="-1971"/>
                    <a:pt x="1022272" y="-153"/>
                    <a:pt x="1016976" y="3324"/>
                  </a:cubicBezTo>
                  <a:cubicBezTo>
                    <a:pt x="1011681" y="6801"/>
                    <a:pt x="1005048" y="12525"/>
                    <a:pt x="1000447" y="20709"/>
                  </a:cubicBezTo>
                  <a:cubicBezTo>
                    <a:pt x="995847" y="28893"/>
                    <a:pt x="995847" y="33922"/>
                    <a:pt x="991407" y="41731"/>
                  </a:cubicBezTo>
                  <a:cubicBezTo>
                    <a:pt x="986967" y="49488"/>
                    <a:pt x="977179" y="60988"/>
                    <a:pt x="973274" y="65482"/>
                  </a:cubicBezTo>
                  <a:cubicBezTo>
                    <a:pt x="969369" y="69921"/>
                    <a:pt x="964501" y="79443"/>
                    <a:pt x="961933" y="87199"/>
                  </a:cubicBezTo>
                  <a:cubicBezTo>
                    <a:pt x="959366" y="94955"/>
                    <a:pt x="953321" y="111805"/>
                    <a:pt x="951021" y="117422"/>
                  </a:cubicBezTo>
                  <a:cubicBezTo>
                    <a:pt x="948721" y="123039"/>
                    <a:pt x="938344" y="126890"/>
                    <a:pt x="929892" y="126195"/>
                  </a:cubicBezTo>
                  <a:cubicBezTo>
                    <a:pt x="921387" y="125499"/>
                    <a:pt x="915342" y="119348"/>
                    <a:pt x="909244" y="118545"/>
                  </a:cubicBezTo>
                  <a:cubicBezTo>
                    <a:pt x="903146" y="117743"/>
                    <a:pt x="904055" y="120150"/>
                    <a:pt x="900204" y="120899"/>
                  </a:cubicBezTo>
                  <a:cubicBezTo>
                    <a:pt x="896299" y="121701"/>
                    <a:pt x="893464" y="124001"/>
                    <a:pt x="887687" y="129832"/>
                  </a:cubicBezTo>
                  <a:cubicBezTo>
                    <a:pt x="881910" y="135663"/>
                    <a:pt x="869125" y="145345"/>
                    <a:pt x="859925" y="149677"/>
                  </a:cubicBezTo>
                  <a:cubicBezTo>
                    <a:pt x="850724" y="154010"/>
                    <a:pt x="832002" y="151282"/>
                    <a:pt x="820502" y="148929"/>
                  </a:cubicBezTo>
                  <a:cubicBezTo>
                    <a:pt x="809001" y="146575"/>
                    <a:pt x="799372" y="136412"/>
                    <a:pt x="793809" y="134486"/>
                  </a:cubicBezTo>
                  <a:cubicBezTo>
                    <a:pt x="788246" y="132560"/>
                    <a:pt x="787337" y="135770"/>
                    <a:pt x="784769" y="136572"/>
                  </a:cubicBezTo>
                  <a:cubicBezTo>
                    <a:pt x="782202" y="137374"/>
                    <a:pt x="780062" y="134914"/>
                    <a:pt x="776692" y="136786"/>
                  </a:cubicBezTo>
                  <a:cubicBezTo>
                    <a:pt x="773269" y="138658"/>
                    <a:pt x="768080" y="144328"/>
                    <a:pt x="766850" y="149677"/>
                  </a:cubicBezTo>
                  <a:cubicBezTo>
                    <a:pt x="766101" y="152994"/>
                    <a:pt x="765191" y="155882"/>
                    <a:pt x="766208" y="157648"/>
                  </a:cubicBezTo>
                  <a:cubicBezTo>
                    <a:pt x="767224" y="159413"/>
                    <a:pt x="765726" y="161606"/>
                    <a:pt x="764603" y="162676"/>
                  </a:cubicBezTo>
                  <a:cubicBezTo>
                    <a:pt x="763480" y="163799"/>
                    <a:pt x="762463" y="165618"/>
                    <a:pt x="762891" y="168346"/>
                  </a:cubicBezTo>
                  <a:cubicBezTo>
                    <a:pt x="763319" y="171074"/>
                    <a:pt x="767063" y="171823"/>
                    <a:pt x="764335" y="175086"/>
                  </a:cubicBezTo>
                  <a:cubicBezTo>
                    <a:pt x="761607" y="178402"/>
                    <a:pt x="764175" y="190171"/>
                    <a:pt x="763319" y="195092"/>
                  </a:cubicBezTo>
                  <a:cubicBezTo>
                    <a:pt x="762463" y="199960"/>
                    <a:pt x="764335" y="207448"/>
                    <a:pt x="762142" y="211942"/>
                  </a:cubicBezTo>
                  <a:cubicBezTo>
                    <a:pt x="759949" y="216435"/>
                    <a:pt x="758558" y="224726"/>
                    <a:pt x="755509" y="229647"/>
                  </a:cubicBezTo>
                  <a:cubicBezTo>
                    <a:pt x="752514" y="234515"/>
                    <a:pt x="748020" y="238848"/>
                    <a:pt x="741388" y="243181"/>
                  </a:cubicBezTo>
                  <a:cubicBezTo>
                    <a:pt x="734755" y="247514"/>
                    <a:pt x="734327" y="251098"/>
                    <a:pt x="733043" y="254842"/>
                  </a:cubicBezTo>
                  <a:cubicBezTo>
                    <a:pt x="731759" y="258586"/>
                    <a:pt x="727159" y="256286"/>
                    <a:pt x="725394" y="260298"/>
                  </a:cubicBezTo>
                  <a:cubicBezTo>
                    <a:pt x="723628" y="264310"/>
                    <a:pt x="720365" y="263775"/>
                    <a:pt x="717209" y="266985"/>
                  </a:cubicBezTo>
                  <a:cubicBezTo>
                    <a:pt x="714053" y="270248"/>
                    <a:pt x="712128" y="277362"/>
                    <a:pt x="708865" y="281641"/>
                  </a:cubicBezTo>
                  <a:cubicBezTo>
                    <a:pt x="705602" y="285974"/>
                    <a:pt x="703515" y="290949"/>
                    <a:pt x="702178" y="293356"/>
                  </a:cubicBezTo>
                  <a:cubicBezTo>
                    <a:pt x="700841" y="295763"/>
                    <a:pt x="699985" y="297582"/>
                    <a:pt x="695171" y="300738"/>
                  </a:cubicBezTo>
                  <a:cubicBezTo>
                    <a:pt x="690357" y="303894"/>
                    <a:pt x="692657" y="307424"/>
                    <a:pt x="690571" y="309778"/>
                  </a:cubicBezTo>
                  <a:cubicBezTo>
                    <a:pt x="688484" y="312131"/>
                    <a:pt x="683563" y="312559"/>
                    <a:pt x="679658" y="317160"/>
                  </a:cubicBezTo>
                  <a:cubicBezTo>
                    <a:pt x="675700" y="321760"/>
                    <a:pt x="673614" y="326574"/>
                    <a:pt x="670190" y="331067"/>
                  </a:cubicBezTo>
                  <a:cubicBezTo>
                    <a:pt x="666713" y="335561"/>
                    <a:pt x="664039" y="340856"/>
                    <a:pt x="659171" y="345724"/>
                  </a:cubicBezTo>
                  <a:cubicBezTo>
                    <a:pt x="654303" y="350592"/>
                    <a:pt x="653233" y="356262"/>
                    <a:pt x="649221" y="362307"/>
                  </a:cubicBezTo>
                  <a:cubicBezTo>
                    <a:pt x="645210" y="368351"/>
                    <a:pt x="644407" y="364125"/>
                    <a:pt x="641251" y="368458"/>
                  </a:cubicBezTo>
                  <a:cubicBezTo>
                    <a:pt x="638095" y="372791"/>
                    <a:pt x="636758" y="376803"/>
                    <a:pt x="633281" y="380226"/>
                  </a:cubicBezTo>
                  <a:cubicBezTo>
                    <a:pt x="629804" y="383703"/>
                    <a:pt x="625685" y="387983"/>
                    <a:pt x="621299" y="392476"/>
                  </a:cubicBezTo>
                  <a:cubicBezTo>
                    <a:pt x="616913" y="396969"/>
                    <a:pt x="609959" y="406116"/>
                    <a:pt x="607391" y="409379"/>
                  </a:cubicBezTo>
                  <a:cubicBezTo>
                    <a:pt x="604823" y="412642"/>
                    <a:pt x="599260" y="418794"/>
                    <a:pt x="593858" y="423875"/>
                  </a:cubicBezTo>
                  <a:cubicBezTo>
                    <a:pt x="588509" y="428957"/>
                    <a:pt x="584818" y="435858"/>
                    <a:pt x="581180" y="440083"/>
                  </a:cubicBezTo>
                  <a:cubicBezTo>
                    <a:pt x="577543" y="444309"/>
                    <a:pt x="576473" y="448535"/>
                    <a:pt x="576098" y="454473"/>
                  </a:cubicBezTo>
                  <a:cubicBezTo>
                    <a:pt x="575724" y="460410"/>
                    <a:pt x="569465" y="460250"/>
                    <a:pt x="570428" y="463513"/>
                  </a:cubicBezTo>
                  <a:cubicBezTo>
                    <a:pt x="571391" y="466776"/>
                    <a:pt x="576687" y="466562"/>
                    <a:pt x="575403" y="469450"/>
                  </a:cubicBezTo>
                  <a:cubicBezTo>
                    <a:pt x="574173" y="472339"/>
                    <a:pt x="567433" y="474906"/>
                    <a:pt x="562672" y="477688"/>
                  </a:cubicBezTo>
                  <a:cubicBezTo>
                    <a:pt x="557858" y="480470"/>
                    <a:pt x="555665" y="483358"/>
                    <a:pt x="550904" y="487156"/>
                  </a:cubicBezTo>
                  <a:cubicBezTo>
                    <a:pt x="546090" y="491007"/>
                    <a:pt x="542345" y="491489"/>
                    <a:pt x="532663" y="496464"/>
                  </a:cubicBezTo>
                  <a:cubicBezTo>
                    <a:pt x="524800" y="500529"/>
                    <a:pt x="518702" y="500957"/>
                    <a:pt x="512336" y="501438"/>
                  </a:cubicBezTo>
                  <a:lnTo>
                    <a:pt x="512336" y="501438"/>
                  </a:lnTo>
                  <a:cubicBezTo>
                    <a:pt x="512336" y="501438"/>
                    <a:pt x="512069" y="501438"/>
                    <a:pt x="511855" y="501438"/>
                  </a:cubicBezTo>
                  <a:cubicBezTo>
                    <a:pt x="500943" y="502508"/>
                    <a:pt x="494417" y="510050"/>
                    <a:pt x="497947" y="511709"/>
                  </a:cubicBezTo>
                  <a:cubicBezTo>
                    <a:pt x="501478" y="513313"/>
                    <a:pt x="501906" y="517486"/>
                    <a:pt x="497733" y="519304"/>
                  </a:cubicBezTo>
                  <a:cubicBezTo>
                    <a:pt x="493614" y="521123"/>
                    <a:pt x="495701" y="524868"/>
                    <a:pt x="493614" y="526579"/>
                  </a:cubicBezTo>
                  <a:cubicBezTo>
                    <a:pt x="491528" y="528291"/>
                    <a:pt x="489602" y="526847"/>
                    <a:pt x="484414" y="526205"/>
                  </a:cubicBezTo>
                  <a:cubicBezTo>
                    <a:pt x="479225" y="525510"/>
                    <a:pt x="475320" y="530805"/>
                    <a:pt x="469436" y="535245"/>
                  </a:cubicBezTo>
                  <a:cubicBezTo>
                    <a:pt x="463606" y="539631"/>
                    <a:pt x="466387" y="536475"/>
                    <a:pt x="454565" y="541076"/>
                  </a:cubicBezTo>
                  <a:cubicBezTo>
                    <a:pt x="442744" y="545676"/>
                    <a:pt x="438465" y="543376"/>
                    <a:pt x="431832" y="547388"/>
                  </a:cubicBezTo>
                  <a:cubicBezTo>
                    <a:pt x="425199" y="551399"/>
                    <a:pt x="427499" y="555144"/>
                    <a:pt x="421187" y="560333"/>
                  </a:cubicBezTo>
                  <a:cubicBezTo>
                    <a:pt x="414875" y="565521"/>
                    <a:pt x="413270" y="570656"/>
                    <a:pt x="415410" y="575685"/>
                  </a:cubicBezTo>
                  <a:cubicBezTo>
                    <a:pt x="417549" y="580713"/>
                    <a:pt x="421936" y="580231"/>
                    <a:pt x="423754" y="579804"/>
                  </a:cubicBezTo>
                  <a:cubicBezTo>
                    <a:pt x="425573" y="579376"/>
                    <a:pt x="426482" y="577771"/>
                    <a:pt x="427873" y="578948"/>
                  </a:cubicBezTo>
                  <a:cubicBezTo>
                    <a:pt x="429264" y="580124"/>
                    <a:pt x="431564" y="579108"/>
                    <a:pt x="435095" y="580017"/>
                  </a:cubicBezTo>
                  <a:cubicBezTo>
                    <a:pt x="438678" y="580927"/>
                    <a:pt x="437823" y="583013"/>
                    <a:pt x="438357" y="587292"/>
                  </a:cubicBezTo>
                  <a:cubicBezTo>
                    <a:pt x="438839" y="591572"/>
                    <a:pt x="437020" y="591946"/>
                    <a:pt x="435202" y="592748"/>
                  </a:cubicBezTo>
                  <a:cubicBezTo>
                    <a:pt x="433383" y="593497"/>
                    <a:pt x="431297" y="596065"/>
                    <a:pt x="434025" y="598740"/>
                  </a:cubicBezTo>
                  <a:cubicBezTo>
                    <a:pt x="436753" y="601414"/>
                    <a:pt x="435897" y="605372"/>
                    <a:pt x="433169" y="605586"/>
                  </a:cubicBezTo>
                  <a:cubicBezTo>
                    <a:pt x="430441" y="605800"/>
                    <a:pt x="427606" y="605747"/>
                    <a:pt x="424878" y="610401"/>
                  </a:cubicBezTo>
                  <a:cubicBezTo>
                    <a:pt x="422150" y="615055"/>
                    <a:pt x="424236" y="618799"/>
                    <a:pt x="426964" y="620671"/>
                  </a:cubicBezTo>
                  <a:cubicBezTo>
                    <a:pt x="429692" y="622543"/>
                    <a:pt x="433062" y="622971"/>
                    <a:pt x="433222" y="625860"/>
                  </a:cubicBezTo>
                  <a:cubicBezTo>
                    <a:pt x="433383" y="628748"/>
                    <a:pt x="430280" y="627518"/>
                    <a:pt x="427017" y="626662"/>
                  </a:cubicBezTo>
                  <a:cubicBezTo>
                    <a:pt x="423754" y="625806"/>
                    <a:pt x="419742" y="623078"/>
                    <a:pt x="417014" y="619494"/>
                  </a:cubicBezTo>
                  <a:cubicBezTo>
                    <a:pt x="414286" y="615910"/>
                    <a:pt x="411772" y="616392"/>
                    <a:pt x="410328" y="613503"/>
                  </a:cubicBezTo>
                  <a:cubicBezTo>
                    <a:pt x="408884" y="610668"/>
                    <a:pt x="406102" y="609919"/>
                    <a:pt x="404230" y="611043"/>
                  </a:cubicBezTo>
                  <a:cubicBezTo>
                    <a:pt x="402358" y="612166"/>
                    <a:pt x="402625" y="614306"/>
                    <a:pt x="401662" y="615910"/>
                  </a:cubicBezTo>
                  <a:cubicBezTo>
                    <a:pt x="400699" y="617515"/>
                    <a:pt x="398827" y="619922"/>
                    <a:pt x="396046" y="619815"/>
                  </a:cubicBezTo>
                  <a:cubicBezTo>
                    <a:pt x="393264" y="619762"/>
                    <a:pt x="394013" y="617034"/>
                    <a:pt x="391927" y="616713"/>
                  </a:cubicBezTo>
                  <a:cubicBezTo>
                    <a:pt x="389841" y="616338"/>
                    <a:pt x="389359" y="613985"/>
                    <a:pt x="390643" y="612968"/>
                  </a:cubicBezTo>
                  <a:cubicBezTo>
                    <a:pt x="391927" y="611952"/>
                    <a:pt x="393639" y="609277"/>
                    <a:pt x="391659" y="608368"/>
                  </a:cubicBezTo>
                  <a:cubicBezTo>
                    <a:pt x="389627" y="607459"/>
                    <a:pt x="388931" y="609652"/>
                    <a:pt x="385561" y="611096"/>
                  </a:cubicBezTo>
                  <a:cubicBezTo>
                    <a:pt x="382191" y="612540"/>
                    <a:pt x="383208" y="614627"/>
                    <a:pt x="380105" y="615857"/>
                  </a:cubicBezTo>
                  <a:cubicBezTo>
                    <a:pt x="377003" y="617087"/>
                    <a:pt x="373579" y="616285"/>
                    <a:pt x="369246" y="620618"/>
                  </a:cubicBezTo>
                  <a:cubicBezTo>
                    <a:pt x="364914" y="624950"/>
                    <a:pt x="364486" y="629016"/>
                    <a:pt x="368070" y="631690"/>
                  </a:cubicBezTo>
                  <a:cubicBezTo>
                    <a:pt x="371653" y="634365"/>
                    <a:pt x="371653" y="637093"/>
                    <a:pt x="379142" y="636451"/>
                  </a:cubicBezTo>
                  <a:cubicBezTo>
                    <a:pt x="386631" y="635809"/>
                    <a:pt x="387540" y="639019"/>
                    <a:pt x="385454" y="641265"/>
                  </a:cubicBezTo>
                  <a:cubicBezTo>
                    <a:pt x="383368" y="643512"/>
                    <a:pt x="377270" y="642763"/>
                    <a:pt x="372295" y="641854"/>
                  </a:cubicBezTo>
                  <a:cubicBezTo>
                    <a:pt x="367321" y="640944"/>
                    <a:pt x="366625" y="642068"/>
                    <a:pt x="361009" y="644742"/>
                  </a:cubicBezTo>
                  <a:cubicBezTo>
                    <a:pt x="355392" y="647417"/>
                    <a:pt x="355980" y="645170"/>
                    <a:pt x="350203" y="647684"/>
                  </a:cubicBezTo>
                  <a:cubicBezTo>
                    <a:pt x="344426" y="650198"/>
                    <a:pt x="345229" y="657313"/>
                    <a:pt x="341591" y="657634"/>
                  </a:cubicBezTo>
                  <a:cubicBezTo>
                    <a:pt x="337954" y="657955"/>
                    <a:pt x="336296" y="658222"/>
                    <a:pt x="332177" y="662074"/>
                  </a:cubicBezTo>
                  <a:cubicBezTo>
                    <a:pt x="328058" y="665979"/>
                    <a:pt x="323351" y="663785"/>
                    <a:pt x="316664" y="667262"/>
                  </a:cubicBezTo>
                  <a:cubicBezTo>
                    <a:pt x="309978" y="670739"/>
                    <a:pt x="315220" y="674377"/>
                    <a:pt x="313401" y="677854"/>
                  </a:cubicBezTo>
                  <a:cubicBezTo>
                    <a:pt x="311582" y="681331"/>
                    <a:pt x="308319" y="683417"/>
                    <a:pt x="303024" y="683524"/>
                  </a:cubicBezTo>
                  <a:cubicBezTo>
                    <a:pt x="297782" y="683684"/>
                    <a:pt x="299065" y="689622"/>
                    <a:pt x="301205" y="690799"/>
                  </a:cubicBezTo>
                  <a:cubicBezTo>
                    <a:pt x="303345" y="691975"/>
                    <a:pt x="303077" y="694810"/>
                    <a:pt x="298209" y="694703"/>
                  </a:cubicBezTo>
                  <a:cubicBezTo>
                    <a:pt x="293342" y="694543"/>
                    <a:pt x="290881" y="698876"/>
                    <a:pt x="293395" y="702032"/>
                  </a:cubicBezTo>
                  <a:cubicBezTo>
                    <a:pt x="295909" y="705188"/>
                    <a:pt x="301045" y="701443"/>
                    <a:pt x="304896" y="703102"/>
                  </a:cubicBezTo>
                  <a:cubicBezTo>
                    <a:pt x="308801" y="704760"/>
                    <a:pt x="314845" y="702941"/>
                    <a:pt x="324367" y="701069"/>
                  </a:cubicBezTo>
                  <a:cubicBezTo>
                    <a:pt x="333942" y="699197"/>
                    <a:pt x="335600" y="700374"/>
                    <a:pt x="340682" y="702674"/>
                  </a:cubicBezTo>
                  <a:cubicBezTo>
                    <a:pt x="345764" y="704974"/>
                    <a:pt x="349936" y="703904"/>
                    <a:pt x="357585" y="700748"/>
                  </a:cubicBezTo>
                  <a:cubicBezTo>
                    <a:pt x="365234" y="697592"/>
                    <a:pt x="367267" y="700160"/>
                    <a:pt x="371921" y="701764"/>
                  </a:cubicBezTo>
                  <a:cubicBezTo>
                    <a:pt x="376575" y="703369"/>
                    <a:pt x="377110" y="699090"/>
                    <a:pt x="389680" y="701978"/>
                  </a:cubicBezTo>
                  <a:cubicBezTo>
                    <a:pt x="402251" y="704867"/>
                    <a:pt x="402679" y="715726"/>
                    <a:pt x="400753" y="723749"/>
                  </a:cubicBezTo>
                  <a:cubicBezTo>
                    <a:pt x="398827" y="731827"/>
                    <a:pt x="387540" y="733913"/>
                    <a:pt x="381282" y="733324"/>
                  </a:cubicBezTo>
                  <a:cubicBezTo>
                    <a:pt x="375023" y="732736"/>
                    <a:pt x="374168" y="735999"/>
                    <a:pt x="367535" y="737283"/>
                  </a:cubicBezTo>
                  <a:cubicBezTo>
                    <a:pt x="360902" y="738567"/>
                    <a:pt x="355766" y="741295"/>
                    <a:pt x="354162" y="746216"/>
                  </a:cubicBezTo>
                  <a:cubicBezTo>
                    <a:pt x="352557" y="751137"/>
                    <a:pt x="358334" y="757021"/>
                    <a:pt x="365234" y="757289"/>
                  </a:cubicBezTo>
                  <a:cubicBezTo>
                    <a:pt x="372135" y="757556"/>
                    <a:pt x="380212" y="757556"/>
                    <a:pt x="383047" y="762156"/>
                  </a:cubicBezTo>
                  <a:cubicBezTo>
                    <a:pt x="385936" y="766757"/>
                    <a:pt x="383101" y="772855"/>
                    <a:pt x="380908" y="775208"/>
                  </a:cubicBezTo>
                  <a:cubicBezTo>
                    <a:pt x="378661" y="777562"/>
                    <a:pt x="375451" y="777295"/>
                    <a:pt x="372991" y="780023"/>
                  </a:cubicBezTo>
                  <a:cubicBezTo>
                    <a:pt x="370530" y="782751"/>
                    <a:pt x="371440" y="788956"/>
                    <a:pt x="373312" y="790881"/>
                  </a:cubicBezTo>
                  <a:cubicBezTo>
                    <a:pt x="375184" y="792807"/>
                    <a:pt x="375023" y="794037"/>
                    <a:pt x="373954" y="796445"/>
                  </a:cubicBezTo>
                  <a:cubicBezTo>
                    <a:pt x="372884" y="798798"/>
                    <a:pt x="371065" y="797461"/>
                    <a:pt x="368765" y="797675"/>
                  </a:cubicBezTo>
                  <a:cubicBezTo>
                    <a:pt x="366518" y="797889"/>
                    <a:pt x="365716" y="795856"/>
                    <a:pt x="362613" y="795428"/>
                  </a:cubicBezTo>
                  <a:cubicBezTo>
                    <a:pt x="359511" y="795000"/>
                    <a:pt x="357264" y="791737"/>
                    <a:pt x="357585" y="789812"/>
                  </a:cubicBezTo>
                  <a:cubicBezTo>
                    <a:pt x="357906" y="787886"/>
                    <a:pt x="357585" y="784783"/>
                    <a:pt x="354643" y="786709"/>
                  </a:cubicBezTo>
                  <a:cubicBezTo>
                    <a:pt x="351755" y="788635"/>
                    <a:pt x="349401" y="787993"/>
                    <a:pt x="346833" y="789491"/>
                  </a:cubicBezTo>
                  <a:cubicBezTo>
                    <a:pt x="344266" y="791042"/>
                    <a:pt x="341324" y="794733"/>
                    <a:pt x="339398" y="793930"/>
                  </a:cubicBezTo>
                  <a:cubicBezTo>
                    <a:pt x="337472" y="793182"/>
                    <a:pt x="339024" y="789651"/>
                    <a:pt x="336670" y="789063"/>
                  </a:cubicBezTo>
                  <a:cubicBezTo>
                    <a:pt x="334316" y="788474"/>
                    <a:pt x="331963" y="789865"/>
                    <a:pt x="327095" y="791844"/>
                  </a:cubicBezTo>
                  <a:cubicBezTo>
                    <a:pt x="322227" y="793770"/>
                    <a:pt x="323618" y="792647"/>
                    <a:pt x="316397" y="790240"/>
                  </a:cubicBezTo>
                  <a:cubicBezTo>
                    <a:pt x="309122" y="787886"/>
                    <a:pt x="308052" y="790454"/>
                    <a:pt x="303719" y="793770"/>
                  </a:cubicBezTo>
                  <a:cubicBezTo>
                    <a:pt x="299386" y="797086"/>
                    <a:pt x="296658" y="800724"/>
                    <a:pt x="293930" y="801901"/>
                  </a:cubicBezTo>
                  <a:cubicBezTo>
                    <a:pt x="291202" y="803078"/>
                    <a:pt x="289811" y="802168"/>
                    <a:pt x="286067" y="805057"/>
                  </a:cubicBezTo>
                  <a:cubicBezTo>
                    <a:pt x="282322" y="807945"/>
                    <a:pt x="279434" y="806073"/>
                    <a:pt x="274727" y="807571"/>
                  </a:cubicBezTo>
                  <a:cubicBezTo>
                    <a:pt x="269966" y="809069"/>
                    <a:pt x="268736" y="811262"/>
                    <a:pt x="270180" y="814418"/>
                  </a:cubicBezTo>
                  <a:cubicBezTo>
                    <a:pt x="271624" y="817574"/>
                    <a:pt x="280664" y="813829"/>
                    <a:pt x="283981" y="811422"/>
                  </a:cubicBezTo>
                  <a:cubicBezTo>
                    <a:pt x="287297" y="808962"/>
                    <a:pt x="290453" y="809978"/>
                    <a:pt x="295053" y="809978"/>
                  </a:cubicBezTo>
                  <a:cubicBezTo>
                    <a:pt x="299654" y="809978"/>
                    <a:pt x="301954" y="812492"/>
                    <a:pt x="302221" y="816397"/>
                  </a:cubicBezTo>
                  <a:cubicBezTo>
                    <a:pt x="302489" y="820302"/>
                    <a:pt x="299226" y="823886"/>
                    <a:pt x="294091" y="823886"/>
                  </a:cubicBezTo>
                  <a:cubicBezTo>
                    <a:pt x="288955" y="823886"/>
                    <a:pt x="289651" y="821104"/>
                    <a:pt x="284516" y="820195"/>
                  </a:cubicBezTo>
                  <a:cubicBezTo>
                    <a:pt x="279380" y="819285"/>
                    <a:pt x="270501" y="821479"/>
                    <a:pt x="270126" y="823083"/>
                  </a:cubicBezTo>
                  <a:cubicBezTo>
                    <a:pt x="269752" y="824688"/>
                    <a:pt x="267666" y="827256"/>
                    <a:pt x="263493" y="828112"/>
                  </a:cubicBezTo>
                  <a:cubicBezTo>
                    <a:pt x="259321" y="828967"/>
                    <a:pt x="256379" y="826239"/>
                    <a:pt x="253330" y="828540"/>
                  </a:cubicBezTo>
                  <a:cubicBezTo>
                    <a:pt x="250334" y="830840"/>
                    <a:pt x="247285" y="829021"/>
                    <a:pt x="241187" y="829716"/>
                  </a:cubicBezTo>
                  <a:cubicBezTo>
                    <a:pt x="235089" y="830358"/>
                    <a:pt x="236213" y="825918"/>
                    <a:pt x="233538" y="823939"/>
                  </a:cubicBezTo>
                  <a:cubicBezTo>
                    <a:pt x="230864" y="822014"/>
                    <a:pt x="228456" y="823672"/>
                    <a:pt x="225354" y="823993"/>
                  </a:cubicBezTo>
                  <a:cubicBezTo>
                    <a:pt x="222251" y="824367"/>
                    <a:pt x="221770" y="820462"/>
                    <a:pt x="218935" y="821211"/>
                  </a:cubicBezTo>
                  <a:cubicBezTo>
                    <a:pt x="216153" y="821907"/>
                    <a:pt x="210537" y="824314"/>
                    <a:pt x="206899" y="822067"/>
                  </a:cubicBezTo>
                  <a:cubicBezTo>
                    <a:pt x="203315" y="819820"/>
                    <a:pt x="200908" y="819392"/>
                    <a:pt x="197699" y="820462"/>
                  </a:cubicBezTo>
                  <a:cubicBezTo>
                    <a:pt x="194489" y="821532"/>
                    <a:pt x="194115" y="824260"/>
                    <a:pt x="193259" y="826881"/>
                  </a:cubicBezTo>
                  <a:cubicBezTo>
                    <a:pt x="192403" y="829449"/>
                    <a:pt x="188873" y="829770"/>
                    <a:pt x="186198" y="829556"/>
                  </a:cubicBezTo>
                  <a:cubicBezTo>
                    <a:pt x="183523" y="829342"/>
                    <a:pt x="182026" y="831375"/>
                    <a:pt x="179458" y="831428"/>
                  </a:cubicBezTo>
                  <a:cubicBezTo>
                    <a:pt x="176890" y="831482"/>
                    <a:pt x="176784" y="828433"/>
                    <a:pt x="172558" y="827844"/>
                  </a:cubicBezTo>
                  <a:cubicBezTo>
                    <a:pt x="168332" y="827256"/>
                    <a:pt x="167529" y="833407"/>
                    <a:pt x="167690" y="836135"/>
                  </a:cubicBezTo>
                  <a:cubicBezTo>
                    <a:pt x="167850" y="838863"/>
                    <a:pt x="165176" y="842180"/>
                    <a:pt x="162448" y="839880"/>
                  </a:cubicBezTo>
                  <a:cubicBezTo>
                    <a:pt x="159720" y="837580"/>
                    <a:pt x="158061" y="835975"/>
                    <a:pt x="155333" y="836403"/>
                  </a:cubicBezTo>
                  <a:cubicBezTo>
                    <a:pt x="152605" y="836831"/>
                    <a:pt x="153622" y="839719"/>
                    <a:pt x="151001" y="841217"/>
                  </a:cubicBezTo>
                  <a:cubicBezTo>
                    <a:pt x="148433" y="842715"/>
                    <a:pt x="143084" y="841057"/>
                    <a:pt x="140195" y="841484"/>
                  </a:cubicBezTo>
                  <a:cubicBezTo>
                    <a:pt x="137307" y="841912"/>
                    <a:pt x="135648" y="844640"/>
                    <a:pt x="132011" y="848331"/>
                  </a:cubicBezTo>
                  <a:cubicBezTo>
                    <a:pt x="128374" y="852022"/>
                    <a:pt x="122169" y="847636"/>
                    <a:pt x="119761" y="850204"/>
                  </a:cubicBezTo>
                  <a:cubicBezTo>
                    <a:pt x="117408" y="852771"/>
                    <a:pt x="118745" y="857104"/>
                    <a:pt x="122490" y="858976"/>
                  </a:cubicBezTo>
                  <a:cubicBezTo>
                    <a:pt x="126234" y="860848"/>
                    <a:pt x="124950" y="866519"/>
                    <a:pt x="124094" y="868444"/>
                  </a:cubicBezTo>
                  <a:cubicBezTo>
                    <a:pt x="123238" y="870370"/>
                    <a:pt x="119868" y="869835"/>
                    <a:pt x="116712" y="868926"/>
                  </a:cubicBezTo>
                  <a:cubicBezTo>
                    <a:pt x="113556" y="868016"/>
                    <a:pt x="110026" y="868230"/>
                    <a:pt x="107565" y="868765"/>
                  </a:cubicBezTo>
                  <a:cubicBezTo>
                    <a:pt x="105105" y="869300"/>
                    <a:pt x="101842" y="871921"/>
                    <a:pt x="101253" y="873740"/>
                  </a:cubicBezTo>
                  <a:cubicBezTo>
                    <a:pt x="100665" y="875559"/>
                    <a:pt x="99114" y="876308"/>
                    <a:pt x="97295" y="877645"/>
                  </a:cubicBezTo>
                  <a:cubicBezTo>
                    <a:pt x="95476" y="878982"/>
                    <a:pt x="91197" y="876575"/>
                    <a:pt x="89646" y="879143"/>
                  </a:cubicBezTo>
                  <a:cubicBezTo>
                    <a:pt x="88094" y="881710"/>
                    <a:pt x="88897" y="886417"/>
                    <a:pt x="89913" y="888076"/>
                  </a:cubicBezTo>
                  <a:cubicBezTo>
                    <a:pt x="90983" y="889734"/>
                    <a:pt x="88736" y="890429"/>
                    <a:pt x="89806" y="892622"/>
                  </a:cubicBezTo>
                  <a:cubicBezTo>
                    <a:pt x="90876" y="894816"/>
                    <a:pt x="93444" y="894548"/>
                    <a:pt x="95262" y="896420"/>
                  </a:cubicBezTo>
                  <a:cubicBezTo>
                    <a:pt x="97081" y="898293"/>
                    <a:pt x="93497" y="900807"/>
                    <a:pt x="96439" y="903481"/>
                  </a:cubicBezTo>
                  <a:cubicBezTo>
                    <a:pt x="99435" y="906102"/>
                    <a:pt x="98472" y="909900"/>
                    <a:pt x="96439" y="910810"/>
                  </a:cubicBezTo>
                  <a:cubicBezTo>
                    <a:pt x="94406" y="911719"/>
                    <a:pt x="92053" y="908723"/>
                    <a:pt x="89378" y="909954"/>
                  </a:cubicBezTo>
                  <a:cubicBezTo>
                    <a:pt x="86704" y="911184"/>
                    <a:pt x="84403" y="910168"/>
                    <a:pt x="81622" y="909579"/>
                  </a:cubicBezTo>
                  <a:cubicBezTo>
                    <a:pt x="78840" y="908991"/>
                    <a:pt x="76808" y="904605"/>
                    <a:pt x="74722" y="906851"/>
                  </a:cubicBezTo>
                  <a:cubicBezTo>
                    <a:pt x="72635" y="909098"/>
                    <a:pt x="73759" y="911131"/>
                    <a:pt x="73866" y="913484"/>
                  </a:cubicBezTo>
                  <a:cubicBezTo>
                    <a:pt x="73973" y="915838"/>
                    <a:pt x="71940" y="915463"/>
                    <a:pt x="70603" y="918887"/>
                  </a:cubicBezTo>
                  <a:cubicBezTo>
                    <a:pt x="69265" y="922364"/>
                    <a:pt x="71405" y="922792"/>
                    <a:pt x="74561" y="927071"/>
                  </a:cubicBezTo>
                  <a:cubicBezTo>
                    <a:pt x="77717" y="931404"/>
                    <a:pt x="83013" y="939481"/>
                    <a:pt x="87239" y="941514"/>
                  </a:cubicBezTo>
                  <a:cubicBezTo>
                    <a:pt x="91464" y="943546"/>
                    <a:pt x="90074" y="946382"/>
                    <a:pt x="87239" y="947826"/>
                  </a:cubicBezTo>
                  <a:cubicBezTo>
                    <a:pt x="84457" y="949324"/>
                    <a:pt x="85634" y="953068"/>
                    <a:pt x="82210" y="953175"/>
                  </a:cubicBezTo>
                  <a:cubicBezTo>
                    <a:pt x="78787" y="953282"/>
                    <a:pt x="74561" y="953549"/>
                    <a:pt x="71566" y="957080"/>
                  </a:cubicBezTo>
                  <a:cubicBezTo>
                    <a:pt x="68570" y="960610"/>
                    <a:pt x="68891" y="964034"/>
                    <a:pt x="68837" y="968741"/>
                  </a:cubicBezTo>
                  <a:cubicBezTo>
                    <a:pt x="68784" y="973395"/>
                    <a:pt x="66484" y="975000"/>
                    <a:pt x="62365" y="979172"/>
                  </a:cubicBezTo>
                  <a:cubicBezTo>
                    <a:pt x="58246" y="983344"/>
                    <a:pt x="55037" y="979225"/>
                    <a:pt x="53218" y="973983"/>
                  </a:cubicBezTo>
                  <a:cubicBezTo>
                    <a:pt x="51399" y="968741"/>
                    <a:pt x="56802" y="967992"/>
                    <a:pt x="56481" y="964943"/>
                  </a:cubicBezTo>
                  <a:cubicBezTo>
                    <a:pt x="56106" y="961841"/>
                    <a:pt x="53753" y="961038"/>
                    <a:pt x="50597" y="960022"/>
                  </a:cubicBezTo>
                  <a:cubicBezTo>
                    <a:pt x="47441" y="959006"/>
                    <a:pt x="44927" y="962643"/>
                    <a:pt x="43750" y="963980"/>
                  </a:cubicBezTo>
                  <a:cubicBezTo>
                    <a:pt x="42573" y="965318"/>
                    <a:pt x="40754" y="964462"/>
                    <a:pt x="40754" y="966762"/>
                  </a:cubicBezTo>
                  <a:cubicBezTo>
                    <a:pt x="40754" y="969062"/>
                    <a:pt x="45248" y="969864"/>
                    <a:pt x="45836" y="972860"/>
                  </a:cubicBezTo>
                  <a:cubicBezTo>
                    <a:pt x="46424" y="975855"/>
                    <a:pt x="43696" y="977407"/>
                    <a:pt x="41985" y="977086"/>
                  </a:cubicBezTo>
                  <a:cubicBezTo>
                    <a:pt x="40273" y="976711"/>
                    <a:pt x="38989" y="977888"/>
                    <a:pt x="39364" y="979760"/>
                  </a:cubicBezTo>
                  <a:cubicBezTo>
                    <a:pt x="39738" y="981632"/>
                    <a:pt x="38401" y="985056"/>
                    <a:pt x="33212" y="984093"/>
                  </a:cubicBezTo>
                  <a:cubicBezTo>
                    <a:pt x="28023" y="983130"/>
                    <a:pt x="26953" y="986607"/>
                    <a:pt x="24600" y="989977"/>
                  </a:cubicBezTo>
                  <a:cubicBezTo>
                    <a:pt x="22246" y="993347"/>
                    <a:pt x="23316" y="994310"/>
                    <a:pt x="21925" y="997092"/>
                  </a:cubicBezTo>
                  <a:cubicBezTo>
                    <a:pt x="20534" y="999873"/>
                    <a:pt x="15399" y="999017"/>
                    <a:pt x="14169" y="1004794"/>
                  </a:cubicBezTo>
                  <a:cubicBezTo>
                    <a:pt x="12939" y="1010571"/>
                    <a:pt x="12297" y="1016723"/>
                    <a:pt x="15774" y="1020253"/>
                  </a:cubicBezTo>
                  <a:cubicBezTo>
                    <a:pt x="19251" y="1023784"/>
                    <a:pt x="17432" y="1029080"/>
                    <a:pt x="22514" y="1030310"/>
                  </a:cubicBezTo>
                  <a:cubicBezTo>
                    <a:pt x="27595" y="1031540"/>
                    <a:pt x="23904" y="1035071"/>
                    <a:pt x="29147" y="1036515"/>
                  </a:cubicBezTo>
                  <a:cubicBezTo>
                    <a:pt x="34389" y="1037959"/>
                    <a:pt x="32089" y="1043201"/>
                    <a:pt x="37277" y="1044218"/>
                  </a:cubicBezTo>
                  <a:cubicBezTo>
                    <a:pt x="42466" y="1045234"/>
                    <a:pt x="39578" y="1048979"/>
                    <a:pt x="41289" y="1051546"/>
                  </a:cubicBezTo>
                  <a:cubicBezTo>
                    <a:pt x="43001" y="1054114"/>
                    <a:pt x="48136" y="1053044"/>
                    <a:pt x="51453" y="1049941"/>
                  </a:cubicBezTo>
                  <a:cubicBezTo>
                    <a:pt x="54769" y="1046839"/>
                    <a:pt x="60707" y="1046464"/>
                    <a:pt x="63381" y="1049299"/>
                  </a:cubicBezTo>
                  <a:cubicBezTo>
                    <a:pt x="66056" y="1052081"/>
                    <a:pt x="63649" y="1057216"/>
                    <a:pt x="59851" y="1057912"/>
                  </a:cubicBezTo>
                  <a:cubicBezTo>
                    <a:pt x="56053" y="1058607"/>
                    <a:pt x="54448" y="1062244"/>
                    <a:pt x="52522" y="1066310"/>
                  </a:cubicBezTo>
                  <a:cubicBezTo>
                    <a:pt x="50597" y="1070429"/>
                    <a:pt x="48083" y="1072301"/>
                    <a:pt x="44178" y="1070964"/>
                  </a:cubicBezTo>
                  <a:cubicBezTo>
                    <a:pt x="40273" y="1069680"/>
                    <a:pt x="33319" y="1071605"/>
                    <a:pt x="27435" y="1077222"/>
                  </a:cubicBezTo>
                  <a:cubicBezTo>
                    <a:pt x="21551" y="1082839"/>
                    <a:pt x="19732" y="1083053"/>
                    <a:pt x="15560" y="1082839"/>
                  </a:cubicBezTo>
                  <a:cubicBezTo>
                    <a:pt x="11387" y="1082625"/>
                    <a:pt x="10959" y="1085192"/>
                    <a:pt x="8499" y="1086958"/>
                  </a:cubicBezTo>
                  <a:cubicBezTo>
                    <a:pt x="6038" y="1088669"/>
                    <a:pt x="-916" y="1089044"/>
                    <a:pt x="101" y="1093270"/>
                  </a:cubicBezTo>
                  <a:cubicBezTo>
                    <a:pt x="1117" y="1097495"/>
                    <a:pt x="5557" y="1098833"/>
                    <a:pt x="4754" y="1101882"/>
                  </a:cubicBezTo>
                  <a:cubicBezTo>
                    <a:pt x="3952" y="1104931"/>
                    <a:pt x="-2520" y="1110173"/>
                    <a:pt x="1973" y="1115736"/>
                  </a:cubicBezTo>
                  <a:cubicBezTo>
                    <a:pt x="6413" y="1121353"/>
                    <a:pt x="7001" y="1130714"/>
                    <a:pt x="14650" y="1129965"/>
                  </a:cubicBezTo>
                  <a:cubicBezTo>
                    <a:pt x="22300" y="1129269"/>
                    <a:pt x="25456" y="1117448"/>
                    <a:pt x="23423" y="1110815"/>
                  </a:cubicBezTo>
                  <a:cubicBezTo>
                    <a:pt x="21390" y="1104182"/>
                    <a:pt x="15506" y="1095409"/>
                    <a:pt x="20695" y="1093430"/>
                  </a:cubicBezTo>
                  <a:cubicBezTo>
                    <a:pt x="25884" y="1091451"/>
                    <a:pt x="23851" y="1102203"/>
                    <a:pt x="29307" y="1103379"/>
                  </a:cubicBezTo>
                  <a:cubicBezTo>
                    <a:pt x="34763" y="1104556"/>
                    <a:pt x="36956" y="1108729"/>
                    <a:pt x="36208" y="1114720"/>
                  </a:cubicBezTo>
                  <a:cubicBezTo>
                    <a:pt x="35512" y="1120764"/>
                    <a:pt x="37919" y="1122048"/>
                    <a:pt x="41343" y="1125365"/>
                  </a:cubicBezTo>
                  <a:cubicBezTo>
                    <a:pt x="44766" y="1128681"/>
                    <a:pt x="40540" y="1132800"/>
                    <a:pt x="41343" y="1137079"/>
                  </a:cubicBezTo>
                  <a:cubicBezTo>
                    <a:pt x="42145" y="1141358"/>
                    <a:pt x="44338" y="1141786"/>
                    <a:pt x="48297" y="1146547"/>
                  </a:cubicBezTo>
                  <a:cubicBezTo>
                    <a:pt x="52202" y="1151361"/>
                    <a:pt x="54609" y="1155534"/>
                    <a:pt x="58246" y="1155534"/>
                  </a:cubicBezTo>
                  <a:cubicBezTo>
                    <a:pt x="61884" y="1155534"/>
                    <a:pt x="63542" y="1157299"/>
                    <a:pt x="63756" y="1160134"/>
                  </a:cubicBezTo>
                  <a:cubicBezTo>
                    <a:pt x="63970" y="1162969"/>
                    <a:pt x="64772" y="1163718"/>
                    <a:pt x="66698" y="1164788"/>
                  </a:cubicBezTo>
                  <a:cubicBezTo>
                    <a:pt x="68623" y="1165858"/>
                    <a:pt x="68303" y="1168746"/>
                    <a:pt x="70870" y="1168372"/>
                  </a:cubicBezTo>
                  <a:cubicBezTo>
                    <a:pt x="73438" y="1167997"/>
                    <a:pt x="73973" y="1165430"/>
                    <a:pt x="78412" y="1164360"/>
                  </a:cubicBezTo>
                  <a:cubicBezTo>
                    <a:pt x="82852" y="1163290"/>
                    <a:pt x="86971" y="1162755"/>
                    <a:pt x="90181" y="1161043"/>
                  </a:cubicBezTo>
                  <a:cubicBezTo>
                    <a:pt x="93390" y="1159332"/>
                    <a:pt x="95048" y="1156818"/>
                    <a:pt x="99809" y="1155266"/>
                  </a:cubicBezTo>
                  <a:cubicBezTo>
                    <a:pt x="104570" y="1153715"/>
                    <a:pt x="107191" y="1156550"/>
                    <a:pt x="109812" y="1154624"/>
                  </a:cubicBezTo>
                  <a:cubicBezTo>
                    <a:pt x="112380" y="1152699"/>
                    <a:pt x="115429" y="1150185"/>
                    <a:pt x="118531" y="1149864"/>
                  </a:cubicBezTo>
                  <a:cubicBezTo>
                    <a:pt x="121634" y="1149596"/>
                    <a:pt x="123399" y="1148259"/>
                    <a:pt x="124041" y="1146761"/>
                  </a:cubicBezTo>
                  <a:cubicBezTo>
                    <a:pt x="124683" y="1145263"/>
                    <a:pt x="125753" y="1142749"/>
                    <a:pt x="128802" y="1144301"/>
                  </a:cubicBezTo>
                  <a:cubicBezTo>
                    <a:pt x="131904" y="1145852"/>
                    <a:pt x="129069" y="1148366"/>
                    <a:pt x="130727" y="1150880"/>
                  </a:cubicBezTo>
                  <a:cubicBezTo>
                    <a:pt x="132385" y="1153394"/>
                    <a:pt x="133188" y="1152378"/>
                    <a:pt x="134525" y="1155373"/>
                  </a:cubicBezTo>
                  <a:cubicBezTo>
                    <a:pt x="135809" y="1158369"/>
                    <a:pt x="138002" y="1162274"/>
                    <a:pt x="143084" y="1164092"/>
                  </a:cubicBezTo>
                  <a:cubicBezTo>
                    <a:pt x="148165" y="1165911"/>
                    <a:pt x="145598" y="1168639"/>
                    <a:pt x="149128" y="1170137"/>
                  </a:cubicBezTo>
                  <a:cubicBezTo>
                    <a:pt x="152659" y="1171635"/>
                    <a:pt x="157152" y="1173935"/>
                    <a:pt x="160683" y="1178482"/>
                  </a:cubicBezTo>
                  <a:cubicBezTo>
                    <a:pt x="164213" y="1183029"/>
                    <a:pt x="167904" y="1181317"/>
                    <a:pt x="170632" y="1184526"/>
                  </a:cubicBezTo>
                  <a:cubicBezTo>
                    <a:pt x="173360" y="1187736"/>
                    <a:pt x="174697" y="1187950"/>
                    <a:pt x="178977" y="1189768"/>
                  </a:cubicBezTo>
                  <a:cubicBezTo>
                    <a:pt x="183256" y="1191587"/>
                    <a:pt x="181598" y="1193513"/>
                    <a:pt x="184647" y="1194369"/>
                  </a:cubicBezTo>
                  <a:cubicBezTo>
                    <a:pt x="187642" y="1195278"/>
                    <a:pt x="189033" y="1193566"/>
                    <a:pt x="188873" y="1190945"/>
                  </a:cubicBezTo>
                  <a:cubicBezTo>
                    <a:pt x="188712" y="1188271"/>
                    <a:pt x="191226" y="1189020"/>
                    <a:pt x="191333" y="1185489"/>
                  </a:cubicBezTo>
                  <a:cubicBezTo>
                    <a:pt x="191440" y="1181959"/>
                    <a:pt x="191761" y="1177198"/>
                    <a:pt x="195078" y="1178321"/>
                  </a:cubicBezTo>
                  <a:cubicBezTo>
                    <a:pt x="198394" y="1179445"/>
                    <a:pt x="196094" y="1183403"/>
                    <a:pt x="196094" y="1187522"/>
                  </a:cubicBezTo>
                  <a:cubicBezTo>
                    <a:pt x="196094" y="1191641"/>
                    <a:pt x="199250" y="1193620"/>
                    <a:pt x="202513" y="1194369"/>
                  </a:cubicBezTo>
                  <a:cubicBezTo>
                    <a:pt x="205776" y="1195064"/>
                    <a:pt x="206097" y="1196936"/>
                    <a:pt x="206204" y="1200681"/>
                  </a:cubicBezTo>
                  <a:cubicBezTo>
                    <a:pt x="206311" y="1204425"/>
                    <a:pt x="200427" y="1209721"/>
                    <a:pt x="201604" y="1213893"/>
                  </a:cubicBezTo>
                  <a:cubicBezTo>
                    <a:pt x="202780" y="1218066"/>
                    <a:pt x="207488" y="1221542"/>
                    <a:pt x="213693" y="1226196"/>
                  </a:cubicBezTo>
                  <a:cubicBezTo>
                    <a:pt x="219898" y="1230850"/>
                    <a:pt x="222893" y="1229994"/>
                    <a:pt x="226263" y="1230422"/>
                  </a:cubicBezTo>
                  <a:cubicBezTo>
                    <a:pt x="229633" y="1230850"/>
                    <a:pt x="229687" y="1232776"/>
                    <a:pt x="231826" y="1234969"/>
                  </a:cubicBezTo>
                  <a:cubicBezTo>
                    <a:pt x="233913" y="1237109"/>
                    <a:pt x="236427" y="1236199"/>
                    <a:pt x="236480" y="1234166"/>
                  </a:cubicBezTo>
                  <a:cubicBezTo>
                    <a:pt x="236480" y="1232134"/>
                    <a:pt x="237603" y="1228657"/>
                    <a:pt x="239262" y="1230476"/>
                  </a:cubicBezTo>
                  <a:cubicBezTo>
                    <a:pt x="240866" y="1232294"/>
                    <a:pt x="238513" y="1233043"/>
                    <a:pt x="238352" y="1236627"/>
                  </a:cubicBezTo>
                  <a:cubicBezTo>
                    <a:pt x="238192" y="1240211"/>
                    <a:pt x="240492" y="1241495"/>
                    <a:pt x="241669" y="1240265"/>
                  </a:cubicBezTo>
                  <a:cubicBezTo>
                    <a:pt x="242899" y="1239034"/>
                    <a:pt x="242578" y="1234594"/>
                    <a:pt x="245681" y="1236039"/>
                  </a:cubicBezTo>
                  <a:cubicBezTo>
                    <a:pt x="248783" y="1237483"/>
                    <a:pt x="246483" y="1240799"/>
                    <a:pt x="247606" y="1243581"/>
                  </a:cubicBezTo>
                  <a:cubicBezTo>
                    <a:pt x="248783" y="1246363"/>
                    <a:pt x="251779" y="1245239"/>
                    <a:pt x="253383" y="1247753"/>
                  </a:cubicBezTo>
                  <a:cubicBezTo>
                    <a:pt x="254988" y="1250267"/>
                    <a:pt x="257288" y="1253209"/>
                    <a:pt x="260444" y="1250214"/>
                  </a:cubicBezTo>
                  <a:cubicBezTo>
                    <a:pt x="263600" y="1247218"/>
                    <a:pt x="262049" y="1243474"/>
                    <a:pt x="261675" y="1240639"/>
                  </a:cubicBezTo>
                  <a:cubicBezTo>
                    <a:pt x="261300" y="1237804"/>
                    <a:pt x="262852" y="1234755"/>
                    <a:pt x="266970" y="1234541"/>
                  </a:cubicBezTo>
                  <a:cubicBezTo>
                    <a:pt x="271143" y="1234327"/>
                    <a:pt x="270447" y="1230315"/>
                    <a:pt x="267238" y="1230208"/>
                  </a:cubicBezTo>
                  <a:cubicBezTo>
                    <a:pt x="264028" y="1230155"/>
                    <a:pt x="262477" y="1229192"/>
                    <a:pt x="258572" y="1227213"/>
                  </a:cubicBezTo>
                  <a:cubicBezTo>
                    <a:pt x="254667" y="1225233"/>
                    <a:pt x="256005" y="1221329"/>
                    <a:pt x="258572" y="1219724"/>
                  </a:cubicBezTo>
                  <a:cubicBezTo>
                    <a:pt x="261140" y="1218119"/>
                    <a:pt x="261086" y="1215551"/>
                    <a:pt x="259268" y="1213626"/>
                  </a:cubicBezTo>
                  <a:cubicBezTo>
                    <a:pt x="257502" y="1211700"/>
                    <a:pt x="254079" y="1212021"/>
                    <a:pt x="251404" y="1215605"/>
                  </a:cubicBezTo>
                  <a:cubicBezTo>
                    <a:pt x="248730" y="1219189"/>
                    <a:pt x="247018" y="1218119"/>
                    <a:pt x="246376" y="1215337"/>
                  </a:cubicBezTo>
                  <a:cubicBezTo>
                    <a:pt x="245734" y="1212556"/>
                    <a:pt x="249158" y="1209560"/>
                    <a:pt x="248462" y="1207528"/>
                  </a:cubicBezTo>
                  <a:cubicBezTo>
                    <a:pt x="247767" y="1205495"/>
                    <a:pt x="245467" y="1204051"/>
                    <a:pt x="248355" y="1200681"/>
                  </a:cubicBezTo>
                  <a:cubicBezTo>
                    <a:pt x="251244" y="1197311"/>
                    <a:pt x="251672" y="1192924"/>
                    <a:pt x="250709" y="1190624"/>
                  </a:cubicBezTo>
                  <a:cubicBezTo>
                    <a:pt x="249746" y="1188324"/>
                    <a:pt x="245734" y="1187254"/>
                    <a:pt x="243113" y="1188003"/>
                  </a:cubicBezTo>
                  <a:cubicBezTo>
                    <a:pt x="240546" y="1188699"/>
                    <a:pt x="239155" y="1186238"/>
                    <a:pt x="242311" y="1185329"/>
                  </a:cubicBezTo>
                  <a:cubicBezTo>
                    <a:pt x="245413" y="1184419"/>
                    <a:pt x="247072" y="1183456"/>
                    <a:pt x="250067" y="1180782"/>
                  </a:cubicBezTo>
                  <a:cubicBezTo>
                    <a:pt x="253063" y="1178107"/>
                    <a:pt x="252153" y="1174042"/>
                    <a:pt x="251725" y="1172491"/>
                  </a:cubicBezTo>
                  <a:cubicBezTo>
                    <a:pt x="251297" y="1170939"/>
                    <a:pt x="252314" y="1169121"/>
                    <a:pt x="254721" y="1167516"/>
                  </a:cubicBezTo>
                  <a:cubicBezTo>
                    <a:pt x="257128" y="1165911"/>
                    <a:pt x="258519" y="1162755"/>
                    <a:pt x="261942" y="1163130"/>
                  </a:cubicBezTo>
                  <a:cubicBezTo>
                    <a:pt x="265366" y="1163504"/>
                    <a:pt x="267505" y="1165965"/>
                    <a:pt x="271303" y="1166607"/>
                  </a:cubicBezTo>
                  <a:cubicBezTo>
                    <a:pt x="275101" y="1167195"/>
                    <a:pt x="277883" y="1165430"/>
                    <a:pt x="280450" y="1163558"/>
                  </a:cubicBezTo>
                  <a:cubicBezTo>
                    <a:pt x="283018" y="1161632"/>
                    <a:pt x="284141" y="1157513"/>
                    <a:pt x="286495" y="1155106"/>
                  </a:cubicBezTo>
                  <a:cubicBezTo>
                    <a:pt x="288848" y="1152699"/>
                    <a:pt x="292111" y="1155587"/>
                    <a:pt x="293342" y="1156390"/>
                  </a:cubicBezTo>
                  <a:cubicBezTo>
                    <a:pt x="294572" y="1157192"/>
                    <a:pt x="295160" y="1159118"/>
                    <a:pt x="293930" y="1160883"/>
                  </a:cubicBezTo>
                  <a:cubicBezTo>
                    <a:pt x="292700" y="1162648"/>
                    <a:pt x="293021" y="1166018"/>
                    <a:pt x="292646" y="1168265"/>
                  </a:cubicBezTo>
                  <a:cubicBezTo>
                    <a:pt x="292272" y="1170511"/>
                    <a:pt x="288528" y="1171046"/>
                    <a:pt x="286655" y="1172437"/>
                  </a:cubicBezTo>
                  <a:cubicBezTo>
                    <a:pt x="284783" y="1173828"/>
                    <a:pt x="281467" y="1173293"/>
                    <a:pt x="279969" y="1173614"/>
                  </a:cubicBezTo>
                  <a:cubicBezTo>
                    <a:pt x="278471" y="1173935"/>
                    <a:pt x="276599" y="1175005"/>
                    <a:pt x="277669" y="1176663"/>
                  </a:cubicBezTo>
                  <a:cubicBezTo>
                    <a:pt x="278739" y="1178321"/>
                    <a:pt x="285211" y="1175754"/>
                    <a:pt x="287672" y="1174951"/>
                  </a:cubicBezTo>
                  <a:cubicBezTo>
                    <a:pt x="290132" y="1174202"/>
                    <a:pt x="293235" y="1175112"/>
                    <a:pt x="293502" y="1177091"/>
                  </a:cubicBezTo>
                  <a:cubicBezTo>
                    <a:pt x="293770" y="1179070"/>
                    <a:pt x="292432" y="1180193"/>
                    <a:pt x="287190" y="1178589"/>
                  </a:cubicBezTo>
                  <a:cubicBezTo>
                    <a:pt x="281948" y="1176984"/>
                    <a:pt x="279273" y="1179605"/>
                    <a:pt x="276973" y="1182066"/>
                  </a:cubicBezTo>
                  <a:cubicBezTo>
                    <a:pt x="274673" y="1184526"/>
                    <a:pt x="277776" y="1188913"/>
                    <a:pt x="281627" y="1187040"/>
                  </a:cubicBezTo>
                  <a:cubicBezTo>
                    <a:pt x="285532" y="1185168"/>
                    <a:pt x="288474" y="1188431"/>
                    <a:pt x="289223" y="1189822"/>
                  </a:cubicBezTo>
                  <a:cubicBezTo>
                    <a:pt x="289918" y="1191213"/>
                    <a:pt x="292432" y="1192871"/>
                    <a:pt x="296658" y="1192978"/>
                  </a:cubicBezTo>
                  <a:cubicBezTo>
                    <a:pt x="300884" y="1193031"/>
                    <a:pt x="302596" y="1190624"/>
                    <a:pt x="303559" y="1189234"/>
                  </a:cubicBezTo>
                  <a:cubicBezTo>
                    <a:pt x="304521" y="1187843"/>
                    <a:pt x="306340" y="1187361"/>
                    <a:pt x="309871" y="1188645"/>
                  </a:cubicBezTo>
                  <a:cubicBezTo>
                    <a:pt x="313401" y="1189929"/>
                    <a:pt x="315380" y="1186131"/>
                    <a:pt x="314685" y="1184098"/>
                  </a:cubicBezTo>
                  <a:cubicBezTo>
                    <a:pt x="313990" y="1182066"/>
                    <a:pt x="314899" y="1180461"/>
                    <a:pt x="313508" y="1178268"/>
                  </a:cubicBezTo>
                  <a:cubicBezTo>
                    <a:pt x="312171" y="1176075"/>
                    <a:pt x="307571" y="1176075"/>
                    <a:pt x="307945" y="1172437"/>
                  </a:cubicBezTo>
                  <a:cubicBezTo>
                    <a:pt x="308319" y="1168800"/>
                    <a:pt x="313027" y="1168318"/>
                    <a:pt x="316397" y="1167944"/>
                  </a:cubicBezTo>
                  <a:cubicBezTo>
                    <a:pt x="319767" y="1167569"/>
                    <a:pt x="321585" y="1165376"/>
                    <a:pt x="321104" y="1161899"/>
                  </a:cubicBezTo>
                  <a:cubicBezTo>
                    <a:pt x="320622" y="1158422"/>
                    <a:pt x="314845" y="1154464"/>
                    <a:pt x="311689" y="1153662"/>
                  </a:cubicBezTo>
                  <a:cubicBezTo>
                    <a:pt x="308587" y="1152859"/>
                    <a:pt x="306501" y="1155373"/>
                    <a:pt x="303719" y="1153983"/>
                  </a:cubicBezTo>
                  <a:cubicBezTo>
                    <a:pt x="300938" y="1152592"/>
                    <a:pt x="303131" y="1149436"/>
                    <a:pt x="301205" y="1147457"/>
                  </a:cubicBezTo>
                  <a:cubicBezTo>
                    <a:pt x="299279" y="1145477"/>
                    <a:pt x="299226" y="1142321"/>
                    <a:pt x="301847" y="1141573"/>
                  </a:cubicBezTo>
                  <a:cubicBezTo>
                    <a:pt x="304415" y="1140824"/>
                    <a:pt x="306180" y="1143284"/>
                    <a:pt x="310192" y="1145905"/>
                  </a:cubicBezTo>
                  <a:cubicBezTo>
                    <a:pt x="314203" y="1148473"/>
                    <a:pt x="318750" y="1152057"/>
                    <a:pt x="322923" y="1156657"/>
                  </a:cubicBezTo>
                  <a:cubicBezTo>
                    <a:pt x="327148" y="1161257"/>
                    <a:pt x="327255" y="1164895"/>
                    <a:pt x="325704" y="1168372"/>
                  </a:cubicBezTo>
                  <a:cubicBezTo>
                    <a:pt x="324153" y="1171849"/>
                    <a:pt x="318911" y="1170672"/>
                    <a:pt x="318322" y="1175058"/>
                  </a:cubicBezTo>
                  <a:cubicBezTo>
                    <a:pt x="317734" y="1179445"/>
                    <a:pt x="322334" y="1184098"/>
                    <a:pt x="332123" y="1188859"/>
                  </a:cubicBezTo>
                  <a:cubicBezTo>
                    <a:pt x="341912" y="1193620"/>
                    <a:pt x="351059" y="1191694"/>
                    <a:pt x="353627" y="1192924"/>
                  </a:cubicBezTo>
                  <a:cubicBezTo>
                    <a:pt x="356194" y="1194155"/>
                    <a:pt x="356408" y="1196936"/>
                    <a:pt x="355980" y="1200199"/>
                  </a:cubicBezTo>
                  <a:cubicBezTo>
                    <a:pt x="355552" y="1203462"/>
                    <a:pt x="356248" y="1206993"/>
                    <a:pt x="359243" y="1207367"/>
                  </a:cubicBezTo>
                  <a:cubicBezTo>
                    <a:pt x="362239" y="1207688"/>
                    <a:pt x="363148" y="1210630"/>
                    <a:pt x="364111" y="1213358"/>
                  </a:cubicBezTo>
                  <a:cubicBezTo>
                    <a:pt x="365020" y="1216086"/>
                    <a:pt x="368551" y="1216835"/>
                    <a:pt x="372616" y="1216728"/>
                  </a:cubicBezTo>
                  <a:cubicBezTo>
                    <a:pt x="376628" y="1216568"/>
                    <a:pt x="380373" y="1217210"/>
                    <a:pt x="381763" y="1219403"/>
                  </a:cubicBezTo>
                  <a:cubicBezTo>
                    <a:pt x="383154" y="1221596"/>
                    <a:pt x="382994" y="1228068"/>
                    <a:pt x="382673" y="1232990"/>
                  </a:cubicBezTo>
                  <a:cubicBezTo>
                    <a:pt x="382352" y="1237857"/>
                    <a:pt x="383850" y="1242779"/>
                    <a:pt x="386952" y="1244704"/>
                  </a:cubicBezTo>
                  <a:cubicBezTo>
                    <a:pt x="390055" y="1246630"/>
                    <a:pt x="392462" y="1249198"/>
                    <a:pt x="392569" y="1253263"/>
                  </a:cubicBezTo>
                  <a:cubicBezTo>
                    <a:pt x="392676" y="1257328"/>
                    <a:pt x="389306" y="1259415"/>
                    <a:pt x="387433" y="1262303"/>
                  </a:cubicBezTo>
                  <a:cubicBezTo>
                    <a:pt x="385561" y="1265192"/>
                    <a:pt x="385882" y="1270701"/>
                    <a:pt x="389252" y="1270487"/>
                  </a:cubicBezTo>
                  <a:cubicBezTo>
                    <a:pt x="392622" y="1270273"/>
                    <a:pt x="395083" y="1265085"/>
                    <a:pt x="395511" y="1262464"/>
                  </a:cubicBezTo>
                  <a:cubicBezTo>
                    <a:pt x="395885" y="1259896"/>
                    <a:pt x="395136" y="1255938"/>
                    <a:pt x="394815" y="1251016"/>
                  </a:cubicBezTo>
                  <a:cubicBezTo>
                    <a:pt x="394494" y="1246095"/>
                    <a:pt x="396153" y="1244437"/>
                    <a:pt x="395832" y="1236788"/>
                  </a:cubicBezTo>
                  <a:cubicBezTo>
                    <a:pt x="395511" y="1229138"/>
                    <a:pt x="393585" y="1227854"/>
                    <a:pt x="392141" y="1224966"/>
                  </a:cubicBezTo>
                  <a:cubicBezTo>
                    <a:pt x="390696" y="1222077"/>
                    <a:pt x="393425" y="1215016"/>
                    <a:pt x="390108" y="1211593"/>
                  </a:cubicBezTo>
                  <a:cubicBezTo>
                    <a:pt x="386792" y="1208116"/>
                    <a:pt x="384278" y="1205923"/>
                    <a:pt x="383315" y="1199022"/>
                  </a:cubicBezTo>
                  <a:cubicBezTo>
                    <a:pt x="382352" y="1192122"/>
                    <a:pt x="384224" y="1191534"/>
                    <a:pt x="383903" y="1189287"/>
                  </a:cubicBezTo>
                  <a:cubicBezTo>
                    <a:pt x="383582" y="1187040"/>
                    <a:pt x="380426" y="1186719"/>
                    <a:pt x="375451" y="1186184"/>
                  </a:cubicBezTo>
                  <a:cubicBezTo>
                    <a:pt x="370477" y="1185596"/>
                    <a:pt x="368658" y="1180514"/>
                    <a:pt x="370209" y="1175700"/>
                  </a:cubicBezTo>
                  <a:cubicBezTo>
                    <a:pt x="371814" y="1170832"/>
                    <a:pt x="377698" y="1172223"/>
                    <a:pt x="381282" y="1171795"/>
                  </a:cubicBezTo>
                  <a:cubicBezTo>
                    <a:pt x="384866" y="1171314"/>
                    <a:pt x="386150" y="1167516"/>
                    <a:pt x="387166" y="1164681"/>
                  </a:cubicBezTo>
                  <a:cubicBezTo>
                    <a:pt x="388182" y="1161846"/>
                    <a:pt x="387327" y="1158636"/>
                    <a:pt x="386043" y="1155748"/>
                  </a:cubicBezTo>
                  <a:cubicBezTo>
                    <a:pt x="384812" y="1152859"/>
                    <a:pt x="385668" y="1146387"/>
                    <a:pt x="386257" y="1144835"/>
                  </a:cubicBezTo>
                  <a:cubicBezTo>
                    <a:pt x="386899" y="1143231"/>
                    <a:pt x="389627" y="1144408"/>
                    <a:pt x="390269" y="1142963"/>
                  </a:cubicBezTo>
                  <a:cubicBezTo>
                    <a:pt x="390964" y="1141519"/>
                    <a:pt x="387701" y="1139219"/>
                    <a:pt x="388610" y="1137186"/>
                  </a:cubicBezTo>
                  <a:cubicBezTo>
                    <a:pt x="389520" y="1135154"/>
                    <a:pt x="391766" y="1135956"/>
                    <a:pt x="392408" y="1134084"/>
                  </a:cubicBezTo>
                  <a:cubicBezTo>
                    <a:pt x="393050" y="1132211"/>
                    <a:pt x="390590" y="1131088"/>
                    <a:pt x="391338" y="1128574"/>
                  </a:cubicBezTo>
                  <a:cubicBezTo>
                    <a:pt x="392087" y="1126060"/>
                    <a:pt x="395511" y="1120978"/>
                    <a:pt x="397490" y="1120978"/>
                  </a:cubicBezTo>
                  <a:cubicBezTo>
                    <a:pt x="399469" y="1120978"/>
                    <a:pt x="401181" y="1120229"/>
                    <a:pt x="401609" y="1118732"/>
                  </a:cubicBezTo>
                  <a:cubicBezTo>
                    <a:pt x="402037" y="1117234"/>
                    <a:pt x="401502" y="1114880"/>
                    <a:pt x="403588" y="1113436"/>
                  </a:cubicBezTo>
                  <a:cubicBezTo>
                    <a:pt x="405995" y="1111831"/>
                    <a:pt x="404123" y="1109050"/>
                    <a:pt x="401983" y="1110868"/>
                  </a:cubicBezTo>
                  <a:cubicBezTo>
                    <a:pt x="399523" y="1113008"/>
                    <a:pt x="397757" y="1114078"/>
                    <a:pt x="393585" y="1113703"/>
                  </a:cubicBezTo>
                  <a:cubicBezTo>
                    <a:pt x="389413" y="1113329"/>
                    <a:pt x="388396" y="1110119"/>
                    <a:pt x="389841" y="1105626"/>
                  </a:cubicBezTo>
                  <a:cubicBezTo>
                    <a:pt x="391285" y="1101186"/>
                    <a:pt x="389734" y="1095623"/>
                    <a:pt x="389627" y="1092735"/>
                  </a:cubicBezTo>
                  <a:cubicBezTo>
                    <a:pt x="389520" y="1089846"/>
                    <a:pt x="390590" y="1087760"/>
                    <a:pt x="392515" y="1088883"/>
                  </a:cubicBezTo>
                  <a:cubicBezTo>
                    <a:pt x="394441" y="1090060"/>
                    <a:pt x="397918" y="1098619"/>
                    <a:pt x="401181" y="1100865"/>
                  </a:cubicBezTo>
                  <a:cubicBezTo>
                    <a:pt x="404444" y="1103112"/>
                    <a:pt x="406423" y="1099582"/>
                    <a:pt x="409365" y="1101721"/>
                  </a:cubicBezTo>
                  <a:cubicBezTo>
                    <a:pt x="412361" y="1103861"/>
                    <a:pt x="413109" y="1108515"/>
                    <a:pt x="420063" y="1106535"/>
                  </a:cubicBezTo>
                  <a:cubicBezTo>
                    <a:pt x="427017" y="1104503"/>
                    <a:pt x="430494" y="1098512"/>
                    <a:pt x="433918" y="1093216"/>
                  </a:cubicBezTo>
                  <a:cubicBezTo>
                    <a:pt x="437395" y="1087920"/>
                    <a:pt x="442476" y="1089258"/>
                    <a:pt x="443600" y="1093323"/>
                  </a:cubicBezTo>
                  <a:cubicBezTo>
                    <a:pt x="444777" y="1097335"/>
                    <a:pt x="438411" y="1102256"/>
                    <a:pt x="433543" y="1105840"/>
                  </a:cubicBezTo>
                  <a:cubicBezTo>
                    <a:pt x="428676" y="1109424"/>
                    <a:pt x="422898" y="1109424"/>
                    <a:pt x="414126" y="1112473"/>
                  </a:cubicBezTo>
                  <a:cubicBezTo>
                    <a:pt x="405353" y="1115469"/>
                    <a:pt x="405514" y="1121941"/>
                    <a:pt x="400753" y="1132746"/>
                  </a:cubicBezTo>
                  <a:cubicBezTo>
                    <a:pt x="395992" y="1143552"/>
                    <a:pt x="393104" y="1160936"/>
                    <a:pt x="392676" y="1166553"/>
                  </a:cubicBezTo>
                  <a:cubicBezTo>
                    <a:pt x="392248" y="1172170"/>
                    <a:pt x="391659" y="1177893"/>
                    <a:pt x="402304" y="1185810"/>
                  </a:cubicBezTo>
                  <a:cubicBezTo>
                    <a:pt x="412949" y="1193727"/>
                    <a:pt x="407172" y="1200360"/>
                    <a:pt x="414982" y="1204104"/>
                  </a:cubicBezTo>
                  <a:cubicBezTo>
                    <a:pt x="422738" y="1207849"/>
                    <a:pt x="430280" y="1204586"/>
                    <a:pt x="429959" y="1201857"/>
                  </a:cubicBezTo>
                  <a:cubicBezTo>
                    <a:pt x="429638" y="1199129"/>
                    <a:pt x="425092" y="1197846"/>
                    <a:pt x="424985" y="1192924"/>
                  </a:cubicBezTo>
                  <a:cubicBezTo>
                    <a:pt x="424878" y="1188003"/>
                    <a:pt x="426803" y="1183884"/>
                    <a:pt x="429424" y="1184312"/>
                  </a:cubicBezTo>
                  <a:cubicBezTo>
                    <a:pt x="432046" y="1184740"/>
                    <a:pt x="431083" y="1189875"/>
                    <a:pt x="432901" y="1193352"/>
                  </a:cubicBezTo>
                  <a:cubicBezTo>
                    <a:pt x="434667" y="1196829"/>
                    <a:pt x="435843" y="1197792"/>
                    <a:pt x="445151" y="1196669"/>
                  </a:cubicBezTo>
                  <a:cubicBezTo>
                    <a:pt x="454458" y="1195492"/>
                    <a:pt x="456705" y="1197471"/>
                    <a:pt x="457721" y="1199236"/>
                  </a:cubicBezTo>
                  <a:cubicBezTo>
                    <a:pt x="458738" y="1201002"/>
                    <a:pt x="461091" y="1205869"/>
                    <a:pt x="464943" y="1201965"/>
                  </a:cubicBezTo>
                  <a:cubicBezTo>
                    <a:pt x="468794" y="1198060"/>
                    <a:pt x="473715" y="1196936"/>
                    <a:pt x="476604" y="1198969"/>
                  </a:cubicBezTo>
                  <a:cubicBezTo>
                    <a:pt x="479493" y="1201002"/>
                    <a:pt x="478048" y="1206030"/>
                    <a:pt x="477460" y="1213786"/>
                  </a:cubicBezTo>
                  <a:cubicBezTo>
                    <a:pt x="476871" y="1221542"/>
                    <a:pt x="481793" y="1223415"/>
                    <a:pt x="485216" y="1221435"/>
                  </a:cubicBezTo>
                  <a:cubicBezTo>
                    <a:pt x="488693" y="1219403"/>
                    <a:pt x="506238" y="1222719"/>
                    <a:pt x="515867" y="1221863"/>
                  </a:cubicBezTo>
                  <a:cubicBezTo>
                    <a:pt x="525495" y="1221008"/>
                    <a:pt x="527903" y="1222666"/>
                    <a:pt x="529614" y="1218119"/>
                  </a:cubicBezTo>
                  <a:cubicBezTo>
                    <a:pt x="531326" y="1213572"/>
                    <a:pt x="532289" y="1202285"/>
                    <a:pt x="535231" y="1199397"/>
                  </a:cubicBezTo>
                  <a:cubicBezTo>
                    <a:pt x="538173" y="1196508"/>
                    <a:pt x="544164" y="1196080"/>
                    <a:pt x="546732" y="1198541"/>
                  </a:cubicBezTo>
                  <a:cubicBezTo>
                    <a:pt x="549299" y="1201002"/>
                    <a:pt x="546304" y="1216514"/>
                    <a:pt x="545073" y="1221917"/>
                  </a:cubicBezTo>
                  <a:cubicBezTo>
                    <a:pt x="543843" y="1227320"/>
                    <a:pt x="541061" y="1234059"/>
                    <a:pt x="544699" y="1235290"/>
                  </a:cubicBezTo>
                  <a:cubicBezTo>
                    <a:pt x="548390" y="1236520"/>
                    <a:pt x="559516" y="1235771"/>
                    <a:pt x="569091" y="1235183"/>
                  </a:cubicBezTo>
                  <a:cubicBezTo>
                    <a:pt x="578666" y="1234594"/>
                    <a:pt x="596800" y="1235397"/>
                    <a:pt x="603219" y="1236253"/>
                  </a:cubicBezTo>
                  <a:cubicBezTo>
                    <a:pt x="609638" y="1237109"/>
                    <a:pt x="617768" y="1237697"/>
                    <a:pt x="618196" y="1233471"/>
                  </a:cubicBezTo>
                  <a:cubicBezTo>
                    <a:pt x="618571" y="1229245"/>
                    <a:pt x="620015" y="1227801"/>
                    <a:pt x="623492" y="1222345"/>
                  </a:cubicBezTo>
                  <a:cubicBezTo>
                    <a:pt x="626969" y="1216889"/>
                    <a:pt x="623866" y="1210470"/>
                    <a:pt x="627450" y="1206244"/>
                  </a:cubicBezTo>
                  <a:cubicBezTo>
                    <a:pt x="630981" y="1202018"/>
                    <a:pt x="639914" y="1207314"/>
                    <a:pt x="644728" y="1210577"/>
                  </a:cubicBezTo>
                  <a:cubicBezTo>
                    <a:pt x="649542" y="1213840"/>
                    <a:pt x="654303" y="1216889"/>
                    <a:pt x="663129" y="1218066"/>
                  </a:cubicBezTo>
                  <a:cubicBezTo>
                    <a:pt x="671955" y="1219242"/>
                    <a:pt x="675860" y="1215551"/>
                    <a:pt x="680193" y="1212395"/>
                  </a:cubicBezTo>
                  <a:cubicBezTo>
                    <a:pt x="684526" y="1209239"/>
                    <a:pt x="687094" y="1213733"/>
                    <a:pt x="688163" y="1216621"/>
                  </a:cubicBezTo>
                  <a:cubicBezTo>
                    <a:pt x="689233" y="1219510"/>
                    <a:pt x="692550" y="1227640"/>
                    <a:pt x="698059" y="1226678"/>
                  </a:cubicBezTo>
                  <a:cubicBezTo>
                    <a:pt x="703569" y="1225715"/>
                    <a:pt x="702071" y="1222077"/>
                    <a:pt x="705441" y="1219403"/>
                  </a:cubicBezTo>
                  <a:cubicBezTo>
                    <a:pt x="708811" y="1216728"/>
                    <a:pt x="714642" y="1217798"/>
                    <a:pt x="721275" y="1219670"/>
                  </a:cubicBezTo>
                  <a:cubicBezTo>
                    <a:pt x="727908" y="1221596"/>
                    <a:pt x="735183" y="1215712"/>
                    <a:pt x="736841" y="1213091"/>
                  </a:cubicBezTo>
                  <a:cubicBezTo>
                    <a:pt x="738499" y="1210523"/>
                    <a:pt x="740318" y="1209560"/>
                    <a:pt x="745988" y="1206832"/>
                  </a:cubicBezTo>
                  <a:cubicBezTo>
                    <a:pt x="746202" y="1206725"/>
                    <a:pt x="746416" y="1206618"/>
                    <a:pt x="746576" y="1206511"/>
                  </a:cubicBezTo>
                  <a:cubicBezTo>
                    <a:pt x="746576" y="1206511"/>
                    <a:pt x="746576" y="1206511"/>
                    <a:pt x="746576" y="1206511"/>
                  </a:cubicBezTo>
                  <a:cubicBezTo>
                    <a:pt x="751551" y="1204586"/>
                    <a:pt x="755563" y="1199022"/>
                    <a:pt x="761554" y="1194690"/>
                  </a:cubicBezTo>
                  <a:cubicBezTo>
                    <a:pt x="770594" y="1188164"/>
                    <a:pt x="778404" y="1179659"/>
                    <a:pt x="779367" y="1177947"/>
                  </a:cubicBezTo>
                  <a:cubicBezTo>
                    <a:pt x="780276" y="1176235"/>
                    <a:pt x="779099" y="1170297"/>
                    <a:pt x="778939" y="1164520"/>
                  </a:cubicBezTo>
                  <a:cubicBezTo>
                    <a:pt x="778778" y="1158690"/>
                    <a:pt x="777655" y="1154838"/>
                    <a:pt x="780811" y="1154838"/>
                  </a:cubicBezTo>
                  <a:cubicBezTo>
                    <a:pt x="783967" y="1154838"/>
                    <a:pt x="783057" y="1162006"/>
                    <a:pt x="783057" y="1165965"/>
                  </a:cubicBezTo>
                  <a:cubicBezTo>
                    <a:pt x="783057" y="1169923"/>
                    <a:pt x="783111" y="1173079"/>
                    <a:pt x="785732" y="1172651"/>
                  </a:cubicBezTo>
                  <a:cubicBezTo>
                    <a:pt x="788300" y="1172223"/>
                    <a:pt x="791509" y="1166767"/>
                    <a:pt x="798677" y="1156978"/>
                  </a:cubicBezTo>
                  <a:cubicBezTo>
                    <a:pt x="805845" y="1147189"/>
                    <a:pt x="813066" y="1145638"/>
                    <a:pt x="817934" y="1143017"/>
                  </a:cubicBezTo>
                  <a:cubicBezTo>
                    <a:pt x="822802" y="1140396"/>
                    <a:pt x="836228" y="1139968"/>
                    <a:pt x="839919" y="1138310"/>
                  </a:cubicBezTo>
                  <a:cubicBezTo>
                    <a:pt x="843663" y="1136705"/>
                    <a:pt x="842005" y="1128734"/>
                    <a:pt x="842701" y="1123813"/>
                  </a:cubicBezTo>
                  <a:cubicBezTo>
                    <a:pt x="843396" y="1118945"/>
                    <a:pt x="842219" y="1110119"/>
                    <a:pt x="843289" y="1104342"/>
                  </a:cubicBezTo>
                  <a:cubicBezTo>
                    <a:pt x="844359" y="1098565"/>
                    <a:pt x="845589" y="1095891"/>
                    <a:pt x="847996" y="1095730"/>
                  </a:cubicBezTo>
                  <a:cubicBezTo>
                    <a:pt x="850403" y="1095516"/>
                    <a:pt x="852222" y="1096800"/>
                    <a:pt x="851152" y="1099956"/>
                  </a:cubicBezTo>
                  <a:cubicBezTo>
                    <a:pt x="850082" y="1103112"/>
                    <a:pt x="848103" y="1116431"/>
                    <a:pt x="849441" y="1118678"/>
                  </a:cubicBezTo>
                  <a:cubicBezTo>
                    <a:pt x="850778" y="1120871"/>
                    <a:pt x="850189" y="1127772"/>
                    <a:pt x="851152" y="1131249"/>
                  </a:cubicBezTo>
                  <a:cubicBezTo>
                    <a:pt x="852115" y="1134726"/>
                    <a:pt x="855485" y="1135154"/>
                    <a:pt x="859230" y="1136063"/>
                  </a:cubicBezTo>
                  <a:cubicBezTo>
                    <a:pt x="862974" y="1136972"/>
                    <a:pt x="868965" y="1135688"/>
                    <a:pt x="874849" y="1134458"/>
                  </a:cubicBezTo>
                  <a:cubicBezTo>
                    <a:pt x="880733" y="1133228"/>
                    <a:pt x="886564" y="1132532"/>
                    <a:pt x="889720" y="1131195"/>
                  </a:cubicBezTo>
                  <a:cubicBezTo>
                    <a:pt x="892876" y="1129911"/>
                    <a:pt x="889131" y="1124295"/>
                    <a:pt x="891431" y="1123225"/>
                  </a:cubicBezTo>
                  <a:cubicBezTo>
                    <a:pt x="893732" y="1122155"/>
                    <a:pt x="893197" y="1119373"/>
                    <a:pt x="892876" y="1116966"/>
                  </a:cubicBezTo>
                  <a:cubicBezTo>
                    <a:pt x="892555" y="1114613"/>
                    <a:pt x="893357" y="1111778"/>
                    <a:pt x="895497" y="1111189"/>
                  </a:cubicBezTo>
                  <a:cubicBezTo>
                    <a:pt x="897637" y="1110601"/>
                    <a:pt x="900686" y="1120711"/>
                    <a:pt x="901434" y="1122369"/>
                  </a:cubicBezTo>
                  <a:cubicBezTo>
                    <a:pt x="902183" y="1124027"/>
                    <a:pt x="904162" y="1122957"/>
                    <a:pt x="906891" y="1121139"/>
                  </a:cubicBezTo>
                  <a:cubicBezTo>
                    <a:pt x="909565" y="1119320"/>
                    <a:pt x="906944" y="1116538"/>
                    <a:pt x="905981" y="1114506"/>
                  </a:cubicBezTo>
                  <a:cubicBezTo>
                    <a:pt x="905018" y="1112473"/>
                    <a:pt x="902504" y="1106803"/>
                    <a:pt x="901595" y="1104610"/>
                  </a:cubicBezTo>
                  <a:cubicBezTo>
                    <a:pt x="900686" y="1102417"/>
                    <a:pt x="901060" y="1100919"/>
                    <a:pt x="903842" y="1099849"/>
                  </a:cubicBezTo>
                  <a:cubicBezTo>
                    <a:pt x="906623" y="1098779"/>
                    <a:pt x="908281" y="1104503"/>
                    <a:pt x="910100" y="1108461"/>
                  </a:cubicBezTo>
                  <a:cubicBezTo>
                    <a:pt x="911919" y="1112420"/>
                    <a:pt x="912561" y="1115736"/>
                    <a:pt x="918231" y="1112901"/>
                  </a:cubicBezTo>
                  <a:cubicBezTo>
                    <a:pt x="923901" y="1110119"/>
                    <a:pt x="932460" y="1104556"/>
                    <a:pt x="936418" y="1102845"/>
                  </a:cubicBezTo>
                  <a:cubicBezTo>
                    <a:pt x="940376" y="1101133"/>
                    <a:pt x="943051" y="1105680"/>
                    <a:pt x="945084" y="1103968"/>
                  </a:cubicBezTo>
                  <a:cubicBezTo>
                    <a:pt x="947116" y="1102256"/>
                    <a:pt x="950058" y="1093109"/>
                    <a:pt x="949416" y="1089793"/>
                  </a:cubicBezTo>
                  <a:cubicBezTo>
                    <a:pt x="948774" y="1086476"/>
                    <a:pt x="942783" y="1084818"/>
                    <a:pt x="940216" y="1084015"/>
                  </a:cubicBezTo>
                  <a:cubicBezTo>
                    <a:pt x="937648" y="1083267"/>
                    <a:pt x="938397" y="1080378"/>
                    <a:pt x="935027" y="1079308"/>
                  </a:cubicBezTo>
                  <a:cubicBezTo>
                    <a:pt x="931657" y="1078238"/>
                    <a:pt x="928876" y="1076259"/>
                    <a:pt x="929838" y="1073478"/>
                  </a:cubicBezTo>
                  <a:cubicBezTo>
                    <a:pt x="930801" y="1070696"/>
                    <a:pt x="932353" y="1063421"/>
                    <a:pt x="934813" y="1058500"/>
                  </a:cubicBezTo>
                  <a:cubicBezTo>
                    <a:pt x="937327" y="1053632"/>
                    <a:pt x="938718" y="1044860"/>
                    <a:pt x="939788" y="1041490"/>
                  </a:cubicBezTo>
                  <a:cubicBezTo>
                    <a:pt x="940911" y="1038120"/>
                    <a:pt x="942623" y="1035980"/>
                    <a:pt x="945084" y="1036943"/>
                  </a:cubicBezTo>
                  <a:cubicBezTo>
                    <a:pt x="947544" y="1037906"/>
                    <a:pt x="948774" y="1039510"/>
                    <a:pt x="947865" y="1042666"/>
                  </a:cubicBezTo>
                  <a:cubicBezTo>
                    <a:pt x="946956" y="1045769"/>
                    <a:pt x="942035" y="1056146"/>
                    <a:pt x="941339" y="1059677"/>
                  </a:cubicBezTo>
                  <a:cubicBezTo>
                    <a:pt x="940644" y="1063207"/>
                    <a:pt x="941339" y="1066684"/>
                    <a:pt x="942516" y="1068128"/>
                  </a:cubicBezTo>
                  <a:cubicBezTo>
                    <a:pt x="943693" y="1069573"/>
                    <a:pt x="949630" y="1069091"/>
                    <a:pt x="950112" y="1066524"/>
                  </a:cubicBezTo>
                  <a:cubicBezTo>
                    <a:pt x="950593" y="1063956"/>
                    <a:pt x="954980" y="1052081"/>
                    <a:pt x="955514" y="1048230"/>
                  </a:cubicBezTo>
                  <a:cubicBezTo>
                    <a:pt x="956103" y="1044325"/>
                    <a:pt x="960489" y="1034696"/>
                    <a:pt x="963164" y="1033680"/>
                  </a:cubicBezTo>
                  <a:cubicBezTo>
                    <a:pt x="965785" y="1032664"/>
                    <a:pt x="968834" y="1035338"/>
                    <a:pt x="968887" y="1036996"/>
                  </a:cubicBezTo>
                  <a:cubicBezTo>
                    <a:pt x="968941" y="1038601"/>
                    <a:pt x="966373" y="1045181"/>
                    <a:pt x="964555" y="1048551"/>
                  </a:cubicBezTo>
                  <a:cubicBezTo>
                    <a:pt x="962736" y="1051921"/>
                    <a:pt x="958243" y="1062619"/>
                    <a:pt x="957868" y="1064384"/>
                  </a:cubicBezTo>
                  <a:cubicBezTo>
                    <a:pt x="957494" y="1066149"/>
                    <a:pt x="959152" y="1067540"/>
                    <a:pt x="961345" y="1065882"/>
                  </a:cubicBezTo>
                  <a:cubicBezTo>
                    <a:pt x="963538" y="1064224"/>
                    <a:pt x="974237" y="1051011"/>
                    <a:pt x="976965" y="1047695"/>
                  </a:cubicBezTo>
                  <a:cubicBezTo>
                    <a:pt x="979693" y="1044378"/>
                    <a:pt x="981565" y="1043683"/>
                    <a:pt x="983116" y="1044218"/>
                  </a:cubicBezTo>
                  <a:cubicBezTo>
                    <a:pt x="984667" y="1044753"/>
                    <a:pt x="986165" y="1046785"/>
                    <a:pt x="985256" y="1048176"/>
                  </a:cubicBezTo>
                  <a:cubicBezTo>
                    <a:pt x="984346" y="1049620"/>
                    <a:pt x="979158" y="1055879"/>
                    <a:pt x="976751" y="1058340"/>
                  </a:cubicBezTo>
                  <a:cubicBezTo>
                    <a:pt x="974343" y="1060800"/>
                    <a:pt x="966748" y="1070964"/>
                    <a:pt x="963645" y="1073852"/>
                  </a:cubicBezTo>
                  <a:cubicBezTo>
                    <a:pt x="960596" y="1076794"/>
                    <a:pt x="960008" y="1079629"/>
                    <a:pt x="962201" y="1080592"/>
                  </a:cubicBezTo>
                  <a:cubicBezTo>
                    <a:pt x="964394" y="1081608"/>
                    <a:pt x="965999" y="1079201"/>
                    <a:pt x="968834" y="1076420"/>
                  </a:cubicBezTo>
                  <a:cubicBezTo>
                    <a:pt x="971669" y="1073638"/>
                    <a:pt x="983919" y="1060640"/>
                    <a:pt x="986326" y="1056895"/>
                  </a:cubicBezTo>
                  <a:cubicBezTo>
                    <a:pt x="988733" y="1053151"/>
                    <a:pt x="992103" y="1047320"/>
                    <a:pt x="996489" y="1044432"/>
                  </a:cubicBezTo>
                  <a:cubicBezTo>
                    <a:pt x="1000875" y="1041543"/>
                    <a:pt x="1004192" y="1038387"/>
                    <a:pt x="1005315" y="1036996"/>
                  </a:cubicBezTo>
                  <a:cubicBezTo>
                    <a:pt x="1006438" y="1035606"/>
                    <a:pt x="1004994" y="1033038"/>
                    <a:pt x="1006171" y="1032182"/>
                  </a:cubicBezTo>
                  <a:cubicBezTo>
                    <a:pt x="1007348" y="1031326"/>
                    <a:pt x="1009220" y="1032984"/>
                    <a:pt x="1010611" y="1032343"/>
                  </a:cubicBezTo>
                  <a:cubicBezTo>
                    <a:pt x="1012002" y="1031701"/>
                    <a:pt x="1015586" y="1029240"/>
                    <a:pt x="1017832" y="1027421"/>
                  </a:cubicBezTo>
                  <a:cubicBezTo>
                    <a:pt x="1020025" y="1025603"/>
                    <a:pt x="1020507" y="1023303"/>
                    <a:pt x="1023877" y="1022928"/>
                  </a:cubicBezTo>
                  <a:cubicBezTo>
                    <a:pt x="1027247" y="1022554"/>
                    <a:pt x="1030670" y="1021377"/>
                    <a:pt x="1032328" y="1018435"/>
                  </a:cubicBezTo>
                  <a:cubicBezTo>
                    <a:pt x="1033933" y="1015439"/>
                    <a:pt x="1036073" y="1014476"/>
                    <a:pt x="1038587" y="1015065"/>
                  </a:cubicBezTo>
                  <a:cubicBezTo>
                    <a:pt x="1041101" y="1015653"/>
                    <a:pt x="1049018" y="1011320"/>
                    <a:pt x="1051264" y="1008806"/>
                  </a:cubicBezTo>
                  <a:cubicBezTo>
                    <a:pt x="1053458" y="1006292"/>
                    <a:pt x="1052976" y="1003243"/>
                    <a:pt x="1057416" y="1001424"/>
                  </a:cubicBezTo>
                  <a:cubicBezTo>
                    <a:pt x="1060198" y="1000248"/>
                    <a:pt x="1063675" y="998750"/>
                    <a:pt x="1067044" y="996717"/>
                  </a:cubicBezTo>
                  <a:cubicBezTo>
                    <a:pt x="1067044" y="996717"/>
                    <a:pt x="1067044" y="996717"/>
                    <a:pt x="1067044" y="996717"/>
                  </a:cubicBezTo>
                  <a:cubicBezTo>
                    <a:pt x="1067044" y="996717"/>
                    <a:pt x="1067044" y="996717"/>
                    <a:pt x="1067044" y="996717"/>
                  </a:cubicBezTo>
                  <a:cubicBezTo>
                    <a:pt x="1067098" y="996717"/>
                    <a:pt x="1067151" y="996664"/>
                    <a:pt x="1067258" y="996610"/>
                  </a:cubicBezTo>
                  <a:cubicBezTo>
                    <a:pt x="1067258" y="996610"/>
                    <a:pt x="1067258" y="996610"/>
                    <a:pt x="1067258" y="996610"/>
                  </a:cubicBezTo>
                  <a:cubicBezTo>
                    <a:pt x="1068275" y="995861"/>
                    <a:pt x="1072019" y="993240"/>
                    <a:pt x="1072554" y="992759"/>
                  </a:cubicBezTo>
                  <a:cubicBezTo>
                    <a:pt x="1077154" y="988426"/>
                    <a:pt x="1081113" y="982863"/>
                    <a:pt x="1083146" y="980188"/>
                  </a:cubicBezTo>
                  <a:cubicBezTo>
                    <a:pt x="1085232" y="977514"/>
                    <a:pt x="1087371" y="969597"/>
                    <a:pt x="1088334" y="967618"/>
                  </a:cubicBezTo>
                  <a:cubicBezTo>
                    <a:pt x="1089297" y="965639"/>
                    <a:pt x="1089564" y="958792"/>
                    <a:pt x="1092186" y="954833"/>
                  </a:cubicBezTo>
                  <a:cubicBezTo>
                    <a:pt x="1094753" y="950875"/>
                    <a:pt x="1094807" y="944456"/>
                    <a:pt x="1095716" y="942744"/>
                  </a:cubicBezTo>
                  <a:cubicBezTo>
                    <a:pt x="1096625" y="941032"/>
                    <a:pt x="1098070" y="936807"/>
                    <a:pt x="1096572" y="936218"/>
                  </a:cubicBezTo>
                  <a:cubicBezTo>
                    <a:pt x="1095074" y="935630"/>
                    <a:pt x="1093576" y="934132"/>
                    <a:pt x="1095074" y="932527"/>
                  </a:cubicBezTo>
                  <a:cubicBezTo>
                    <a:pt x="1096572" y="930922"/>
                    <a:pt x="1100691" y="932313"/>
                    <a:pt x="1101440" y="929639"/>
                  </a:cubicBezTo>
                  <a:cubicBezTo>
                    <a:pt x="1102189" y="926964"/>
                    <a:pt x="1102135" y="922899"/>
                    <a:pt x="1098658" y="922685"/>
                  </a:cubicBezTo>
                  <a:cubicBezTo>
                    <a:pt x="1095181" y="922471"/>
                    <a:pt x="1094486" y="920385"/>
                    <a:pt x="1096090" y="918887"/>
                  </a:cubicBezTo>
                  <a:cubicBezTo>
                    <a:pt x="1097695" y="917389"/>
                    <a:pt x="1099033" y="919208"/>
                    <a:pt x="1101761" y="917710"/>
                  </a:cubicBezTo>
                  <a:cubicBezTo>
                    <a:pt x="1104489" y="916212"/>
                    <a:pt x="1110052" y="896474"/>
                    <a:pt x="1112619" y="888290"/>
                  </a:cubicBezTo>
                  <a:cubicBezTo>
                    <a:pt x="1115187" y="880105"/>
                    <a:pt x="1122087" y="871761"/>
                    <a:pt x="1123425" y="866840"/>
                  </a:cubicBezTo>
                  <a:cubicBezTo>
                    <a:pt x="1124708" y="861972"/>
                    <a:pt x="1126581" y="857479"/>
                    <a:pt x="1130913" y="850311"/>
                  </a:cubicBezTo>
                  <a:cubicBezTo>
                    <a:pt x="1135246" y="843143"/>
                    <a:pt x="1133374" y="822816"/>
                    <a:pt x="1131930" y="814204"/>
                  </a:cubicBezTo>
                  <a:cubicBezTo>
                    <a:pt x="1130486" y="805592"/>
                    <a:pt x="1126153" y="792754"/>
                    <a:pt x="1123318" y="784997"/>
                  </a:cubicBezTo>
                  <a:cubicBezTo>
                    <a:pt x="1120429" y="777241"/>
                    <a:pt x="1121018" y="763119"/>
                    <a:pt x="1117434" y="756540"/>
                  </a:cubicBezTo>
                  <a:cubicBezTo>
                    <a:pt x="1113850" y="749907"/>
                    <a:pt x="1113957" y="738834"/>
                    <a:pt x="1114706" y="731078"/>
                  </a:cubicBezTo>
                  <a:cubicBezTo>
                    <a:pt x="1115401" y="723322"/>
                    <a:pt x="1116310" y="718989"/>
                    <a:pt x="1118717" y="714977"/>
                  </a:cubicBezTo>
                  <a:cubicBezTo>
                    <a:pt x="1121178" y="710965"/>
                    <a:pt x="1123639" y="707755"/>
                    <a:pt x="1125297" y="703690"/>
                  </a:cubicBezTo>
                  <a:cubicBezTo>
                    <a:pt x="1126902" y="699678"/>
                    <a:pt x="1131609" y="696094"/>
                    <a:pt x="1133909" y="692189"/>
                  </a:cubicBezTo>
                  <a:cubicBezTo>
                    <a:pt x="1136209" y="688231"/>
                    <a:pt x="1135514" y="684594"/>
                    <a:pt x="1135514" y="681331"/>
                  </a:cubicBezTo>
                  <a:cubicBezTo>
                    <a:pt x="1135514" y="678068"/>
                    <a:pt x="1138028" y="673253"/>
                    <a:pt x="1138563" y="668653"/>
                  </a:cubicBezTo>
                  <a:cubicBezTo>
                    <a:pt x="1139151" y="664053"/>
                    <a:pt x="1138349" y="645063"/>
                    <a:pt x="1138349" y="639126"/>
                  </a:cubicBezTo>
                  <a:cubicBezTo>
                    <a:pt x="1138349" y="633188"/>
                    <a:pt x="1136798" y="625913"/>
                    <a:pt x="1137012" y="620511"/>
                  </a:cubicBezTo>
                  <a:cubicBezTo>
                    <a:pt x="1137226" y="615161"/>
                    <a:pt x="1136049" y="610133"/>
                    <a:pt x="1134497" y="605159"/>
                  </a:cubicBezTo>
                  <a:cubicBezTo>
                    <a:pt x="1132946" y="600184"/>
                    <a:pt x="1134872" y="596707"/>
                    <a:pt x="1134711" y="592695"/>
                  </a:cubicBezTo>
                  <a:cubicBezTo>
                    <a:pt x="1134497" y="588683"/>
                    <a:pt x="1136637" y="582746"/>
                    <a:pt x="1137012" y="578145"/>
                  </a:cubicBezTo>
                  <a:cubicBezTo>
                    <a:pt x="1137386" y="573545"/>
                    <a:pt x="1139686" y="569533"/>
                    <a:pt x="1141398" y="565307"/>
                  </a:cubicBezTo>
                  <a:cubicBezTo>
                    <a:pt x="1143110" y="561081"/>
                    <a:pt x="1143324" y="555358"/>
                    <a:pt x="1143912" y="551132"/>
                  </a:cubicBezTo>
                  <a:cubicBezTo>
                    <a:pt x="1144500" y="546906"/>
                    <a:pt x="1147549" y="542092"/>
                    <a:pt x="1148512" y="538080"/>
                  </a:cubicBezTo>
                  <a:cubicBezTo>
                    <a:pt x="1149475" y="534068"/>
                    <a:pt x="1149850" y="526579"/>
                    <a:pt x="1153326" y="521391"/>
                  </a:cubicBezTo>
                  <a:cubicBezTo>
                    <a:pt x="1156803" y="516202"/>
                    <a:pt x="1156376" y="510264"/>
                    <a:pt x="1157338" y="507376"/>
                  </a:cubicBezTo>
                  <a:cubicBezTo>
                    <a:pt x="1158301" y="504487"/>
                    <a:pt x="1160494" y="501064"/>
                    <a:pt x="1163811" y="491970"/>
                  </a:cubicBezTo>
                  <a:cubicBezTo>
                    <a:pt x="1167127" y="482930"/>
                    <a:pt x="1168144" y="475441"/>
                    <a:pt x="1168572" y="467097"/>
                  </a:cubicBezTo>
                  <a:cubicBezTo>
                    <a:pt x="1168999" y="458752"/>
                    <a:pt x="1171032" y="452547"/>
                    <a:pt x="1171032" y="442811"/>
                  </a:cubicBezTo>
                  <a:cubicBezTo>
                    <a:pt x="1171032" y="433022"/>
                    <a:pt x="1169855" y="423234"/>
                    <a:pt x="1168732" y="416761"/>
                  </a:cubicBezTo>
                  <a:close/>
                </a:path>
              </a:pathLst>
            </a:custGeom>
            <a:solidFill>
              <a:srgbClr val="B3D0EB"/>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7" name="Frihandsfigur: Form 6">
              <a:extLst>
                <a:ext uri="{FF2B5EF4-FFF2-40B4-BE49-F238E27FC236}">
                  <a16:creationId xmlns:a16="http://schemas.microsoft.com/office/drawing/2014/main" id="{B7F890EC-2FA4-E245-BB40-AB996484B98E}"/>
                </a:ext>
              </a:extLst>
            </p:cNvPr>
            <p:cNvSpPr/>
            <p:nvPr/>
          </p:nvSpPr>
          <p:spPr>
            <a:xfrm>
              <a:off x="2477836" y="5081834"/>
              <a:ext cx="39843" cy="55215"/>
            </a:xfrm>
            <a:custGeom>
              <a:avLst/>
              <a:gdLst>
                <a:gd name="connsiteX0" fmla="*/ 23662 w 39843"/>
                <a:gd name="connsiteY0" fmla="*/ 53807 h 55215"/>
                <a:gd name="connsiteX1" fmla="*/ 24090 w 39843"/>
                <a:gd name="connsiteY1" fmla="*/ 40755 h 55215"/>
                <a:gd name="connsiteX2" fmla="*/ 22860 w 39843"/>
                <a:gd name="connsiteY2" fmla="*/ 29094 h 55215"/>
                <a:gd name="connsiteX3" fmla="*/ 11894 w 39843"/>
                <a:gd name="connsiteY3" fmla="*/ 20749 h 55215"/>
                <a:gd name="connsiteX4" fmla="*/ 5636 w 39843"/>
                <a:gd name="connsiteY4" fmla="*/ 17165 h 55215"/>
                <a:gd name="connsiteX5" fmla="*/ 768 w 39843"/>
                <a:gd name="connsiteY5" fmla="*/ 13955 h 55215"/>
                <a:gd name="connsiteX6" fmla="*/ 9380 w 39843"/>
                <a:gd name="connsiteY6" fmla="*/ 1866 h 55215"/>
                <a:gd name="connsiteX7" fmla="*/ 16066 w 39843"/>
                <a:gd name="connsiteY7" fmla="*/ 904 h 55215"/>
                <a:gd name="connsiteX8" fmla="*/ 21095 w 39843"/>
                <a:gd name="connsiteY8" fmla="*/ 5611 h 55215"/>
                <a:gd name="connsiteX9" fmla="*/ 35805 w 39843"/>
                <a:gd name="connsiteY9" fmla="*/ 20749 h 55215"/>
                <a:gd name="connsiteX10" fmla="*/ 39549 w 39843"/>
                <a:gd name="connsiteY10" fmla="*/ 39899 h 55215"/>
                <a:gd name="connsiteX11" fmla="*/ 32863 w 39843"/>
                <a:gd name="connsiteY11" fmla="*/ 53914 h 55215"/>
                <a:gd name="connsiteX12" fmla="*/ 23716 w 39843"/>
                <a:gd name="connsiteY12" fmla="*/ 53753 h 55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843" h="55215">
                  <a:moveTo>
                    <a:pt x="23662" y="53807"/>
                  </a:moveTo>
                  <a:cubicBezTo>
                    <a:pt x="23234" y="53379"/>
                    <a:pt x="23127" y="46318"/>
                    <a:pt x="24090" y="40755"/>
                  </a:cubicBezTo>
                  <a:cubicBezTo>
                    <a:pt x="25053" y="35192"/>
                    <a:pt x="27300" y="35727"/>
                    <a:pt x="22860" y="29094"/>
                  </a:cubicBezTo>
                  <a:cubicBezTo>
                    <a:pt x="18420" y="22407"/>
                    <a:pt x="16494" y="22033"/>
                    <a:pt x="11894" y="20749"/>
                  </a:cubicBezTo>
                  <a:cubicBezTo>
                    <a:pt x="7294" y="19519"/>
                    <a:pt x="8417" y="18823"/>
                    <a:pt x="5636" y="17165"/>
                  </a:cubicBezTo>
                  <a:cubicBezTo>
                    <a:pt x="2854" y="15507"/>
                    <a:pt x="-1853" y="19251"/>
                    <a:pt x="768" y="13955"/>
                  </a:cubicBezTo>
                  <a:cubicBezTo>
                    <a:pt x="3389" y="8660"/>
                    <a:pt x="7454" y="3097"/>
                    <a:pt x="9380" y="1866"/>
                  </a:cubicBezTo>
                  <a:cubicBezTo>
                    <a:pt x="11306" y="636"/>
                    <a:pt x="12162" y="-1076"/>
                    <a:pt x="16066" y="904"/>
                  </a:cubicBezTo>
                  <a:cubicBezTo>
                    <a:pt x="19971" y="2829"/>
                    <a:pt x="18153" y="3418"/>
                    <a:pt x="21095" y="5611"/>
                  </a:cubicBezTo>
                  <a:cubicBezTo>
                    <a:pt x="24037" y="7857"/>
                    <a:pt x="33719" y="15614"/>
                    <a:pt x="35805" y="20749"/>
                  </a:cubicBezTo>
                  <a:cubicBezTo>
                    <a:pt x="37891" y="25884"/>
                    <a:pt x="40780" y="34924"/>
                    <a:pt x="39549" y="39899"/>
                  </a:cubicBezTo>
                  <a:cubicBezTo>
                    <a:pt x="38319" y="44927"/>
                    <a:pt x="35537" y="52683"/>
                    <a:pt x="32863" y="53914"/>
                  </a:cubicBezTo>
                  <a:cubicBezTo>
                    <a:pt x="30242" y="55144"/>
                    <a:pt x="26176" y="56160"/>
                    <a:pt x="23716" y="53753"/>
                  </a:cubicBezTo>
                </a:path>
              </a:pathLst>
            </a:custGeom>
            <a:solidFill>
              <a:srgbClr val="9DC3E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8" name="Frihandsfigur: Form 7">
              <a:extLst>
                <a:ext uri="{FF2B5EF4-FFF2-40B4-BE49-F238E27FC236}">
                  <a16:creationId xmlns:a16="http://schemas.microsoft.com/office/drawing/2014/main" id="{9686C85C-349A-8C9B-223F-577CE92E7328}"/>
                </a:ext>
              </a:extLst>
            </p:cNvPr>
            <p:cNvSpPr/>
            <p:nvPr/>
          </p:nvSpPr>
          <p:spPr>
            <a:xfrm>
              <a:off x="2336343" y="5084162"/>
              <a:ext cx="41756" cy="28766"/>
            </a:xfrm>
            <a:custGeom>
              <a:avLst/>
              <a:gdLst>
                <a:gd name="connsiteX0" fmla="*/ 23028 w 41756"/>
                <a:gd name="connsiteY0" fmla="*/ 11788 h 28766"/>
                <a:gd name="connsiteX1" fmla="*/ 20781 w 41756"/>
                <a:gd name="connsiteY1" fmla="*/ 7562 h 28766"/>
                <a:gd name="connsiteX2" fmla="*/ 13132 w 41756"/>
                <a:gd name="connsiteY2" fmla="*/ 234 h 28766"/>
                <a:gd name="connsiteX3" fmla="*/ 3664 w 41756"/>
                <a:gd name="connsiteY3" fmla="*/ 5743 h 28766"/>
                <a:gd name="connsiteX4" fmla="*/ 401 w 41756"/>
                <a:gd name="connsiteY4" fmla="*/ 15800 h 28766"/>
                <a:gd name="connsiteX5" fmla="*/ 3664 w 41756"/>
                <a:gd name="connsiteY5" fmla="*/ 20721 h 28766"/>
                <a:gd name="connsiteX6" fmla="*/ 18053 w 41756"/>
                <a:gd name="connsiteY6" fmla="*/ 21416 h 28766"/>
                <a:gd name="connsiteX7" fmla="*/ 22172 w 41756"/>
                <a:gd name="connsiteY7" fmla="*/ 18153 h 28766"/>
                <a:gd name="connsiteX8" fmla="*/ 25435 w 41756"/>
                <a:gd name="connsiteY8" fmla="*/ 21095 h 28766"/>
                <a:gd name="connsiteX9" fmla="*/ 27414 w 41756"/>
                <a:gd name="connsiteY9" fmla="*/ 24465 h 28766"/>
                <a:gd name="connsiteX10" fmla="*/ 26398 w 41756"/>
                <a:gd name="connsiteY10" fmla="*/ 27835 h 28766"/>
                <a:gd name="connsiteX11" fmla="*/ 32763 w 41756"/>
                <a:gd name="connsiteY11" fmla="*/ 28531 h 28766"/>
                <a:gd name="connsiteX12" fmla="*/ 41108 w 41756"/>
                <a:gd name="connsiteY12" fmla="*/ 23449 h 28766"/>
                <a:gd name="connsiteX13" fmla="*/ 38273 w 41756"/>
                <a:gd name="connsiteY13" fmla="*/ 17351 h 28766"/>
                <a:gd name="connsiteX14" fmla="*/ 28216 w 41756"/>
                <a:gd name="connsiteY14" fmla="*/ 11681 h 28766"/>
                <a:gd name="connsiteX15" fmla="*/ 22974 w 41756"/>
                <a:gd name="connsiteY15" fmla="*/ 11681 h 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1756" h="28766">
                  <a:moveTo>
                    <a:pt x="23028" y="11788"/>
                  </a:moveTo>
                  <a:cubicBezTo>
                    <a:pt x="23028" y="11788"/>
                    <a:pt x="24579" y="11948"/>
                    <a:pt x="20781" y="7562"/>
                  </a:cubicBezTo>
                  <a:cubicBezTo>
                    <a:pt x="16983" y="3176"/>
                    <a:pt x="18106" y="-1050"/>
                    <a:pt x="13132" y="234"/>
                  </a:cubicBezTo>
                  <a:cubicBezTo>
                    <a:pt x="8211" y="1517"/>
                    <a:pt x="5482" y="3336"/>
                    <a:pt x="3664" y="5743"/>
                  </a:cubicBezTo>
                  <a:cubicBezTo>
                    <a:pt x="1845" y="8150"/>
                    <a:pt x="133" y="14355"/>
                    <a:pt x="401" y="15800"/>
                  </a:cubicBezTo>
                  <a:cubicBezTo>
                    <a:pt x="668" y="17190"/>
                    <a:pt x="-2006" y="20186"/>
                    <a:pt x="3664" y="20721"/>
                  </a:cubicBezTo>
                  <a:cubicBezTo>
                    <a:pt x="9334" y="21309"/>
                    <a:pt x="15967" y="23288"/>
                    <a:pt x="18053" y="21416"/>
                  </a:cubicBezTo>
                  <a:cubicBezTo>
                    <a:pt x="20193" y="19598"/>
                    <a:pt x="19872" y="15746"/>
                    <a:pt x="22172" y="18153"/>
                  </a:cubicBezTo>
                  <a:cubicBezTo>
                    <a:pt x="24418" y="20560"/>
                    <a:pt x="24312" y="20828"/>
                    <a:pt x="25435" y="21095"/>
                  </a:cubicBezTo>
                  <a:cubicBezTo>
                    <a:pt x="26558" y="21363"/>
                    <a:pt x="27147" y="21684"/>
                    <a:pt x="27414" y="24465"/>
                  </a:cubicBezTo>
                  <a:cubicBezTo>
                    <a:pt x="27681" y="27300"/>
                    <a:pt x="23723" y="26445"/>
                    <a:pt x="26398" y="27835"/>
                  </a:cubicBezTo>
                  <a:cubicBezTo>
                    <a:pt x="29072" y="29226"/>
                    <a:pt x="29661" y="28691"/>
                    <a:pt x="32763" y="28531"/>
                  </a:cubicBezTo>
                  <a:cubicBezTo>
                    <a:pt x="35866" y="28370"/>
                    <a:pt x="41215" y="25428"/>
                    <a:pt x="41108" y="23449"/>
                  </a:cubicBezTo>
                  <a:cubicBezTo>
                    <a:pt x="40947" y="21470"/>
                    <a:pt x="43943" y="20614"/>
                    <a:pt x="38273" y="17351"/>
                  </a:cubicBezTo>
                  <a:cubicBezTo>
                    <a:pt x="32603" y="14088"/>
                    <a:pt x="30624" y="11681"/>
                    <a:pt x="28216" y="11681"/>
                  </a:cubicBezTo>
                  <a:lnTo>
                    <a:pt x="22974" y="11681"/>
                  </a:lnTo>
                  <a:close/>
                </a:path>
              </a:pathLst>
            </a:custGeom>
            <a:solidFill>
              <a:srgbClr val="9DC3E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9" name="Frihandsfigur: Form 8">
              <a:extLst>
                <a:ext uri="{FF2B5EF4-FFF2-40B4-BE49-F238E27FC236}">
                  <a16:creationId xmlns:a16="http://schemas.microsoft.com/office/drawing/2014/main" id="{E524A56B-19E7-8B4E-4F98-15726E902862}"/>
                </a:ext>
              </a:extLst>
            </p:cNvPr>
            <p:cNvSpPr/>
            <p:nvPr/>
          </p:nvSpPr>
          <p:spPr>
            <a:xfrm>
              <a:off x="2706610" y="5092901"/>
              <a:ext cx="619476" cy="884057"/>
            </a:xfrm>
            <a:custGeom>
              <a:avLst/>
              <a:gdLst>
                <a:gd name="connsiteX0" fmla="*/ 379070 w 619476"/>
                <a:gd name="connsiteY0" fmla="*/ 149830 h 884057"/>
                <a:gd name="connsiteX1" fmla="*/ 372812 w 619476"/>
                <a:gd name="connsiteY1" fmla="*/ 152451 h 884057"/>
                <a:gd name="connsiteX2" fmla="*/ 369923 w 619476"/>
                <a:gd name="connsiteY2" fmla="*/ 152826 h 884057"/>
                <a:gd name="connsiteX3" fmla="*/ 368425 w 619476"/>
                <a:gd name="connsiteY3" fmla="*/ 150632 h 884057"/>
                <a:gd name="connsiteX4" fmla="*/ 364146 w 619476"/>
                <a:gd name="connsiteY4" fmla="*/ 147423 h 884057"/>
                <a:gd name="connsiteX5" fmla="*/ 357352 w 619476"/>
                <a:gd name="connsiteY5" fmla="*/ 138490 h 884057"/>
                <a:gd name="connsiteX6" fmla="*/ 356604 w 619476"/>
                <a:gd name="connsiteY6" fmla="*/ 136350 h 884057"/>
                <a:gd name="connsiteX7" fmla="*/ 350345 w 619476"/>
                <a:gd name="connsiteY7" fmla="*/ 136243 h 884057"/>
                <a:gd name="connsiteX8" fmla="*/ 347991 w 619476"/>
                <a:gd name="connsiteY8" fmla="*/ 135548 h 884057"/>
                <a:gd name="connsiteX9" fmla="*/ 347189 w 619476"/>
                <a:gd name="connsiteY9" fmla="*/ 133248 h 884057"/>
                <a:gd name="connsiteX10" fmla="*/ 353982 w 619476"/>
                <a:gd name="connsiteY10" fmla="*/ 86496 h 884057"/>
                <a:gd name="connsiteX11" fmla="*/ 345691 w 619476"/>
                <a:gd name="connsiteY11" fmla="*/ 84035 h 884057"/>
                <a:gd name="connsiteX12" fmla="*/ 336009 w 619476"/>
                <a:gd name="connsiteY12" fmla="*/ 82591 h 884057"/>
                <a:gd name="connsiteX13" fmla="*/ 331516 w 619476"/>
                <a:gd name="connsiteY13" fmla="*/ 83019 h 884057"/>
                <a:gd name="connsiteX14" fmla="*/ 325578 w 619476"/>
                <a:gd name="connsiteY14" fmla="*/ 82163 h 884057"/>
                <a:gd name="connsiteX15" fmla="*/ 317501 w 619476"/>
                <a:gd name="connsiteY15" fmla="*/ 82217 h 884057"/>
                <a:gd name="connsiteX16" fmla="*/ 310975 w 619476"/>
                <a:gd name="connsiteY16" fmla="*/ 84891 h 884057"/>
                <a:gd name="connsiteX17" fmla="*/ 292307 w 619476"/>
                <a:gd name="connsiteY17" fmla="*/ 89224 h 884057"/>
                <a:gd name="connsiteX18" fmla="*/ 291665 w 619476"/>
                <a:gd name="connsiteY18" fmla="*/ 89224 h 884057"/>
                <a:gd name="connsiteX19" fmla="*/ 270054 w 619476"/>
                <a:gd name="connsiteY19" fmla="*/ 80933 h 884057"/>
                <a:gd name="connsiteX20" fmla="*/ 264812 w 619476"/>
                <a:gd name="connsiteY20" fmla="*/ 77242 h 884057"/>
                <a:gd name="connsiteX21" fmla="*/ 252776 w 619476"/>
                <a:gd name="connsiteY21" fmla="*/ 63441 h 884057"/>
                <a:gd name="connsiteX22" fmla="*/ 246143 w 619476"/>
                <a:gd name="connsiteY22" fmla="*/ 54187 h 884057"/>
                <a:gd name="connsiteX23" fmla="*/ 233305 w 619476"/>
                <a:gd name="connsiteY23" fmla="*/ 53010 h 884057"/>
                <a:gd name="connsiteX24" fmla="*/ 228545 w 619476"/>
                <a:gd name="connsiteY24" fmla="*/ 53492 h 884057"/>
                <a:gd name="connsiteX25" fmla="*/ 225121 w 619476"/>
                <a:gd name="connsiteY25" fmla="*/ 51566 h 884057"/>
                <a:gd name="connsiteX26" fmla="*/ 224533 w 619476"/>
                <a:gd name="connsiteY26" fmla="*/ 46217 h 884057"/>
                <a:gd name="connsiteX27" fmla="*/ 224640 w 619476"/>
                <a:gd name="connsiteY27" fmla="*/ 45575 h 884057"/>
                <a:gd name="connsiteX28" fmla="*/ 220628 w 619476"/>
                <a:gd name="connsiteY28" fmla="*/ 44879 h 884057"/>
                <a:gd name="connsiteX29" fmla="*/ 209716 w 619476"/>
                <a:gd name="connsiteY29" fmla="*/ 38193 h 884057"/>
                <a:gd name="connsiteX30" fmla="*/ 210143 w 619476"/>
                <a:gd name="connsiteY30" fmla="*/ 36107 h 884057"/>
                <a:gd name="connsiteX31" fmla="*/ 200569 w 619476"/>
                <a:gd name="connsiteY31" fmla="*/ 35893 h 884057"/>
                <a:gd name="connsiteX32" fmla="*/ 183665 w 619476"/>
                <a:gd name="connsiteY32" fmla="*/ 31774 h 884057"/>
                <a:gd name="connsiteX33" fmla="*/ 182167 w 619476"/>
                <a:gd name="connsiteY33" fmla="*/ 28457 h 884057"/>
                <a:gd name="connsiteX34" fmla="*/ 191849 w 619476"/>
                <a:gd name="connsiteY34" fmla="*/ 0 h 884057"/>
                <a:gd name="connsiteX35" fmla="*/ 183719 w 619476"/>
                <a:gd name="connsiteY35" fmla="*/ 1819 h 884057"/>
                <a:gd name="connsiteX36" fmla="*/ 175160 w 619476"/>
                <a:gd name="connsiteY36" fmla="*/ 9200 h 884057"/>
                <a:gd name="connsiteX37" fmla="*/ 158203 w 619476"/>
                <a:gd name="connsiteY37" fmla="*/ 9735 h 884057"/>
                <a:gd name="connsiteX38" fmla="*/ 151624 w 619476"/>
                <a:gd name="connsiteY38" fmla="*/ 4440 h 884057"/>
                <a:gd name="connsiteX39" fmla="*/ 141567 w 619476"/>
                <a:gd name="connsiteY39" fmla="*/ 4226 h 884057"/>
                <a:gd name="connsiteX40" fmla="*/ 134399 w 619476"/>
                <a:gd name="connsiteY40" fmla="*/ 13426 h 884057"/>
                <a:gd name="connsiteX41" fmla="*/ 123273 w 619476"/>
                <a:gd name="connsiteY41" fmla="*/ 15726 h 884057"/>
                <a:gd name="connsiteX42" fmla="*/ 119047 w 619476"/>
                <a:gd name="connsiteY42" fmla="*/ 26746 h 884057"/>
                <a:gd name="connsiteX43" fmla="*/ 117496 w 619476"/>
                <a:gd name="connsiteY43" fmla="*/ 42579 h 884057"/>
                <a:gd name="connsiteX44" fmla="*/ 107547 w 619476"/>
                <a:gd name="connsiteY44" fmla="*/ 44291 h 884057"/>
                <a:gd name="connsiteX45" fmla="*/ 105942 w 619476"/>
                <a:gd name="connsiteY45" fmla="*/ 34395 h 884057"/>
                <a:gd name="connsiteX46" fmla="*/ 96260 w 619476"/>
                <a:gd name="connsiteY46" fmla="*/ 35090 h 884057"/>
                <a:gd name="connsiteX47" fmla="*/ 94067 w 619476"/>
                <a:gd name="connsiteY47" fmla="*/ 42098 h 884057"/>
                <a:gd name="connsiteX48" fmla="*/ 95137 w 619476"/>
                <a:gd name="connsiteY48" fmla="*/ 51138 h 884057"/>
                <a:gd name="connsiteX49" fmla="*/ 88129 w 619476"/>
                <a:gd name="connsiteY49" fmla="*/ 57557 h 884057"/>
                <a:gd name="connsiteX50" fmla="*/ 77270 w 619476"/>
                <a:gd name="connsiteY50" fmla="*/ 55257 h 884057"/>
                <a:gd name="connsiteX51" fmla="*/ 59190 w 619476"/>
                <a:gd name="connsiteY51" fmla="*/ 49319 h 884057"/>
                <a:gd name="connsiteX52" fmla="*/ 48920 w 619476"/>
                <a:gd name="connsiteY52" fmla="*/ 48089 h 884057"/>
                <a:gd name="connsiteX53" fmla="*/ 39131 w 619476"/>
                <a:gd name="connsiteY53" fmla="*/ 58680 h 884057"/>
                <a:gd name="connsiteX54" fmla="*/ 32605 w 619476"/>
                <a:gd name="connsiteY54" fmla="*/ 67185 h 884057"/>
                <a:gd name="connsiteX55" fmla="*/ 22388 w 619476"/>
                <a:gd name="connsiteY55" fmla="*/ 76814 h 884057"/>
                <a:gd name="connsiteX56" fmla="*/ 20248 w 619476"/>
                <a:gd name="connsiteY56" fmla="*/ 91952 h 884057"/>
                <a:gd name="connsiteX57" fmla="*/ 24688 w 619476"/>
                <a:gd name="connsiteY57" fmla="*/ 105753 h 884057"/>
                <a:gd name="connsiteX58" fmla="*/ 25276 w 619476"/>
                <a:gd name="connsiteY58" fmla="*/ 117040 h 884057"/>
                <a:gd name="connsiteX59" fmla="*/ 20623 w 619476"/>
                <a:gd name="connsiteY59" fmla="*/ 122014 h 884057"/>
                <a:gd name="connsiteX60" fmla="*/ 12973 w 619476"/>
                <a:gd name="connsiteY60" fmla="*/ 127898 h 884057"/>
                <a:gd name="connsiteX61" fmla="*/ 18430 w 619476"/>
                <a:gd name="connsiteY61" fmla="*/ 136297 h 884057"/>
                <a:gd name="connsiteX62" fmla="*/ 18002 w 619476"/>
                <a:gd name="connsiteY62" fmla="*/ 146514 h 884057"/>
                <a:gd name="connsiteX63" fmla="*/ 7571 w 619476"/>
                <a:gd name="connsiteY63" fmla="*/ 147744 h 884057"/>
                <a:gd name="connsiteX64" fmla="*/ 1152 w 619476"/>
                <a:gd name="connsiteY64" fmla="*/ 151916 h 884057"/>
                <a:gd name="connsiteX65" fmla="*/ 6127 w 619476"/>
                <a:gd name="connsiteY65" fmla="*/ 165289 h 884057"/>
                <a:gd name="connsiteX66" fmla="*/ 11155 w 619476"/>
                <a:gd name="connsiteY66" fmla="*/ 180106 h 884057"/>
                <a:gd name="connsiteX67" fmla="*/ 19927 w 619476"/>
                <a:gd name="connsiteY67" fmla="*/ 181550 h 884057"/>
                <a:gd name="connsiteX68" fmla="*/ 25972 w 619476"/>
                <a:gd name="connsiteY68" fmla="*/ 169675 h 884057"/>
                <a:gd name="connsiteX69" fmla="*/ 36831 w 619476"/>
                <a:gd name="connsiteY69" fmla="*/ 151167 h 884057"/>
                <a:gd name="connsiteX70" fmla="*/ 40950 w 619476"/>
                <a:gd name="connsiteY70" fmla="*/ 135280 h 884057"/>
                <a:gd name="connsiteX71" fmla="*/ 49776 w 619476"/>
                <a:gd name="connsiteY71" fmla="*/ 148600 h 884057"/>
                <a:gd name="connsiteX72" fmla="*/ 53627 w 619476"/>
                <a:gd name="connsiteY72" fmla="*/ 166252 h 884057"/>
                <a:gd name="connsiteX73" fmla="*/ 35386 w 619476"/>
                <a:gd name="connsiteY73" fmla="*/ 180855 h 884057"/>
                <a:gd name="connsiteX74" fmla="*/ 19874 w 619476"/>
                <a:gd name="connsiteY74" fmla="*/ 206371 h 884057"/>
                <a:gd name="connsiteX75" fmla="*/ 15648 w 619476"/>
                <a:gd name="connsiteY75" fmla="*/ 224772 h 884057"/>
                <a:gd name="connsiteX76" fmla="*/ 10459 w 619476"/>
                <a:gd name="connsiteY76" fmla="*/ 243012 h 884057"/>
                <a:gd name="connsiteX77" fmla="*/ 82 w 619476"/>
                <a:gd name="connsiteY77" fmla="*/ 258525 h 884057"/>
                <a:gd name="connsiteX78" fmla="*/ 5217 w 619476"/>
                <a:gd name="connsiteY78" fmla="*/ 269384 h 884057"/>
                <a:gd name="connsiteX79" fmla="*/ 14150 w 619476"/>
                <a:gd name="connsiteY79" fmla="*/ 272272 h 884057"/>
                <a:gd name="connsiteX80" fmla="*/ 15648 w 619476"/>
                <a:gd name="connsiteY80" fmla="*/ 282061 h 884057"/>
                <a:gd name="connsiteX81" fmla="*/ 18644 w 619476"/>
                <a:gd name="connsiteY81" fmla="*/ 289229 h 884057"/>
                <a:gd name="connsiteX82" fmla="*/ 21532 w 619476"/>
                <a:gd name="connsiteY82" fmla="*/ 293990 h 884057"/>
                <a:gd name="connsiteX83" fmla="*/ 25704 w 619476"/>
                <a:gd name="connsiteY83" fmla="*/ 297841 h 884057"/>
                <a:gd name="connsiteX84" fmla="*/ 25758 w 619476"/>
                <a:gd name="connsiteY84" fmla="*/ 292706 h 884057"/>
                <a:gd name="connsiteX85" fmla="*/ 23565 w 619476"/>
                <a:gd name="connsiteY85" fmla="*/ 284789 h 884057"/>
                <a:gd name="connsiteX86" fmla="*/ 24688 w 619476"/>
                <a:gd name="connsiteY86" fmla="*/ 277782 h 884057"/>
                <a:gd name="connsiteX87" fmla="*/ 33568 w 619476"/>
                <a:gd name="connsiteY87" fmla="*/ 273717 h 884057"/>
                <a:gd name="connsiteX88" fmla="*/ 41110 w 619476"/>
                <a:gd name="connsiteY88" fmla="*/ 279761 h 884057"/>
                <a:gd name="connsiteX89" fmla="*/ 50311 w 619476"/>
                <a:gd name="connsiteY89" fmla="*/ 283934 h 884057"/>
                <a:gd name="connsiteX90" fmla="*/ 55499 w 619476"/>
                <a:gd name="connsiteY90" fmla="*/ 291850 h 884057"/>
                <a:gd name="connsiteX91" fmla="*/ 49134 w 619476"/>
                <a:gd name="connsiteY91" fmla="*/ 300516 h 884057"/>
                <a:gd name="connsiteX92" fmla="*/ 54536 w 619476"/>
                <a:gd name="connsiteY92" fmla="*/ 302602 h 884057"/>
                <a:gd name="connsiteX93" fmla="*/ 59351 w 619476"/>
                <a:gd name="connsiteY93" fmla="*/ 303618 h 884057"/>
                <a:gd name="connsiteX94" fmla="*/ 51327 w 619476"/>
                <a:gd name="connsiteY94" fmla="*/ 310679 h 884057"/>
                <a:gd name="connsiteX95" fmla="*/ 55499 w 619476"/>
                <a:gd name="connsiteY95" fmla="*/ 320094 h 884057"/>
                <a:gd name="connsiteX96" fmla="*/ 65770 w 619476"/>
                <a:gd name="connsiteY96" fmla="*/ 330578 h 884057"/>
                <a:gd name="connsiteX97" fmla="*/ 79731 w 619476"/>
                <a:gd name="connsiteY97" fmla="*/ 333895 h 884057"/>
                <a:gd name="connsiteX98" fmla="*/ 92034 w 619476"/>
                <a:gd name="connsiteY98" fmla="*/ 338227 h 884057"/>
                <a:gd name="connsiteX99" fmla="*/ 97437 w 619476"/>
                <a:gd name="connsiteY99" fmla="*/ 351761 h 884057"/>
                <a:gd name="connsiteX100" fmla="*/ 109472 w 619476"/>
                <a:gd name="connsiteY100" fmla="*/ 356094 h 884057"/>
                <a:gd name="connsiteX101" fmla="*/ 110275 w 619476"/>
                <a:gd name="connsiteY101" fmla="*/ 374388 h 884057"/>
                <a:gd name="connsiteX102" fmla="*/ 105407 w 619476"/>
                <a:gd name="connsiteY102" fmla="*/ 382251 h 884057"/>
                <a:gd name="connsiteX103" fmla="*/ 109312 w 619476"/>
                <a:gd name="connsiteY103" fmla="*/ 398138 h 884057"/>
                <a:gd name="connsiteX104" fmla="*/ 124183 w 619476"/>
                <a:gd name="connsiteY104" fmla="*/ 400813 h 884057"/>
                <a:gd name="connsiteX105" fmla="*/ 129050 w 619476"/>
                <a:gd name="connsiteY105" fmla="*/ 392949 h 884057"/>
                <a:gd name="connsiteX106" fmla="*/ 133651 w 619476"/>
                <a:gd name="connsiteY106" fmla="*/ 394126 h 884057"/>
                <a:gd name="connsiteX107" fmla="*/ 135362 w 619476"/>
                <a:gd name="connsiteY107" fmla="*/ 403434 h 884057"/>
                <a:gd name="connsiteX108" fmla="*/ 128194 w 619476"/>
                <a:gd name="connsiteY108" fmla="*/ 412153 h 884057"/>
                <a:gd name="connsiteX109" fmla="*/ 126108 w 619476"/>
                <a:gd name="connsiteY109" fmla="*/ 429431 h 884057"/>
                <a:gd name="connsiteX110" fmla="*/ 116533 w 619476"/>
                <a:gd name="connsiteY110" fmla="*/ 434619 h 884057"/>
                <a:gd name="connsiteX111" fmla="*/ 116266 w 619476"/>
                <a:gd name="connsiteY111" fmla="*/ 449437 h 884057"/>
                <a:gd name="connsiteX112" fmla="*/ 119582 w 619476"/>
                <a:gd name="connsiteY112" fmla="*/ 466126 h 884057"/>
                <a:gd name="connsiteX113" fmla="*/ 117175 w 619476"/>
                <a:gd name="connsiteY113" fmla="*/ 478054 h 884057"/>
                <a:gd name="connsiteX114" fmla="*/ 115677 w 619476"/>
                <a:gd name="connsiteY114" fmla="*/ 489395 h 884057"/>
                <a:gd name="connsiteX115" fmla="*/ 121722 w 619476"/>
                <a:gd name="connsiteY115" fmla="*/ 499665 h 884057"/>
                <a:gd name="connsiteX116" fmla="*/ 131778 w 619476"/>
                <a:gd name="connsiteY116" fmla="*/ 499291 h 884057"/>
                <a:gd name="connsiteX117" fmla="*/ 132367 w 619476"/>
                <a:gd name="connsiteY117" fmla="*/ 509454 h 884057"/>
                <a:gd name="connsiteX118" fmla="*/ 127285 w 619476"/>
                <a:gd name="connsiteY118" fmla="*/ 517585 h 884057"/>
                <a:gd name="connsiteX119" fmla="*/ 123166 w 619476"/>
                <a:gd name="connsiteY119" fmla="*/ 528604 h 884057"/>
                <a:gd name="connsiteX120" fmla="*/ 134934 w 619476"/>
                <a:gd name="connsiteY120" fmla="*/ 525448 h 884057"/>
                <a:gd name="connsiteX121" fmla="*/ 141621 w 619476"/>
                <a:gd name="connsiteY121" fmla="*/ 516354 h 884057"/>
                <a:gd name="connsiteX122" fmla="*/ 146916 w 619476"/>
                <a:gd name="connsiteY122" fmla="*/ 504907 h 884057"/>
                <a:gd name="connsiteX123" fmla="*/ 157187 w 619476"/>
                <a:gd name="connsiteY123" fmla="*/ 504372 h 884057"/>
                <a:gd name="connsiteX124" fmla="*/ 152800 w 619476"/>
                <a:gd name="connsiteY124" fmla="*/ 513466 h 884057"/>
                <a:gd name="connsiteX125" fmla="*/ 143974 w 619476"/>
                <a:gd name="connsiteY125" fmla="*/ 520099 h 884057"/>
                <a:gd name="connsiteX126" fmla="*/ 148682 w 619476"/>
                <a:gd name="connsiteY126" fmla="*/ 526518 h 884057"/>
                <a:gd name="connsiteX127" fmla="*/ 155529 w 619476"/>
                <a:gd name="connsiteY127" fmla="*/ 531172 h 884057"/>
                <a:gd name="connsiteX128" fmla="*/ 153817 w 619476"/>
                <a:gd name="connsiteY128" fmla="*/ 539784 h 884057"/>
                <a:gd name="connsiteX129" fmla="*/ 151142 w 619476"/>
                <a:gd name="connsiteY129" fmla="*/ 547647 h 884057"/>
                <a:gd name="connsiteX130" fmla="*/ 157668 w 619476"/>
                <a:gd name="connsiteY130" fmla="*/ 545722 h 884057"/>
                <a:gd name="connsiteX131" fmla="*/ 163659 w 619476"/>
                <a:gd name="connsiteY131" fmla="*/ 540907 h 884057"/>
                <a:gd name="connsiteX132" fmla="*/ 173876 w 619476"/>
                <a:gd name="connsiteY132" fmla="*/ 539998 h 884057"/>
                <a:gd name="connsiteX133" fmla="*/ 184254 w 619476"/>
                <a:gd name="connsiteY133" fmla="*/ 543956 h 884057"/>
                <a:gd name="connsiteX134" fmla="*/ 183023 w 619476"/>
                <a:gd name="connsiteY134" fmla="*/ 551338 h 884057"/>
                <a:gd name="connsiteX135" fmla="*/ 192652 w 619476"/>
                <a:gd name="connsiteY135" fmla="*/ 551392 h 884057"/>
                <a:gd name="connsiteX136" fmla="*/ 198322 w 619476"/>
                <a:gd name="connsiteY136" fmla="*/ 542191 h 884057"/>
                <a:gd name="connsiteX137" fmla="*/ 198696 w 619476"/>
                <a:gd name="connsiteY137" fmla="*/ 533044 h 884057"/>
                <a:gd name="connsiteX138" fmla="*/ 194524 w 619476"/>
                <a:gd name="connsiteY138" fmla="*/ 521329 h 884057"/>
                <a:gd name="connsiteX139" fmla="*/ 187944 w 619476"/>
                <a:gd name="connsiteY139" fmla="*/ 516836 h 884057"/>
                <a:gd name="connsiteX140" fmla="*/ 190566 w 619476"/>
                <a:gd name="connsiteY140" fmla="*/ 511915 h 884057"/>
                <a:gd name="connsiteX141" fmla="*/ 189603 w 619476"/>
                <a:gd name="connsiteY141" fmla="*/ 508491 h 884057"/>
                <a:gd name="connsiteX142" fmla="*/ 189389 w 619476"/>
                <a:gd name="connsiteY142" fmla="*/ 501805 h 884057"/>
                <a:gd name="connsiteX143" fmla="*/ 201210 w 619476"/>
                <a:gd name="connsiteY143" fmla="*/ 505228 h 884057"/>
                <a:gd name="connsiteX144" fmla="*/ 215172 w 619476"/>
                <a:gd name="connsiteY144" fmla="*/ 503410 h 884057"/>
                <a:gd name="connsiteX145" fmla="*/ 228117 w 619476"/>
                <a:gd name="connsiteY145" fmla="*/ 502179 h 884057"/>
                <a:gd name="connsiteX146" fmla="*/ 232022 w 619476"/>
                <a:gd name="connsiteY146" fmla="*/ 482334 h 884057"/>
                <a:gd name="connsiteX147" fmla="*/ 232022 w 619476"/>
                <a:gd name="connsiteY147" fmla="*/ 463184 h 884057"/>
                <a:gd name="connsiteX148" fmla="*/ 234054 w 619476"/>
                <a:gd name="connsiteY148" fmla="*/ 441199 h 884057"/>
                <a:gd name="connsiteX149" fmla="*/ 243308 w 619476"/>
                <a:gd name="connsiteY149" fmla="*/ 428040 h 884057"/>
                <a:gd name="connsiteX150" fmla="*/ 238280 w 619476"/>
                <a:gd name="connsiteY150" fmla="*/ 413009 h 884057"/>
                <a:gd name="connsiteX151" fmla="*/ 237050 w 619476"/>
                <a:gd name="connsiteY151" fmla="*/ 391559 h 884057"/>
                <a:gd name="connsiteX152" fmla="*/ 241490 w 619476"/>
                <a:gd name="connsiteY152" fmla="*/ 378346 h 884057"/>
                <a:gd name="connsiteX153" fmla="*/ 244111 w 619476"/>
                <a:gd name="connsiteY153" fmla="*/ 369787 h 884057"/>
                <a:gd name="connsiteX154" fmla="*/ 244646 w 619476"/>
                <a:gd name="connsiteY154" fmla="*/ 369787 h 884057"/>
                <a:gd name="connsiteX155" fmla="*/ 246464 w 619476"/>
                <a:gd name="connsiteY155" fmla="*/ 374013 h 884057"/>
                <a:gd name="connsiteX156" fmla="*/ 246304 w 619476"/>
                <a:gd name="connsiteY156" fmla="*/ 383749 h 884057"/>
                <a:gd name="connsiteX157" fmla="*/ 245501 w 619476"/>
                <a:gd name="connsiteY157" fmla="*/ 403327 h 884057"/>
                <a:gd name="connsiteX158" fmla="*/ 252348 w 619476"/>
                <a:gd name="connsiteY158" fmla="*/ 425151 h 884057"/>
                <a:gd name="connsiteX159" fmla="*/ 264972 w 619476"/>
                <a:gd name="connsiteY159" fmla="*/ 437936 h 884057"/>
                <a:gd name="connsiteX160" fmla="*/ 265186 w 619476"/>
                <a:gd name="connsiteY160" fmla="*/ 447832 h 884057"/>
                <a:gd name="connsiteX161" fmla="*/ 270001 w 619476"/>
                <a:gd name="connsiteY161" fmla="*/ 454518 h 884057"/>
                <a:gd name="connsiteX162" fmla="*/ 274708 w 619476"/>
                <a:gd name="connsiteY162" fmla="*/ 446067 h 884057"/>
                <a:gd name="connsiteX163" fmla="*/ 274120 w 619476"/>
                <a:gd name="connsiteY163" fmla="*/ 435208 h 884057"/>
                <a:gd name="connsiteX164" fmla="*/ 281769 w 619476"/>
                <a:gd name="connsiteY164" fmla="*/ 426007 h 884057"/>
                <a:gd name="connsiteX165" fmla="*/ 295623 w 619476"/>
                <a:gd name="connsiteY165" fmla="*/ 427612 h 884057"/>
                <a:gd name="connsiteX166" fmla="*/ 309050 w 619476"/>
                <a:gd name="connsiteY166" fmla="*/ 440182 h 884057"/>
                <a:gd name="connsiteX167" fmla="*/ 317608 w 619476"/>
                <a:gd name="connsiteY167" fmla="*/ 456658 h 884057"/>
                <a:gd name="connsiteX168" fmla="*/ 316431 w 619476"/>
                <a:gd name="connsiteY168" fmla="*/ 468640 h 884057"/>
                <a:gd name="connsiteX169" fmla="*/ 306642 w 619476"/>
                <a:gd name="connsiteY169" fmla="*/ 477734 h 884057"/>
                <a:gd name="connsiteX170" fmla="*/ 292360 w 619476"/>
                <a:gd name="connsiteY170" fmla="*/ 477948 h 884057"/>
                <a:gd name="connsiteX171" fmla="*/ 290434 w 619476"/>
                <a:gd name="connsiteY171" fmla="*/ 486185 h 884057"/>
                <a:gd name="connsiteX172" fmla="*/ 286957 w 619476"/>
                <a:gd name="connsiteY172" fmla="*/ 497793 h 884057"/>
                <a:gd name="connsiteX173" fmla="*/ 290220 w 619476"/>
                <a:gd name="connsiteY173" fmla="*/ 509882 h 884057"/>
                <a:gd name="connsiteX174" fmla="*/ 288027 w 619476"/>
                <a:gd name="connsiteY174" fmla="*/ 524057 h 884057"/>
                <a:gd name="connsiteX175" fmla="*/ 285513 w 619476"/>
                <a:gd name="connsiteY175" fmla="*/ 535344 h 884057"/>
                <a:gd name="connsiteX176" fmla="*/ 284818 w 619476"/>
                <a:gd name="connsiteY176" fmla="*/ 544063 h 884057"/>
                <a:gd name="connsiteX177" fmla="*/ 278131 w 619476"/>
                <a:gd name="connsiteY177" fmla="*/ 545401 h 884057"/>
                <a:gd name="connsiteX178" fmla="*/ 277489 w 619476"/>
                <a:gd name="connsiteY178" fmla="*/ 556313 h 884057"/>
                <a:gd name="connsiteX179" fmla="*/ 283320 w 619476"/>
                <a:gd name="connsiteY179" fmla="*/ 559415 h 884057"/>
                <a:gd name="connsiteX180" fmla="*/ 288188 w 619476"/>
                <a:gd name="connsiteY180" fmla="*/ 561288 h 884057"/>
                <a:gd name="connsiteX181" fmla="*/ 286155 w 619476"/>
                <a:gd name="connsiteY181" fmla="*/ 579207 h 884057"/>
                <a:gd name="connsiteX182" fmla="*/ 290488 w 619476"/>
                <a:gd name="connsiteY182" fmla="*/ 596913 h 884057"/>
                <a:gd name="connsiteX183" fmla="*/ 296693 w 619476"/>
                <a:gd name="connsiteY183" fmla="*/ 616598 h 884057"/>
                <a:gd name="connsiteX184" fmla="*/ 286209 w 619476"/>
                <a:gd name="connsiteY184" fmla="*/ 629703 h 884057"/>
                <a:gd name="connsiteX185" fmla="*/ 282090 w 619476"/>
                <a:gd name="connsiteY185" fmla="*/ 644467 h 884057"/>
                <a:gd name="connsiteX186" fmla="*/ 285353 w 619476"/>
                <a:gd name="connsiteY186" fmla="*/ 655914 h 884057"/>
                <a:gd name="connsiteX187" fmla="*/ 291130 w 619476"/>
                <a:gd name="connsiteY187" fmla="*/ 665061 h 884057"/>
                <a:gd name="connsiteX188" fmla="*/ 294072 w 619476"/>
                <a:gd name="connsiteY188" fmla="*/ 683837 h 884057"/>
                <a:gd name="connsiteX189" fmla="*/ 306642 w 619476"/>
                <a:gd name="connsiteY189" fmla="*/ 691112 h 884057"/>
                <a:gd name="connsiteX190" fmla="*/ 308568 w 619476"/>
                <a:gd name="connsiteY190" fmla="*/ 701542 h 884057"/>
                <a:gd name="connsiteX191" fmla="*/ 315201 w 619476"/>
                <a:gd name="connsiteY191" fmla="*/ 709085 h 884057"/>
                <a:gd name="connsiteX192" fmla="*/ 313596 w 619476"/>
                <a:gd name="connsiteY192" fmla="*/ 714167 h 884057"/>
                <a:gd name="connsiteX193" fmla="*/ 303914 w 619476"/>
                <a:gd name="connsiteY193" fmla="*/ 711706 h 884057"/>
                <a:gd name="connsiteX194" fmla="*/ 303647 w 619476"/>
                <a:gd name="connsiteY194" fmla="*/ 724597 h 884057"/>
                <a:gd name="connsiteX195" fmla="*/ 313596 w 619476"/>
                <a:gd name="connsiteY195" fmla="*/ 729840 h 884057"/>
                <a:gd name="connsiteX196" fmla="*/ 318785 w 619476"/>
                <a:gd name="connsiteY196" fmla="*/ 720693 h 884057"/>
                <a:gd name="connsiteX197" fmla="*/ 323385 w 619476"/>
                <a:gd name="connsiteY197" fmla="*/ 726898 h 884057"/>
                <a:gd name="connsiteX198" fmla="*/ 332211 w 619476"/>
                <a:gd name="connsiteY198" fmla="*/ 732568 h 884057"/>
                <a:gd name="connsiteX199" fmla="*/ 329269 w 619476"/>
                <a:gd name="connsiteY199" fmla="*/ 742838 h 884057"/>
                <a:gd name="connsiteX200" fmla="*/ 327558 w 619476"/>
                <a:gd name="connsiteY200" fmla="*/ 754553 h 884057"/>
                <a:gd name="connsiteX201" fmla="*/ 327344 w 619476"/>
                <a:gd name="connsiteY201" fmla="*/ 762737 h 884057"/>
                <a:gd name="connsiteX202" fmla="*/ 337828 w 619476"/>
                <a:gd name="connsiteY202" fmla="*/ 763325 h 884057"/>
                <a:gd name="connsiteX203" fmla="*/ 335902 w 619476"/>
                <a:gd name="connsiteY203" fmla="*/ 769637 h 884057"/>
                <a:gd name="connsiteX204" fmla="*/ 331997 w 619476"/>
                <a:gd name="connsiteY204" fmla="*/ 775093 h 884057"/>
                <a:gd name="connsiteX205" fmla="*/ 344942 w 619476"/>
                <a:gd name="connsiteY205" fmla="*/ 777447 h 884057"/>
                <a:gd name="connsiteX206" fmla="*/ 350238 w 619476"/>
                <a:gd name="connsiteY206" fmla="*/ 795099 h 884057"/>
                <a:gd name="connsiteX207" fmla="*/ 330125 w 619476"/>
                <a:gd name="connsiteY207" fmla="*/ 812752 h 884057"/>
                <a:gd name="connsiteX208" fmla="*/ 326381 w 619476"/>
                <a:gd name="connsiteY208" fmla="*/ 820133 h 884057"/>
                <a:gd name="connsiteX209" fmla="*/ 327344 w 619476"/>
                <a:gd name="connsiteY209" fmla="*/ 826766 h 884057"/>
                <a:gd name="connsiteX210" fmla="*/ 327076 w 619476"/>
                <a:gd name="connsiteY210" fmla="*/ 833934 h 884057"/>
                <a:gd name="connsiteX211" fmla="*/ 322208 w 619476"/>
                <a:gd name="connsiteY211" fmla="*/ 840086 h 884057"/>
                <a:gd name="connsiteX212" fmla="*/ 309370 w 619476"/>
                <a:gd name="connsiteY212" fmla="*/ 837090 h 884057"/>
                <a:gd name="connsiteX213" fmla="*/ 300758 w 619476"/>
                <a:gd name="connsiteY213" fmla="*/ 846986 h 884057"/>
                <a:gd name="connsiteX214" fmla="*/ 301347 w 619476"/>
                <a:gd name="connsiteY214" fmla="*/ 862713 h 884057"/>
                <a:gd name="connsiteX215" fmla="*/ 309157 w 619476"/>
                <a:gd name="connsiteY215" fmla="*/ 871592 h 884057"/>
                <a:gd name="connsiteX216" fmla="*/ 313436 w 619476"/>
                <a:gd name="connsiteY216" fmla="*/ 876514 h 884057"/>
                <a:gd name="connsiteX217" fmla="*/ 320604 w 619476"/>
                <a:gd name="connsiteY217" fmla="*/ 880526 h 884057"/>
                <a:gd name="connsiteX218" fmla="*/ 328146 w 619476"/>
                <a:gd name="connsiteY218" fmla="*/ 878439 h 884057"/>
                <a:gd name="connsiteX219" fmla="*/ 343338 w 619476"/>
                <a:gd name="connsiteY219" fmla="*/ 881167 h 884057"/>
                <a:gd name="connsiteX220" fmla="*/ 353394 w 619476"/>
                <a:gd name="connsiteY220" fmla="*/ 880311 h 884057"/>
                <a:gd name="connsiteX221" fmla="*/ 369816 w 619476"/>
                <a:gd name="connsiteY221" fmla="*/ 884056 h 884057"/>
                <a:gd name="connsiteX222" fmla="*/ 384847 w 619476"/>
                <a:gd name="connsiteY222" fmla="*/ 877637 h 884057"/>
                <a:gd name="connsiteX223" fmla="*/ 397846 w 619476"/>
                <a:gd name="connsiteY223" fmla="*/ 874748 h 884057"/>
                <a:gd name="connsiteX224" fmla="*/ 407314 w 619476"/>
                <a:gd name="connsiteY224" fmla="*/ 870095 h 884057"/>
                <a:gd name="connsiteX225" fmla="*/ 417103 w 619476"/>
                <a:gd name="connsiteY225" fmla="*/ 871967 h 884057"/>
                <a:gd name="connsiteX226" fmla="*/ 428175 w 619476"/>
                <a:gd name="connsiteY226" fmla="*/ 865441 h 884057"/>
                <a:gd name="connsiteX227" fmla="*/ 453851 w 619476"/>
                <a:gd name="connsiteY227" fmla="*/ 878439 h 884057"/>
                <a:gd name="connsiteX228" fmla="*/ 463854 w 619476"/>
                <a:gd name="connsiteY228" fmla="*/ 867741 h 884057"/>
                <a:gd name="connsiteX229" fmla="*/ 473162 w 619476"/>
                <a:gd name="connsiteY229" fmla="*/ 868650 h 884057"/>
                <a:gd name="connsiteX230" fmla="*/ 480918 w 619476"/>
                <a:gd name="connsiteY230" fmla="*/ 869988 h 884057"/>
                <a:gd name="connsiteX231" fmla="*/ 489851 w 619476"/>
                <a:gd name="connsiteY231" fmla="*/ 873090 h 884057"/>
                <a:gd name="connsiteX232" fmla="*/ 493061 w 619476"/>
                <a:gd name="connsiteY232" fmla="*/ 880793 h 884057"/>
                <a:gd name="connsiteX233" fmla="*/ 503438 w 619476"/>
                <a:gd name="connsiteY233" fmla="*/ 874534 h 884057"/>
                <a:gd name="connsiteX234" fmla="*/ 509483 w 619476"/>
                <a:gd name="connsiteY234" fmla="*/ 863408 h 884057"/>
                <a:gd name="connsiteX235" fmla="*/ 535961 w 619476"/>
                <a:gd name="connsiteY235" fmla="*/ 857792 h 884057"/>
                <a:gd name="connsiteX236" fmla="*/ 551634 w 619476"/>
                <a:gd name="connsiteY236" fmla="*/ 847735 h 884057"/>
                <a:gd name="connsiteX237" fmla="*/ 562707 w 619476"/>
                <a:gd name="connsiteY237" fmla="*/ 846451 h 884057"/>
                <a:gd name="connsiteX238" fmla="*/ 575063 w 619476"/>
                <a:gd name="connsiteY238" fmla="*/ 840674 h 884057"/>
                <a:gd name="connsiteX239" fmla="*/ 580947 w 619476"/>
                <a:gd name="connsiteY239" fmla="*/ 849286 h 884057"/>
                <a:gd name="connsiteX240" fmla="*/ 598493 w 619476"/>
                <a:gd name="connsiteY240" fmla="*/ 845381 h 884057"/>
                <a:gd name="connsiteX241" fmla="*/ 611598 w 619476"/>
                <a:gd name="connsiteY241" fmla="*/ 831153 h 884057"/>
                <a:gd name="connsiteX242" fmla="*/ 618231 w 619476"/>
                <a:gd name="connsiteY242" fmla="*/ 816924 h 884057"/>
                <a:gd name="connsiteX243" fmla="*/ 603574 w 619476"/>
                <a:gd name="connsiteY243" fmla="*/ 780657 h 884057"/>
                <a:gd name="connsiteX244" fmla="*/ 580840 w 619476"/>
                <a:gd name="connsiteY244" fmla="*/ 725293 h 884057"/>
                <a:gd name="connsiteX245" fmla="*/ 584317 w 619476"/>
                <a:gd name="connsiteY245" fmla="*/ 716092 h 884057"/>
                <a:gd name="connsiteX246" fmla="*/ 585334 w 619476"/>
                <a:gd name="connsiteY246" fmla="*/ 698119 h 884057"/>
                <a:gd name="connsiteX247" fmla="*/ 582606 w 619476"/>
                <a:gd name="connsiteY247" fmla="*/ 686351 h 884057"/>
                <a:gd name="connsiteX248" fmla="*/ 580145 w 619476"/>
                <a:gd name="connsiteY248" fmla="*/ 671694 h 884057"/>
                <a:gd name="connsiteX249" fmla="*/ 582017 w 619476"/>
                <a:gd name="connsiteY249" fmla="*/ 640188 h 884057"/>
                <a:gd name="connsiteX250" fmla="*/ 588650 w 619476"/>
                <a:gd name="connsiteY250" fmla="*/ 622375 h 884057"/>
                <a:gd name="connsiteX251" fmla="*/ 585762 w 619476"/>
                <a:gd name="connsiteY251" fmla="*/ 611891 h 884057"/>
                <a:gd name="connsiteX252" fmla="*/ 564632 w 619476"/>
                <a:gd name="connsiteY252" fmla="*/ 594345 h 884057"/>
                <a:gd name="connsiteX253" fmla="*/ 553720 w 619476"/>
                <a:gd name="connsiteY253" fmla="*/ 584877 h 884057"/>
                <a:gd name="connsiteX254" fmla="*/ 553720 w 619476"/>
                <a:gd name="connsiteY254" fmla="*/ 569793 h 884057"/>
                <a:gd name="connsiteX255" fmla="*/ 542487 w 619476"/>
                <a:gd name="connsiteY255" fmla="*/ 566797 h 884057"/>
                <a:gd name="connsiteX256" fmla="*/ 526226 w 619476"/>
                <a:gd name="connsiteY256" fmla="*/ 529406 h 884057"/>
                <a:gd name="connsiteX257" fmla="*/ 494131 w 619476"/>
                <a:gd name="connsiteY257" fmla="*/ 455214 h 884057"/>
                <a:gd name="connsiteX258" fmla="*/ 464764 w 619476"/>
                <a:gd name="connsiteY258" fmla="*/ 404450 h 884057"/>
                <a:gd name="connsiteX259" fmla="*/ 448502 w 619476"/>
                <a:gd name="connsiteY259" fmla="*/ 375511 h 884057"/>
                <a:gd name="connsiteX260" fmla="*/ 442725 w 619476"/>
                <a:gd name="connsiteY260" fmla="*/ 360426 h 884057"/>
                <a:gd name="connsiteX261" fmla="*/ 441709 w 619476"/>
                <a:gd name="connsiteY261" fmla="*/ 348337 h 884057"/>
                <a:gd name="connsiteX262" fmla="*/ 446469 w 619476"/>
                <a:gd name="connsiteY262" fmla="*/ 340421 h 884057"/>
                <a:gd name="connsiteX263" fmla="*/ 443474 w 619476"/>
                <a:gd name="connsiteY263" fmla="*/ 321003 h 884057"/>
                <a:gd name="connsiteX264" fmla="*/ 436574 w 619476"/>
                <a:gd name="connsiteY264" fmla="*/ 318543 h 884057"/>
                <a:gd name="connsiteX265" fmla="*/ 437001 w 619476"/>
                <a:gd name="connsiteY265" fmla="*/ 298109 h 884057"/>
                <a:gd name="connsiteX266" fmla="*/ 435985 w 619476"/>
                <a:gd name="connsiteY266" fmla="*/ 280724 h 884057"/>
                <a:gd name="connsiteX267" fmla="*/ 432829 w 619476"/>
                <a:gd name="connsiteY267" fmla="*/ 266495 h 884057"/>
                <a:gd name="connsiteX268" fmla="*/ 418440 w 619476"/>
                <a:gd name="connsiteY268" fmla="*/ 261200 h 884057"/>
                <a:gd name="connsiteX269" fmla="*/ 410791 w 619476"/>
                <a:gd name="connsiteY269" fmla="*/ 248415 h 884057"/>
                <a:gd name="connsiteX270" fmla="*/ 418547 w 619476"/>
                <a:gd name="connsiteY270" fmla="*/ 239642 h 884057"/>
                <a:gd name="connsiteX271" fmla="*/ 420152 w 619476"/>
                <a:gd name="connsiteY271" fmla="*/ 229586 h 884057"/>
                <a:gd name="connsiteX272" fmla="*/ 412395 w 619476"/>
                <a:gd name="connsiteY272" fmla="*/ 208457 h 884057"/>
                <a:gd name="connsiteX273" fmla="*/ 397364 w 619476"/>
                <a:gd name="connsiteY273" fmla="*/ 175666 h 884057"/>
                <a:gd name="connsiteX274" fmla="*/ 395973 w 619476"/>
                <a:gd name="connsiteY274" fmla="*/ 172778 h 884057"/>
                <a:gd name="connsiteX275" fmla="*/ 383296 w 619476"/>
                <a:gd name="connsiteY275" fmla="*/ 150204 h 884057"/>
                <a:gd name="connsiteX276" fmla="*/ 379498 w 619476"/>
                <a:gd name="connsiteY276" fmla="*/ 150204 h 884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Lst>
              <a:rect l="l" t="t" r="r" b="b"/>
              <a:pathLst>
                <a:path w="619476" h="884057">
                  <a:moveTo>
                    <a:pt x="379070" y="149830"/>
                  </a:moveTo>
                  <a:cubicBezTo>
                    <a:pt x="375861" y="149884"/>
                    <a:pt x="372865" y="152451"/>
                    <a:pt x="372812" y="152451"/>
                  </a:cubicBezTo>
                  <a:cubicBezTo>
                    <a:pt x="372009" y="153146"/>
                    <a:pt x="370886" y="153253"/>
                    <a:pt x="369923" y="152826"/>
                  </a:cubicBezTo>
                  <a:cubicBezTo>
                    <a:pt x="369067" y="152398"/>
                    <a:pt x="368479" y="151595"/>
                    <a:pt x="368425" y="150632"/>
                  </a:cubicBezTo>
                  <a:cubicBezTo>
                    <a:pt x="368318" y="150418"/>
                    <a:pt x="367676" y="148974"/>
                    <a:pt x="364146" y="147423"/>
                  </a:cubicBezTo>
                  <a:cubicBezTo>
                    <a:pt x="359171" y="145230"/>
                    <a:pt x="358101" y="141164"/>
                    <a:pt x="357352" y="138490"/>
                  </a:cubicBezTo>
                  <a:cubicBezTo>
                    <a:pt x="357139" y="137741"/>
                    <a:pt x="356871" y="136564"/>
                    <a:pt x="356604" y="136350"/>
                  </a:cubicBezTo>
                  <a:cubicBezTo>
                    <a:pt x="355962" y="135762"/>
                    <a:pt x="352859" y="135708"/>
                    <a:pt x="350345" y="136243"/>
                  </a:cubicBezTo>
                  <a:cubicBezTo>
                    <a:pt x="349489" y="136404"/>
                    <a:pt x="348633" y="136136"/>
                    <a:pt x="347991" y="135548"/>
                  </a:cubicBezTo>
                  <a:cubicBezTo>
                    <a:pt x="347350" y="134959"/>
                    <a:pt x="347082" y="134103"/>
                    <a:pt x="347189" y="133248"/>
                  </a:cubicBezTo>
                  <a:lnTo>
                    <a:pt x="353982" y="86496"/>
                  </a:lnTo>
                  <a:cubicBezTo>
                    <a:pt x="351629" y="86496"/>
                    <a:pt x="348847" y="85961"/>
                    <a:pt x="345691" y="84035"/>
                  </a:cubicBezTo>
                  <a:cubicBezTo>
                    <a:pt x="341947" y="81789"/>
                    <a:pt x="339593" y="82110"/>
                    <a:pt x="336009" y="82591"/>
                  </a:cubicBezTo>
                  <a:cubicBezTo>
                    <a:pt x="334672" y="82751"/>
                    <a:pt x="333174" y="82965"/>
                    <a:pt x="331516" y="83019"/>
                  </a:cubicBezTo>
                  <a:cubicBezTo>
                    <a:pt x="328788" y="83072"/>
                    <a:pt x="327076" y="82591"/>
                    <a:pt x="325578" y="82163"/>
                  </a:cubicBezTo>
                  <a:cubicBezTo>
                    <a:pt x="323599" y="81575"/>
                    <a:pt x="322048" y="81093"/>
                    <a:pt x="317501" y="82217"/>
                  </a:cubicBezTo>
                  <a:cubicBezTo>
                    <a:pt x="314773" y="82912"/>
                    <a:pt x="312901" y="83875"/>
                    <a:pt x="310975" y="84891"/>
                  </a:cubicBezTo>
                  <a:cubicBezTo>
                    <a:pt x="307017" y="86977"/>
                    <a:pt x="302951" y="89117"/>
                    <a:pt x="292307" y="89224"/>
                  </a:cubicBezTo>
                  <a:cubicBezTo>
                    <a:pt x="292093" y="89224"/>
                    <a:pt x="291879" y="89224"/>
                    <a:pt x="291665" y="89224"/>
                  </a:cubicBezTo>
                  <a:cubicBezTo>
                    <a:pt x="280218" y="89224"/>
                    <a:pt x="274601" y="84624"/>
                    <a:pt x="270054" y="80933"/>
                  </a:cubicBezTo>
                  <a:cubicBezTo>
                    <a:pt x="268182" y="79435"/>
                    <a:pt x="266577" y="78098"/>
                    <a:pt x="264812" y="77242"/>
                  </a:cubicBezTo>
                  <a:cubicBezTo>
                    <a:pt x="257537" y="73658"/>
                    <a:pt x="252883" y="67292"/>
                    <a:pt x="252776" y="63441"/>
                  </a:cubicBezTo>
                  <a:cubicBezTo>
                    <a:pt x="252776" y="61890"/>
                    <a:pt x="252616" y="58680"/>
                    <a:pt x="246143" y="54187"/>
                  </a:cubicBezTo>
                  <a:cubicBezTo>
                    <a:pt x="241971" y="51298"/>
                    <a:pt x="237157" y="52261"/>
                    <a:pt x="233305" y="53010"/>
                  </a:cubicBezTo>
                  <a:cubicBezTo>
                    <a:pt x="231380" y="53385"/>
                    <a:pt x="229882" y="53706"/>
                    <a:pt x="228545" y="53492"/>
                  </a:cubicBezTo>
                  <a:cubicBezTo>
                    <a:pt x="226672" y="53224"/>
                    <a:pt x="225603" y="52315"/>
                    <a:pt x="225121" y="51566"/>
                  </a:cubicBezTo>
                  <a:cubicBezTo>
                    <a:pt x="223837" y="49801"/>
                    <a:pt x="224265" y="47608"/>
                    <a:pt x="224533" y="46217"/>
                  </a:cubicBezTo>
                  <a:cubicBezTo>
                    <a:pt x="224533" y="46003"/>
                    <a:pt x="224640" y="45789"/>
                    <a:pt x="224640" y="45575"/>
                  </a:cubicBezTo>
                  <a:cubicBezTo>
                    <a:pt x="224265" y="45307"/>
                    <a:pt x="223142" y="44879"/>
                    <a:pt x="220628" y="44879"/>
                  </a:cubicBezTo>
                  <a:cubicBezTo>
                    <a:pt x="210678" y="45147"/>
                    <a:pt x="209769" y="39798"/>
                    <a:pt x="209716" y="38193"/>
                  </a:cubicBezTo>
                  <a:cubicBezTo>
                    <a:pt x="209716" y="37444"/>
                    <a:pt x="209876" y="36749"/>
                    <a:pt x="210143" y="36107"/>
                  </a:cubicBezTo>
                  <a:cubicBezTo>
                    <a:pt x="207095" y="36107"/>
                    <a:pt x="203725" y="36107"/>
                    <a:pt x="200569" y="35893"/>
                  </a:cubicBezTo>
                  <a:cubicBezTo>
                    <a:pt x="192170" y="35358"/>
                    <a:pt x="183986" y="31881"/>
                    <a:pt x="183665" y="31774"/>
                  </a:cubicBezTo>
                  <a:cubicBezTo>
                    <a:pt x="182381" y="31239"/>
                    <a:pt x="181739" y="29795"/>
                    <a:pt x="182167" y="28457"/>
                  </a:cubicBezTo>
                  <a:lnTo>
                    <a:pt x="191849" y="0"/>
                  </a:lnTo>
                  <a:cubicBezTo>
                    <a:pt x="189442" y="909"/>
                    <a:pt x="186447" y="1070"/>
                    <a:pt x="183719" y="1819"/>
                  </a:cubicBezTo>
                  <a:cubicBezTo>
                    <a:pt x="179814" y="2889"/>
                    <a:pt x="179332" y="6365"/>
                    <a:pt x="175160" y="9200"/>
                  </a:cubicBezTo>
                  <a:cubicBezTo>
                    <a:pt x="170934" y="12036"/>
                    <a:pt x="162910" y="10484"/>
                    <a:pt x="158203" y="9735"/>
                  </a:cubicBezTo>
                  <a:cubicBezTo>
                    <a:pt x="153496" y="8987"/>
                    <a:pt x="155261" y="4707"/>
                    <a:pt x="151624" y="4440"/>
                  </a:cubicBezTo>
                  <a:cubicBezTo>
                    <a:pt x="147986" y="4172"/>
                    <a:pt x="145472" y="2675"/>
                    <a:pt x="141567" y="4226"/>
                  </a:cubicBezTo>
                  <a:cubicBezTo>
                    <a:pt x="137609" y="5831"/>
                    <a:pt x="139267" y="10431"/>
                    <a:pt x="134399" y="13426"/>
                  </a:cubicBezTo>
                  <a:cubicBezTo>
                    <a:pt x="129532" y="16422"/>
                    <a:pt x="126643" y="13640"/>
                    <a:pt x="123273" y="15726"/>
                  </a:cubicBezTo>
                  <a:cubicBezTo>
                    <a:pt x="119903" y="17813"/>
                    <a:pt x="122203" y="21397"/>
                    <a:pt x="119047" y="26746"/>
                  </a:cubicBezTo>
                  <a:cubicBezTo>
                    <a:pt x="115891" y="32095"/>
                    <a:pt x="118298" y="38621"/>
                    <a:pt x="117496" y="42579"/>
                  </a:cubicBezTo>
                  <a:cubicBezTo>
                    <a:pt x="116747" y="46484"/>
                    <a:pt x="112628" y="47180"/>
                    <a:pt x="107547" y="44291"/>
                  </a:cubicBezTo>
                  <a:cubicBezTo>
                    <a:pt x="102465" y="41402"/>
                    <a:pt x="108242" y="36695"/>
                    <a:pt x="105942" y="34395"/>
                  </a:cubicBezTo>
                  <a:cubicBezTo>
                    <a:pt x="103642" y="32095"/>
                    <a:pt x="100593" y="34502"/>
                    <a:pt x="96260" y="35090"/>
                  </a:cubicBezTo>
                  <a:cubicBezTo>
                    <a:pt x="91927" y="35679"/>
                    <a:pt x="89359" y="38460"/>
                    <a:pt x="94067" y="42098"/>
                  </a:cubicBezTo>
                  <a:cubicBezTo>
                    <a:pt x="98774" y="45735"/>
                    <a:pt x="98025" y="49747"/>
                    <a:pt x="95137" y="51138"/>
                  </a:cubicBezTo>
                  <a:cubicBezTo>
                    <a:pt x="92248" y="52475"/>
                    <a:pt x="91660" y="55952"/>
                    <a:pt x="88129" y="57557"/>
                  </a:cubicBezTo>
                  <a:cubicBezTo>
                    <a:pt x="84599" y="59162"/>
                    <a:pt x="82780" y="55150"/>
                    <a:pt x="77270" y="55257"/>
                  </a:cubicBezTo>
                  <a:cubicBezTo>
                    <a:pt x="71814" y="55364"/>
                    <a:pt x="64111" y="52636"/>
                    <a:pt x="59190" y="49319"/>
                  </a:cubicBezTo>
                  <a:cubicBezTo>
                    <a:pt x="54322" y="46056"/>
                    <a:pt x="50846" y="44772"/>
                    <a:pt x="48920" y="48089"/>
                  </a:cubicBezTo>
                  <a:cubicBezTo>
                    <a:pt x="46994" y="51405"/>
                    <a:pt x="42019" y="54187"/>
                    <a:pt x="39131" y="58680"/>
                  </a:cubicBezTo>
                  <a:cubicBezTo>
                    <a:pt x="36242" y="63120"/>
                    <a:pt x="37205" y="67720"/>
                    <a:pt x="32605" y="67185"/>
                  </a:cubicBezTo>
                  <a:cubicBezTo>
                    <a:pt x="28005" y="66597"/>
                    <a:pt x="23672" y="70074"/>
                    <a:pt x="22388" y="76814"/>
                  </a:cubicBezTo>
                  <a:cubicBezTo>
                    <a:pt x="21104" y="83554"/>
                    <a:pt x="16932" y="88475"/>
                    <a:pt x="20248" y="91952"/>
                  </a:cubicBezTo>
                  <a:cubicBezTo>
                    <a:pt x="23565" y="95429"/>
                    <a:pt x="25865" y="101848"/>
                    <a:pt x="24688" y="105753"/>
                  </a:cubicBezTo>
                  <a:cubicBezTo>
                    <a:pt x="23511" y="109658"/>
                    <a:pt x="22548" y="113295"/>
                    <a:pt x="25276" y="117040"/>
                  </a:cubicBezTo>
                  <a:cubicBezTo>
                    <a:pt x="28005" y="120784"/>
                    <a:pt x="24046" y="121640"/>
                    <a:pt x="20623" y="122014"/>
                  </a:cubicBezTo>
                  <a:cubicBezTo>
                    <a:pt x="17146" y="122389"/>
                    <a:pt x="14097" y="121426"/>
                    <a:pt x="12973" y="127898"/>
                  </a:cubicBezTo>
                  <a:cubicBezTo>
                    <a:pt x="11904" y="134371"/>
                    <a:pt x="15488" y="133676"/>
                    <a:pt x="18430" y="136297"/>
                  </a:cubicBezTo>
                  <a:cubicBezTo>
                    <a:pt x="21372" y="138971"/>
                    <a:pt x="19820" y="144427"/>
                    <a:pt x="18002" y="146514"/>
                  </a:cubicBezTo>
                  <a:cubicBezTo>
                    <a:pt x="16183" y="148600"/>
                    <a:pt x="11155" y="149295"/>
                    <a:pt x="7571" y="147744"/>
                  </a:cubicBezTo>
                  <a:cubicBezTo>
                    <a:pt x="3987" y="146139"/>
                    <a:pt x="82" y="147904"/>
                    <a:pt x="1152" y="151916"/>
                  </a:cubicBezTo>
                  <a:cubicBezTo>
                    <a:pt x="2222" y="155928"/>
                    <a:pt x="6768" y="158014"/>
                    <a:pt x="6127" y="165289"/>
                  </a:cubicBezTo>
                  <a:cubicBezTo>
                    <a:pt x="5485" y="172564"/>
                    <a:pt x="7731" y="173794"/>
                    <a:pt x="11155" y="180106"/>
                  </a:cubicBezTo>
                  <a:cubicBezTo>
                    <a:pt x="14632" y="186418"/>
                    <a:pt x="19232" y="185295"/>
                    <a:pt x="19927" y="181550"/>
                  </a:cubicBezTo>
                  <a:cubicBezTo>
                    <a:pt x="20623" y="177806"/>
                    <a:pt x="23244" y="173420"/>
                    <a:pt x="25972" y="169675"/>
                  </a:cubicBezTo>
                  <a:cubicBezTo>
                    <a:pt x="28700" y="165931"/>
                    <a:pt x="33835" y="155875"/>
                    <a:pt x="36831" y="151167"/>
                  </a:cubicBezTo>
                  <a:cubicBezTo>
                    <a:pt x="39826" y="146514"/>
                    <a:pt x="34958" y="135922"/>
                    <a:pt x="40950" y="135280"/>
                  </a:cubicBezTo>
                  <a:cubicBezTo>
                    <a:pt x="46941" y="134638"/>
                    <a:pt x="45764" y="143037"/>
                    <a:pt x="49776" y="148600"/>
                  </a:cubicBezTo>
                  <a:cubicBezTo>
                    <a:pt x="53788" y="154163"/>
                    <a:pt x="56302" y="157640"/>
                    <a:pt x="53627" y="166252"/>
                  </a:cubicBezTo>
                  <a:cubicBezTo>
                    <a:pt x="50952" y="174864"/>
                    <a:pt x="42501" y="172778"/>
                    <a:pt x="35386" y="180855"/>
                  </a:cubicBezTo>
                  <a:cubicBezTo>
                    <a:pt x="28272" y="188932"/>
                    <a:pt x="23511" y="198668"/>
                    <a:pt x="19874" y="206371"/>
                  </a:cubicBezTo>
                  <a:cubicBezTo>
                    <a:pt x="16236" y="214020"/>
                    <a:pt x="19499" y="218246"/>
                    <a:pt x="15648" y="224772"/>
                  </a:cubicBezTo>
                  <a:cubicBezTo>
                    <a:pt x="11797" y="231298"/>
                    <a:pt x="12973" y="234561"/>
                    <a:pt x="10459" y="243012"/>
                  </a:cubicBezTo>
                  <a:cubicBezTo>
                    <a:pt x="7945" y="251464"/>
                    <a:pt x="724" y="253015"/>
                    <a:pt x="82" y="258525"/>
                  </a:cubicBezTo>
                  <a:cubicBezTo>
                    <a:pt x="-560" y="264088"/>
                    <a:pt x="2703" y="266763"/>
                    <a:pt x="5217" y="269384"/>
                  </a:cubicBezTo>
                  <a:cubicBezTo>
                    <a:pt x="7731" y="272005"/>
                    <a:pt x="11422" y="269972"/>
                    <a:pt x="14150" y="272272"/>
                  </a:cubicBezTo>
                  <a:cubicBezTo>
                    <a:pt x="16825" y="274572"/>
                    <a:pt x="16771" y="277835"/>
                    <a:pt x="15648" y="282061"/>
                  </a:cubicBezTo>
                  <a:cubicBezTo>
                    <a:pt x="14525" y="286287"/>
                    <a:pt x="17681" y="287090"/>
                    <a:pt x="18644" y="289229"/>
                  </a:cubicBezTo>
                  <a:cubicBezTo>
                    <a:pt x="19660" y="291369"/>
                    <a:pt x="21051" y="292011"/>
                    <a:pt x="21532" y="293990"/>
                  </a:cubicBezTo>
                  <a:cubicBezTo>
                    <a:pt x="22013" y="295969"/>
                    <a:pt x="23511" y="298323"/>
                    <a:pt x="25704" y="297841"/>
                  </a:cubicBezTo>
                  <a:cubicBezTo>
                    <a:pt x="27898" y="297360"/>
                    <a:pt x="27363" y="295113"/>
                    <a:pt x="25758" y="292706"/>
                  </a:cubicBezTo>
                  <a:cubicBezTo>
                    <a:pt x="24153" y="290299"/>
                    <a:pt x="26400" y="288480"/>
                    <a:pt x="23565" y="284789"/>
                  </a:cubicBezTo>
                  <a:cubicBezTo>
                    <a:pt x="20730" y="281098"/>
                    <a:pt x="22441" y="279226"/>
                    <a:pt x="24688" y="277782"/>
                  </a:cubicBezTo>
                  <a:cubicBezTo>
                    <a:pt x="26881" y="276338"/>
                    <a:pt x="28860" y="274786"/>
                    <a:pt x="33568" y="273717"/>
                  </a:cubicBezTo>
                  <a:cubicBezTo>
                    <a:pt x="38275" y="272593"/>
                    <a:pt x="38114" y="276926"/>
                    <a:pt x="41110" y="279761"/>
                  </a:cubicBezTo>
                  <a:cubicBezTo>
                    <a:pt x="44106" y="282596"/>
                    <a:pt x="47529" y="280029"/>
                    <a:pt x="50311" y="283934"/>
                  </a:cubicBezTo>
                  <a:cubicBezTo>
                    <a:pt x="53092" y="287838"/>
                    <a:pt x="56088" y="287250"/>
                    <a:pt x="55499" y="291850"/>
                  </a:cubicBezTo>
                  <a:cubicBezTo>
                    <a:pt x="54911" y="296451"/>
                    <a:pt x="49936" y="297092"/>
                    <a:pt x="49134" y="300516"/>
                  </a:cubicBezTo>
                  <a:cubicBezTo>
                    <a:pt x="48331" y="303993"/>
                    <a:pt x="52450" y="305170"/>
                    <a:pt x="54536" y="302602"/>
                  </a:cubicBezTo>
                  <a:cubicBezTo>
                    <a:pt x="56623" y="300034"/>
                    <a:pt x="60100" y="299821"/>
                    <a:pt x="59351" y="303618"/>
                  </a:cubicBezTo>
                  <a:cubicBezTo>
                    <a:pt x="58602" y="307416"/>
                    <a:pt x="55767" y="307309"/>
                    <a:pt x="51327" y="310679"/>
                  </a:cubicBezTo>
                  <a:cubicBezTo>
                    <a:pt x="46941" y="314049"/>
                    <a:pt x="50685" y="318115"/>
                    <a:pt x="55499" y="320094"/>
                  </a:cubicBezTo>
                  <a:cubicBezTo>
                    <a:pt x="60313" y="322073"/>
                    <a:pt x="63149" y="325122"/>
                    <a:pt x="65770" y="330578"/>
                  </a:cubicBezTo>
                  <a:cubicBezTo>
                    <a:pt x="68444" y="336034"/>
                    <a:pt x="74756" y="336141"/>
                    <a:pt x="79731" y="333895"/>
                  </a:cubicBezTo>
                  <a:cubicBezTo>
                    <a:pt x="84706" y="331648"/>
                    <a:pt x="89359" y="333467"/>
                    <a:pt x="92034" y="338227"/>
                  </a:cubicBezTo>
                  <a:cubicBezTo>
                    <a:pt x="94709" y="342988"/>
                    <a:pt x="92890" y="348070"/>
                    <a:pt x="97437" y="351761"/>
                  </a:cubicBezTo>
                  <a:cubicBezTo>
                    <a:pt x="101983" y="355452"/>
                    <a:pt x="105728" y="352189"/>
                    <a:pt x="109472" y="356094"/>
                  </a:cubicBezTo>
                  <a:cubicBezTo>
                    <a:pt x="113217" y="359999"/>
                    <a:pt x="111933" y="370108"/>
                    <a:pt x="110275" y="374388"/>
                  </a:cubicBezTo>
                  <a:cubicBezTo>
                    <a:pt x="108616" y="378614"/>
                    <a:pt x="105728" y="377972"/>
                    <a:pt x="105407" y="382251"/>
                  </a:cubicBezTo>
                  <a:cubicBezTo>
                    <a:pt x="105032" y="386477"/>
                    <a:pt x="103856" y="390596"/>
                    <a:pt x="109312" y="398138"/>
                  </a:cubicBezTo>
                  <a:cubicBezTo>
                    <a:pt x="114768" y="405734"/>
                    <a:pt x="120545" y="402257"/>
                    <a:pt x="124183" y="400813"/>
                  </a:cubicBezTo>
                  <a:cubicBezTo>
                    <a:pt x="127820" y="399368"/>
                    <a:pt x="128301" y="396212"/>
                    <a:pt x="129050" y="392949"/>
                  </a:cubicBezTo>
                  <a:cubicBezTo>
                    <a:pt x="129799" y="389686"/>
                    <a:pt x="133437" y="389633"/>
                    <a:pt x="133651" y="394126"/>
                  </a:cubicBezTo>
                  <a:cubicBezTo>
                    <a:pt x="133864" y="398566"/>
                    <a:pt x="136700" y="399422"/>
                    <a:pt x="135362" y="403434"/>
                  </a:cubicBezTo>
                  <a:cubicBezTo>
                    <a:pt x="134025" y="407446"/>
                    <a:pt x="131029" y="406429"/>
                    <a:pt x="128194" y="412153"/>
                  </a:cubicBezTo>
                  <a:cubicBezTo>
                    <a:pt x="125306" y="417930"/>
                    <a:pt x="129050" y="426810"/>
                    <a:pt x="126108" y="429431"/>
                  </a:cubicBezTo>
                  <a:cubicBezTo>
                    <a:pt x="123113" y="431998"/>
                    <a:pt x="119475" y="428949"/>
                    <a:pt x="116533" y="434619"/>
                  </a:cubicBezTo>
                  <a:cubicBezTo>
                    <a:pt x="113538" y="440289"/>
                    <a:pt x="116319" y="444836"/>
                    <a:pt x="116266" y="449437"/>
                  </a:cubicBezTo>
                  <a:cubicBezTo>
                    <a:pt x="116159" y="454037"/>
                    <a:pt x="114554" y="461579"/>
                    <a:pt x="119582" y="466126"/>
                  </a:cubicBezTo>
                  <a:cubicBezTo>
                    <a:pt x="124610" y="470673"/>
                    <a:pt x="121027" y="476022"/>
                    <a:pt x="117175" y="478054"/>
                  </a:cubicBezTo>
                  <a:cubicBezTo>
                    <a:pt x="113324" y="480141"/>
                    <a:pt x="110703" y="485704"/>
                    <a:pt x="115677" y="489395"/>
                  </a:cubicBezTo>
                  <a:cubicBezTo>
                    <a:pt x="120652" y="493032"/>
                    <a:pt x="118459" y="498435"/>
                    <a:pt x="121722" y="499665"/>
                  </a:cubicBezTo>
                  <a:cubicBezTo>
                    <a:pt x="124985" y="500895"/>
                    <a:pt x="126108" y="497579"/>
                    <a:pt x="131778" y="499291"/>
                  </a:cubicBezTo>
                  <a:cubicBezTo>
                    <a:pt x="137448" y="501002"/>
                    <a:pt x="135255" y="507528"/>
                    <a:pt x="132367" y="509454"/>
                  </a:cubicBezTo>
                  <a:cubicBezTo>
                    <a:pt x="129478" y="511380"/>
                    <a:pt x="128890" y="513947"/>
                    <a:pt x="127285" y="517585"/>
                  </a:cubicBezTo>
                  <a:cubicBezTo>
                    <a:pt x="125680" y="521222"/>
                    <a:pt x="120278" y="524004"/>
                    <a:pt x="123166" y="528604"/>
                  </a:cubicBezTo>
                  <a:cubicBezTo>
                    <a:pt x="126055" y="533204"/>
                    <a:pt x="134078" y="529353"/>
                    <a:pt x="134934" y="525448"/>
                  </a:cubicBezTo>
                  <a:cubicBezTo>
                    <a:pt x="135790" y="521490"/>
                    <a:pt x="138090" y="519618"/>
                    <a:pt x="141621" y="516354"/>
                  </a:cubicBezTo>
                  <a:cubicBezTo>
                    <a:pt x="145151" y="513092"/>
                    <a:pt x="143546" y="508759"/>
                    <a:pt x="146916" y="504907"/>
                  </a:cubicBezTo>
                  <a:cubicBezTo>
                    <a:pt x="150286" y="501002"/>
                    <a:pt x="155475" y="501484"/>
                    <a:pt x="157187" y="504372"/>
                  </a:cubicBezTo>
                  <a:cubicBezTo>
                    <a:pt x="158899" y="507261"/>
                    <a:pt x="155368" y="510524"/>
                    <a:pt x="152800" y="513466"/>
                  </a:cubicBezTo>
                  <a:cubicBezTo>
                    <a:pt x="150233" y="516462"/>
                    <a:pt x="144830" y="516943"/>
                    <a:pt x="143974" y="520099"/>
                  </a:cubicBezTo>
                  <a:cubicBezTo>
                    <a:pt x="143119" y="523255"/>
                    <a:pt x="145044" y="527106"/>
                    <a:pt x="148682" y="526518"/>
                  </a:cubicBezTo>
                  <a:cubicBezTo>
                    <a:pt x="152319" y="525930"/>
                    <a:pt x="153817" y="528551"/>
                    <a:pt x="155529" y="531172"/>
                  </a:cubicBezTo>
                  <a:cubicBezTo>
                    <a:pt x="157240" y="533793"/>
                    <a:pt x="155047" y="537858"/>
                    <a:pt x="153817" y="539784"/>
                  </a:cubicBezTo>
                  <a:cubicBezTo>
                    <a:pt x="152640" y="541710"/>
                    <a:pt x="148735" y="544598"/>
                    <a:pt x="151142" y="547647"/>
                  </a:cubicBezTo>
                  <a:cubicBezTo>
                    <a:pt x="153496" y="550643"/>
                    <a:pt x="156438" y="548717"/>
                    <a:pt x="157668" y="545722"/>
                  </a:cubicBezTo>
                  <a:cubicBezTo>
                    <a:pt x="158899" y="542726"/>
                    <a:pt x="162055" y="543689"/>
                    <a:pt x="163659" y="540907"/>
                  </a:cubicBezTo>
                  <a:cubicBezTo>
                    <a:pt x="165264" y="538126"/>
                    <a:pt x="170078" y="538126"/>
                    <a:pt x="173876" y="539998"/>
                  </a:cubicBezTo>
                  <a:cubicBezTo>
                    <a:pt x="177674" y="541870"/>
                    <a:pt x="181793" y="541603"/>
                    <a:pt x="184254" y="543956"/>
                  </a:cubicBezTo>
                  <a:cubicBezTo>
                    <a:pt x="186714" y="546310"/>
                    <a:pt x="181900" y="548717"/>
                    <a:pt x="183023" y="551338"/>
                  </a:cubicBezTo>
                  <a:cubicBezTo>
                    <a:pt x="184200" y="554013"/>
                    <a:pt x="188319" y="552943"/>
                    <a:pt x="192652" y="551392"/>
                  </a:cubicBezTo>
                  <a:cubicBezTo>
                    <a:pt x="196985" y="549894"/>
                    <a:pt x="197626" y="546096"/>
                    <a:pt x="198322" y="542191"/>
                  </a:cubicBezTo>
                  <a:cubicBezTo>
                    <a:pt x="199017" y="538286"/>
                    <a:pt x="196664" y="536093"/>
                    <a:pt x="198696" y="533044"/>
                  </a:cubicBezTo>
                  <a:cubicBezTo>
                    <a:pt x="200729" y="530048"/>
                    <a:pt x="196182" y="523790"/>
                    <a:pt x="194524" y="521329"/>
                  </a:cubicBezTo>
                  <a:cubicBezTo>
                    <a:pt x="192866" y="518869"/>
                    <a:pt x="188640" y="519190"/>
                    <a:pt x="187944" y="516836"/>
                  </a:cubicBezTo>
                  <a:cubicBezTo>
                    <a:pt x="187249" y="514429"/>
                    <a:pt x="190031" y="512931"/>
                    <a:pt x="190566" y="511915"/>
                  </a:cubicBezTo>
                  <a:cubicBezTo>
                    <a:pt x="191100" y="510898"/>
                    <a:pt x="191154" y="509775"/>
                    <a:pt x="189603" y="508491"/>
                  </a:cubicBezTo>
                  <a:cubicBezTo>
                    <a:pt x="188052" y="507207"/>
                    <a:pt x="185698" y="503035"/>
                    <a:pt x="189389" y="501805"/>
                  </a:cubicBezTo>
                  <a:cubicBezTo>
                    <a:pt x="193080" y="500575"/>
                    <a:pt x="195647" y="502821"/>
                    <a:pt x="201210" y="505228"/>
                  </a:cubicBezTo>
                  <a:cubicBezTo>
                    <a:pt x="206774" y="507635"/>
                    <a:pt x="210999" y="501644"/>
                    <a:pt x="215172" y="503410"/>
                  </a:cubicBezTo>
                  <a:cubicBezTo>
                    <a:pt x="219344" y="505228"/>
                    <a:pt x="224105" y="506780"/>
                    <a:pt x="228117" y="502179"/>
                  </a:cubicBezTo>
                  <a:cubicBezTo>
                    <a:pt x="232129" y="497579"/>
                    <a:pt x="233894" y="489823"/>
                    <a:pt x="232022" y="482334"/>
                  </a:cubicBezTo>
                  <a:cubicBezTo>
                    <a:pt x="230149" y="474845"/>
                    <a:pt x="230738" y="471957"/>
                    <a:pt x="232022" y="463184"/>
                  </a:cubicBezTo>
                  <a:cubicBezTo>
                    <a:pt x="233305" y="454411"/>
                    <a:pt x="232449" y="446922"/>
                    <a:pt x="234054" y="441199"/>
                  </a:cubicBezTo>
                  <a:cubicBezTo>
                    <a:pt x="235659" y="435422"/>
                    <a:pt x="242773" y="436545"/>
                    <a:pt x="243308" y="428040"/>
                  </a:cubicBezTo>
                  <a:cubicBezTo>
                    <a:pt x="243897" y="419535"/>
                    <a:pt x="241222" y="419535"/>
                    <a:pt x="238280" y="413009"/>
                  </a:cubicBezTo>
                  <a:cubicBezTo>
                    <a:pt x="235338" y="406483"/>
                    <a:pt x="234536" y="396587"/>
                    <a:pt x="237050" y="391559"/>
                  </a:cubicBezTo>
                  <a:cubicBezTo>
                    <a:pt x="239564" y="386530"/>
                    <a:pt x="241276" y="383802"/>
                    <a:pt x="241490" y="378346"/>
                  </a:cubicBezTo>
                  <a:cubicBezTo>
                    <a:pt x="241704" y="372890"/>
                    <a:pt x="241650" y="370697"/>
                    <a:pt x="244111" y="369787"/>
                  </a:cubicBezTo>
                  <a:cubicBezTo>
                    <a:pt x="244325" y="369734"/>
                    <a:pt x="244485" y="369734"/>
                    <a:pt x="244646" y="369787"/>
                  </a:cubicBezTo>
                  <a:cubicBezTo>
                    <a:pt x="246464" y="370483"/>
                    <a:pt x="246357" y="373211"/>
                    <a:pt x="246464" y="374013"/>
                  </a:cubicBezTo>
                  <a:cubicBezTo>
                    <a:pt x="246839" y="376848"/>
                    <a:pt x="246785" y="380593"/>
                    <a:pt x="246304" y="383749"/>
                  </a:cubicBezTo>
                  <a:cubicBezTo>
                    <a:pt x="245448" y="390007"/>
                    <a:pt x="245822" y="395998"/>
                    <a:pt x="245501" y="403327"/>
                  </a:cubicBezTo>
                  <a:cubicBezTo>
                    <a:pt x="245181" y="410602"/>
                    <a:pt x="250155" y="418946"/>
                    <a:pt x="252348" y="425151"/>
                  </a:cubicBezTo>
                  <a:cubicBezTo>
                    <a:pt x="254542" y="431356"/>
                    <a:pt x="262030" y="434405"/>
                    <a:pt x="264972" y="437936"/>
                  </a:cubicBezTo>
                  <a:cubicBezTo>
                    <a:pt x="267914" y="441466"/>
                    <a:pt x="265882" y="445799"/>
                    <a:pt x="265186" y="447832"/>
                  </a:cubicBezTo>
                  <a:cubicBezTo>
                    <a:pt x="264491" y="449864"/>
                    <a:pt x="264972" y="453876"/>
                    <a:pt x="270001" y="454518"/>
                  </a:cubicBezTo>
                  <a:cubicBezTo>
                    <a:pt x="274975" y="455214"/>
                    <a:pt x="277275" y="449329"/>
                    <a:pt x="274708" y="446067"/>
                  </a:cubicBezTo>
                  <a:cubicBezTo>
                    <a:pt x="272140" y="442804"/>
                    <a:pt x="271659" y="437989"/>
                    <a:pt x="274120" y="435208"/>
                  </a:cubicBezTo>
                  <a:cubicBezTo>
                    <a:pt x="276634" y="432426"/>
                    <a:pt x="278078" y="426703"/>
                    <a:pt x="281769" y="426007"/>
                  </a:cubicBezTo>
                  <a:cubicBezTo>
                    <a:pt x="285406" y="425312"/>
                    <a:pt x="290809" y="422263"/>
                    <a:pt x="295623" y="427612"/>
                  </a:cubicBezTo>
                  <a:cubicBezTo>
                    <a:pt x="300437" y="432961"/>
                    <a:pt x="307338" y="433763"/>
                    <a:pt x="309050" y="440182"/>
                  </a:cubicBezTo>
                  <a:cubicBezTo>
                    <a:pt x="310761" y="446602"/>
                    <a:pt x="314024" y="451523"/>
                    <a:pt x="317608" y="456658"/>
                  </a:cubicBezTo>
                  <a:cubicBezTo>
                    <a:pt x="321139" y="461847"/>
                    <a:pt x="320764" y="465110"/>
                    <a:pt x="316431" y="468640"/>
                  </a:cubicBezTo>
                  <a:cubicBezTo>
                    <a:pt x="312099" y="472171"/>
                    <a:pt x="311617" y="476289"/>
                    <a:pt x="306642" y="477734"/>
                  </a:cubicBezTo>
                  <a:cubicBezTo>
                    <a:pt x="301668" y="479178"/>
                    <a:pt x="295409" y="475327"/>
                    <a:pt x="292360" y="477948"/>
                  </a:cubicBezTo>
                  <a:cubicBezTo>
                    <a:pt x="289311" y="480515"/>
                    <a:pt x="292735" y="483778"/>
                    <a:pt x="290434" y="486185"/>
                  </a:cubicBezTo>
                  <a:cubicBezTo>
                    <a:pt x="288134" y="488592"/>
                    <a:pt x="287867" y="490785"/>
                    <a:pt x="286957" y="497793"/>
                  </a:cubicBezTo>
                  <a:cubicBezTo>
                    <a:pt x="286102" y="504800"/>
                    <a:pt x="287653" y="506138"/>
                    <a:pt x="290220" y="509882"/>
                  </a:cubicBezTo>
                  <a:cubicBezTo>
                    <a:pt x="292788" y="513627"/>
                    <a:pt x="292146" y="520420"/>
                    <a:pt x="288027" y="524057"/>
                  </a:cubicBezTo>
                  <a:cubicBezTo>
                    <a:pt x="283908" y="527695"/>
                    <a:pt x="284711" y="532776"/>
                    <a:pt x="285513" y="535344"/>
                  </a:cubicBezTo>
                  <a:cubicBezTo>
                    <a:pt x="286316" y="537912"/>
                    <a:pt x="287546" y="542298"/>
                    <a:pt x="284818" y="544063"/>
                  </a:cubicBezTo>
                  <a:cubicBezTo>
                    <a:pt x="282143" y="545828"/>
                    <a:pt x="281127" y="542726"/>
                    <a:pt x="278131" y="545401"/>
                  </a:cubicBezTo>
                  <a:cubicBezTo>
                    <a:pt x="275136" y="548075"/>
                    <a:pt x="277757" y="551231"/>
                    <a:pt x="277489" y="556313"/>
                  </a:cubicBezTo>
                  <a:cubicBezTo>
                    <a:pt x="277275" y="561395"/>
                    <a:pt x="281341" y="561395"/>
                    <a:pt x="283320" y="559415"/>
                  </a:cubicBezTo>
                  <a:cubicBezTo>
                    <a:pt x="285353" y="557436"/>
                    <a:pt x="287332" y="558559"/>
                    <a:pt x="288188" y="561288"/>
                  </a:cubicBezTo>
                  <a:cubicBezTo>
                    <a:pt x="288990" y="564016"/>
                    <a:pt x="287760" y="572895"/>
                    <a:pt x="286155" y="579207"/>
                  </a:cubicBezTo>
                  <a:cubicBezTo>
                    <a:pt x="284550" y="585519"/>
                    <a:pt x="283855" y="592420"/>
                    <a:pt x="290488" y="596913"/>
                  </a:cubicBezTo>
                  <a:cubicBezTo>
                    <a:pt x="297121" y="601353"/>
                    <a:pt x="296533" y="608414"/>
                    <a:pt x="296693" y="616598"/>
                  </a:cubicBezTo>
                  <a:cubicBezTo>
                    <a:pt x="296853" y="624782"/>
                    <a:pt x="291665" y="625638"/>
                    <a:pt x="286209" y="629703"/>
                  </a:cubicBezTo>
                  <a:cubicBezTo>
                    <a:pt x="280752" y="633715"/>
                    <a:pt x="282892" y="639653"/>
                    <a:pt x="282090" y="644467"/>
                  </a:cubicBezTo>
                  <a:cubicBezTo>
                    <a:pt x="281287" y="649281"/>
                    <a:pt x="282036" y="654470"/>
                    <a:pt x="285353" y="655914"/>
                  </a:cubicBezTo>
                  <a:cubicBezTo>
                    <a:pt x="288669" y="657358"/>
                    <a:pt x="289739" y="660782"/>
                    <a:pt x="291130" y="665061"/>
                  </a:cubicBezTo>
                  <a:cubicBezTo>
                    <a:pt x="292521" y="669287"/>
                    <a:pt x="291290" y="677846"/>
                    <a:pt x="294072" y="683837"/>
                  </a:cubicBezTo>
                  <a:cubicBezTo>
                    <a:pt x="296853" y="689828"/>
                    <a:pt x="304717" y="688170"/>
                    <a:pt x="306642" y="691112"/>
                  </a:cubicBezTo>
                  <a:cubicBezTo>
                    <a:pt x="308568" y="694054"/>
                    <a:pt x="303379" y="699028"/>
                    <a:pt x="308568" y="701542"/>
                  </a:cubicBezTo>
                  <a:cubicBezTo>
                    <a:pt x="313757" y="704057"/>
                    <a:pt x="312152" y="706945"/>
                    <a:pt x="315201" y="709085"/>
                  </a:cubicBezTo>
                  <a:cubicBezTo>
                    <a:pt x="318197" y="711225"/>
                    <a:pt x="316485" y="714487"/>
                    <a:pt x="313596" y="714167"/>
                  </a:cubicBezTo>
                  <a:cubicBezTo>
                    <a:pt x="310708" y="713899"/>
                    <a:pt x="306321" y="708496"/>
                    <a:pt x="303914" y="711706"/>
                  </a:cubicBezTo>
                  <a:cubicBezTo>
                    <a:pt x="301454" y="714969"/>
                    <a:pt x="301400" y="717804"/>
                    <a:pt x="303647" y="724597"/>
                  </a:cubicBezTo>
                  <a:cubicBezTo>
                    <a:pt x="305894" y="731337"/>
                    <a:pt x="310333" y="732140"/>
                    <a:pt x="313596" y="729840"/>
                  </a:cubicBezTo>
                  <a:cubicBezTo>
                    <a:pt x="316859" y="727539"/>
                    <a:pt x="315522" y="720693"/>
                    <a:pt x="318785" y="720693"/>
                  </a:cubicBezTo>
                  <a:cubicBezTo>
                    <a:pt x="322048" y="720693"/>
                    <a:pt x="321139" y="723207"/>
                    <a:pt x="323385" y="726898"/>
                  </a:cubicBezTo>
                  <a:cubicBezTo>
                    <a:pt x="325632" y="730589"/>
                    <a:pt x="328574" y="729358"/>
                    <a:pt x="332211" y="732568"/>
                  </a:cubicBezTo>
                  <a:cubicBezTo>
                    <a:pt x="335902" y="735777"/>
                    <a:pt x="332425" y="736740"/>
                    <a:pt x="329269" y="742838"/>
                  </a:cubicBezTo>
                  <a:cubicBezTo>
                    <a:pt x="326113" y="748936"/>
                    <a:pt x="330553" y="752787"/>
                    <a:pt x="327558" y="754553"/>
                  </a:cubicBezTo>
                  <a:cubicBezTo>
                    <a:pt x="324562" y="756371"/>
                    <a:pt x="323760" y="761025"/>
                    <a:pt x="327344" y="762737"/>
                  </a:cubicBezTo>
                  <a:cubicBezTo>
                    <a:pt x="330928" y="764449"/>
                    <a:pt x="332800" y="762469"/>
                    <a:pt x="337828" y="763325"/>
                  </a:cubicBezTo>
                  <a:cubicBezTo>
                    <a:pt x="342856" y="764181"/>
                    <a:pt x="340342" y="770600"/>
                    <a:pt x="335902" y="769637"/>
                  </a:cubicBezTo>
                  <a:cubicBezTo>
                    <a:pt x="331463" y="768728"/>
                    <a:pt x="328039" y="772419"/>
                    <a:pt x="331997" y="775093"/>
                  </a:cubicBezTo>
                  <a:cubicBezTo>
                    <a:pt x="335956" y="777768"/>
                    <a:pt x="337828" y="774880"/>
                    <a:pt x="344942" y="777447"/>
                  </a:cubicBezTo>
                  <a:cubicBezTo>
                    <a:pt x="352057" y="780015"/>
                    <a:pt x="353287" y="786273"/>
                    <a:pt x="350238" y="795099"/>
                  </a:cubicBezTo>
                  <a:cubicBezTo>
                    <a:pt x="347189" y="803925"/>
                    <a:pt x="334298" y="810933"/>
                    <a:pt x="330125" y="812752"/>
                  </a:cubicBezTo>
                  <a:cubicBezTo>
                    <a:pt x="325899" y="814570"/>
                    <a:pt x="324776" y="818208"/>
                    <a:pt x="326381" y="820133"/>
                  </a:cubicBezTo>
                  <a:cubicBezTo>
                    <a:pt x="327986" y="822059"/>
                    <a:pt x="329430" y="823878"/>
                    <a:pt x="327344" y="826766"/>
                  </a:cubicBezTo>
                  <a:cubicBezTo>
                    <a:pt x="325257" y="829655"/>
                    <a:pt x="329644" y="831955"/>
                    <a:pt x="327076" y="833934"/>
                  </a:cubicBezTo>
                  <a:cubicBezTo>
                    <a:pt x="324509" y="835967"/>
                    <a:pt x="327665" y="839765"/>
                    <a:pt x="322208" y="840086"/>
                  </a:cubicBezTo>
                  <a:cubicBezTo>
                    <a:pt x="316752" y="840353"/>
                    <a:pt x="314452" y="836555"/>
                    <a:pt x="309370" y="837090"/>
                  </a:cubicBezTo>
                  <a:cubicBezTo>
                    <a:pt x="304289" y="837679"/>
                    <a:pt x="302203" y="840353"/>
                    <a:pt x="300758" y="846986"/>
                  </a:cubicBezTo>
                  <a:cubicBezTo>
                    <a:pt x="299314" y="853619"/>
                    <a:pt x="299688" y="857631"/>
                    <a:pt x="301347" y="862713"/>
                  </a:cubicBezTo>
                  <a:cubicBezTo>
                    <a:pt x="302951" y="867794"/>
                    <a:pt x="307391" y="869827"/>
                    <a:pt x="309157" y="871592"/>
                  </a:cubicBezTo>
                  <a:cubicBezTo>
                    <a:pt x="310922" y="873358"/>
                    <a:pt x="310333" y="876567"/>
                    <a:pt x="313436" y="876514"/>
                  </a:cubicBezTo>
                  <a:cubicBezTo>
                    <a:pt x="316538" y="876460"/>
                    <a:pt x="316913" y="880097"/>
                    <a:pt x="320604" y="880526"/>
                  </a:cubicBezTo>
                  <a:cubicBezTo>
                    <a:pt x="324348" y="880953"/>
                    <a:pt x="323706" y="878493"/>
                    <a:pt x="328146" y="878439"/>
                  </a:cubicBezTo>
                  <a:cubicBezTo>
                    <a:pt x="332586" y="878386"/>
                    <a:pt x="335528" y="880472"/>
                    <a:pt x="343338" y="881167"/>
                  </a:cubicBezTo>
                  <a:cubicBezTo>
                    <a:pt x="351094" y="881863"/>
                    <a:pt x="348419" y="879777"/>
                    <a:pt x="353394" y="880311"/>
                  </a:cubicBezTo>
                  <a:cubicBezTo>
                    <a:pt x="358369" y="880793"/>
                    <a:pt x="363611" y="884002"/>
                    <a:pt x="369816" y="884056"/>
                  </a:cubicBezTo>
                  <a:cubicBezTo>
                    <a:pt x="376021" y="884109"/>
                    <a:pt x="378107" y="882398"/>
                    <a:pt x="384847" y="877637"/>
                  </a:cubicBezTo>
                  <a:cubicBezTo>
                    <a:pt x="391587" y="872876"/>
                    <a:pt x="392336" y="875551"/>
                    <a:pt x="397846" y="874748"/>
                  </a:cubicBezTo>
                  <a:cubicBezTo>
                    <a:pt x="403409" y="873946"/>
                    <a:pt x="402660" y="870362"/>
                    <a:pt x="407314" y="870095"/>
                  </a:cubicBezTo>
                  <a:cubicBezTo>
                    <a:pt x="411967" y="869827"/>
                    <a:pt x="410256" y="873037"/>
                    <a:pt x="417103" y="871967"/>
                  </a:cubicBezTo>
                  <a:cubicBezTo>
                    <a:pt x="423949" y="870897"/>
                    <a:pt x="422398" y="863141"/>
                    <a:pt x="428175" y="865441"/>
                  </a:cubicBezTo>
                  <a:cubicBezTo>
                    <a:pt x="433952" y="867741"/>
                    <a:pt x="447486" y="878653"/>
                    <a:pt x="453851" y="878439"/>
                  </a:cubicBezTo>
                  <a:cubicBezTo>
                    <a:pt x="460163" y="878225"/>
                    <a:pt x="460912" y="871432"/>
                    <a:pt x="463854" y="867741"/>
                  </a:cubicBezTo>
                  <a:cubicBezTo>
                    <a:pt x="466850" y="864050"/>
                    <a:pt x="469792" y="866136"/>
                    <a:pt x="473162" y="868650"/>
                  </a:cubicBezTo>
                  <a:cubicBezTo>
                    <a:pt x="476532" y="871164"/>
                    <a:pt x="477869" y="867046"/>
                    <a:pt x="480918" y="869988"/>
                  </a:cubicBezTo>
                  <a:cubicBezTo>
                    <a:pt x="483967" y="872930"/>
                    <a:pt x="487284" y="870683"/>
                    <a:pt x="489851" y="873090"/>
                  </a:cubicBezTo>
                  <a:cubicBezTo>
                    <a:pt x="492419" y="875497"/>
                    <a:pt x="488995" y="879295"/>
                    <a:pt x="493061" y="880793"/>
                  </a:cubicBezTo>
                  <a:cubicBezTo>
                    <a:pt x="497126" y="882344"/>
                    <a:pt x="498891" y="879830"/>
                    <a:pt x="503438" y="874534"/>
                  </a:cubicBezTo>
                  <a:cubicBezTo>
                    <a:pt x="507931" y="869239"/>
                    <a:pt x="504026" y="864692"/>
                    <a:pt x="509483" y="863408"/>
                  </a:cubicBezTo>
                  <a:cubicBezTo>
                    <a:pt x="514939" y="862124"/>
                    <a:pt x="525744" y="859503"/>
                    <a:pt x="535961" y="857792"/>
                  </a:cubicBezTo>
                  <a:cubicBezTo>
                    <a:pt x="546178" y="856080"/>
                    <a:pt x="547301" y="850731"/>
                    <a:pt x="551634" y="847735"/>
                  </a:cubicBezTo>
                  <a:cubicBezTo>
                    <a:pt x="555967" y="844740"/>
                    <a:pt x="558374" y="848323"/>
                    <a:pt x="562707" y="846451"/>
                  </a:cubicBezTo>
                  <a:cubicBezTo>
                    <a:pt x="567040" y="844579"/>
                    <a:pt x="569340" y="837090"/>
                    <a:pt x="575063" y="840674"/>
                  </a:cubicBezTo>
                  <a:cubicBezTo>
                    <a:pt x="580840" y="844258"/>
                    <a:pt x="578059" y="850142"/>
                    <a:pt x="580947" y="849286"/>
                  </a:cubicBezTo>
                  <a:cubicBezTo>
                    <a:pt x="583836" y="848431"/>
                    <a:pt x="594320" y="847842"/>
                    <a:pt x="598493" y="845381"/>
                  </a:cubicBezTo>
                  <a:cubicBezTo>
                    <a:pt x="602665" y="842921"/>
                    <a:pt x="602237" y="838909"/>
                    <a:pt x="611598" y="831153"/>
                  </a:cubicBezTo>
                  <a:cubicBezTo>
                    <a:pt x="620959" y="823396"/>
                    <a:pt x="620210" y="822220"/>
                    <a:pt x="618231" y="816924"/>
                  </a:cubicBezTo>
                  <a:cubicBezTo>
                    <a:pt x="616198" y="811575"/>
                    <a:pt x="610314" y="795634"/>
                    <a:pt x="603574" y="780657"/>
                  </a:cubicBezTo>
                  <a:cubicBezTo>
                    <a:pt x="596834" y="765679"/>
                    <a:pt x="583996" y="732621"/>
                    <a:pt x="580840" y="725293"/>
                  </a:cubicBezTo>
                  <a:cubicBezTo>
                    <a:pt x="577684" y="717964"/>
                    <a:pt x="582980" y="718553"/>
                    <a:pt x="584317" y="716092"/>
                  </a:cubicBezTo>
                  <a:cubicBezTo>
                    <a:pt x="585601" y="713632"/>
                    <a:pt x="585334" y="702880"/>
                    <a:pt x="585334" y="698119"/>
                  </a:cubicBezTo>
                  <a:cubicBezTo>
                    <a:pt x="585334" y="693358"/>
                    <a:pt x="582445" y="693519"/>
                    <a:pt x="582606" y="686351"/>
                  </a:cubicBezTo>
                  <a:cubicBezTo>
                    <a:pt x="582766" y="679183"/>
                    <a:pt x="580145" y="679451"/>
                    <a:pt x="580145" y="671694"/>
                  </a:cubicBezTo>
                  <a:cubicBezTo>
                    <a:pt x="580145" y="663938"/>
                    <a:pt x="581429" y="643772"/>
                    <a:pt x="582017" y="640188"/>
                  </a:cubicBezTo>
                  <a:cubicBezTo>
                    <a:pt x="582606" y="636604"/>
                    <a:pt x="586029" y="627938"/>
                    <a:pt x="588650" y="622375"/>
                  </a:cubicBezTo>
                  <a:cubicBezTo>
                    <a:pt x="591218" y="616758"/>
                    <a:pt x="592395" y="614886"/>
                    <a:pt x="585762" y="611891"/>
                  </a:cubicBezTo>
                  <a:cubicBezTo>
                    <a:pt x="579129" y="608895"/>
                    <a:pt x="572977" y="599106"/>
                    <a:pt x="564632" y="594345"/>
                  </a:cubicBezTo>
                  <a:cubicBezTo>
                    <a:pt x="556288" y="589585"/>
                    <a:pt x="551955" y="589050"/>
                    <a:pt x="553720" y="584877"/>
                  </a:cubicBezTo>
                  <a:cubicBezTo>
                    <a:pt x="555432" y="580705"/>
                    <a:pt x="558160" y="572093"/>
                    <a:pt x="553720" y="569793"/>
                  </a:cubicBezTo>
                  <a:cubicBezTo>
                    <a:pt x="549280" y="567492"/>
                    <a:pt x="546659" y="571932"/>
                    <a:pt x="542487" y="566797"/>
                  </a:cubicBezTo>
                  <a:cubicBezTo>
                    <a:pt x="538315" y="561609"/>
                    <a:pt x="534410" y="548236"/>
                    <a:pt x="526226" y="529406"/>
                  </a:cubicBezTo>
                  <a:cubicBezTo>
                    <a:pt x="518041" y="510577"/>
                    <a:pt x="504508" y="474203"/>
                    <a:pt x="494131" y="455214"/>
                  </a:cubicBezTo>
                  <a:cubicBezTo>
                    <a:pt x="483753" y="436224"/>
                    <a:pt x="472252" y="415362"/>
                    <a:pt x="464764" y="404450"/>
                  </a:cubicBezTo>
                  <a:cubicBezTo>
                    <a:pt x="457275" y="393538"/>
                    <a:pt x="452942" y="381556"/>
                    <a:pt x="448502" y="375511"/>
                  </a:cubicBezTo>
                  <a:cubicBezTo>
                    <a:pt x="444062" y="369467"/>
                    <a:pt x="445025" y="366150"/>
                    <a:pt x="442725" y="360426"/>
                  </a:cubicBezTo>
                  <a:cubicBezTo>
                    <a:pt x="440425" y="354649"/>
                    <a:pt x="437697" y="349354"/>
                    <a:pt x="441709" y="348337"/>
                  </a:cubicBezTo>
                  <a:cubicBezTo>
                    <a:pt x="445721" y="347321"/>
                    <a:pt x="449037" y="347054"/>
                    <a:pt x="446469" y="340421"/>
                  </a:cubicBezTo>
                  <a:cubicBezTo>
                    <a:pt x="443902" y="333788"/>
                    <a:pt x="445774" y="323464"/>
                    <a:pt x="443474" y="321003"/>
                  </a:cubicBezTo>
                  <a:cubicBezTo>
                    <a:pt x="441174" y="318543"/>
                    <a:pt x="437590" y="322287"/>
                    <a:pt x="436574" y="318543"/>
                  </a:cubicBezTo>
                  <a:cubicBezTo>
                    <a:pt x="435557" y="314798"/>
                    <a:pt x="438018" y="302121"/>
                    <a:pt x="437001" y="298109"/>
                  </a:cubicBezTo>
                  <a:cubicBezTo>
                    <a:pt x="435985" y="294097"/>
                    <a:pt x="435985" y="287624"/>
                    <a:pt x="435985" y="280724"/>
                  </a:cubicBezTo>
                  <a:cubicBezTo>
                    <a:pt x="435985" y="273824"/>
                    <a:pt x="436841" y="270079"/>
                    <a:pt x="432829" y="266495"/>
                  </a:cubicBezTo>
                  <a:cubicBezTo>
                    <a:pt x="428817" y="262911"/>
                    <a:pt x="422773" y="262751"/>
                    <a:pt x="418440" y="261200"/>
                  </a:cubicBezTo>
                  <a:cubicBezTo>
                    <a:pt x="414107" y="259595"/>
                    <a:pt x="412395" y="257188"/>
                    <a:pt x="410791" y="248415"/>
                  </a:cubicBezTo>
                  <a:cubicBezTo>
                    <a:pt x="409186" y="239642"/>
                    <a:pt x="415391" y="242103"/>
                    <a:pt x="418547" y="239642"/>
                  </a:cubicBezTo>
                  <a:cubicBezTo>
                    <a:pt x="421703" y="237182"/>
                    <a:pt x="419242" y="234882"/>
                    <a:pt x="420152" y="229586"/>
                  </a:cubicBezTo>
                  <a:cubicBezTo>
                    <a:pt x="421007" y="224290"/>
                    <a:pt x="416140" y="217818"/>
                    <a:pt x="412395" y="208457"/>
                  </a:cubicBezTo>
                  <a:cubicBezTo>
                    <a:pt x="408651" y="199096"/>
                    <a:pt x="402232" y="184974"/>
                    <a:pt x="397364" y="175666"/>
                  </a:cubicBezTo>
                  <a:cubicBezTo>
                    <a:pt x="396776" y="174597"/>
                    <a:pt x="396348" y="173634"/>
                    <a:pt x="395973" y="172778"/>
                  </a:cubicBezTo>
                  <a:lnTo>
                    <a:pt x="383296" y="150204"/>
                  </a:lnTo>
                  <a:cubicBezTo>
                    <a:pt x="382493" y="150204"/>
                    <a:pt x="381263" y="150204"/>
                    <a:pt x="379498" y="15020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0" name="Frihandsfigur: Form 9">
              <a:extLst>
                <a:ext uri="{FF2B5EF4-FFF2-40B4-BE49-F238E27FC236}">
                  <a16:creationId xmlns:a16="http://schemas.microsoft.com/office/drawing/2014/main" id="{E28D4112-BC6D-19B5-0C7E-791DE13CD6C9}"/>
                </a:ext>
              </a:extLst>
            </p:cNvPr>
            <p:cNvSpPr/>
            <p:nvPr/>
          </p:nvSpPr>
          <p:spPr>
            <a:xfrm>
              <a:off x="2714682" y="5418677"/>
              <a:ext cx="55052" cy="38753"/>
            </a:xfrm>
            <a:custGeom>
              <a:avLst/>
              <a:gdLst>
                <a:gd name="connsiteX0" fmla="*/ 49085 w 55052"/>
                <a:gd name="connsiteY0" fmla="*/ 1218 h 38753"/>
                <a:gd name="connsiteX1" fmla="*/ 36568 w 55052"/>
                <a:gd name="connsiteY1" fmla="*/ 1218 h 38753"/>
                <a:gd name="connsiteX2" fmla="*/ 26297 w 55052"/>
                <a:gd name="connsiteY2" fmla="*/ 7958 h 38753"/>
                <a:gd name="connsiteX3" fmla="*/ 20146 w 55052"/>
                <a:gd name="connsiteY3" fmla="*/ 6247 h 38753"/>
                <a:gd name="connsiteX4" fmla="*/ 13566 w 55052"/>
                <a:gd name="connsiteY4" fmla="*/ 7584 h 38753"/>
                <a:gd name="connsiteX5" fmla="*/ 4954 w 55052"/>
                <a:gd name="connsiteY5" fmla="*/ 5926 h 38753"/>
                <a:gd name="connsiteX6" fmla="*/ 3510 w 55052"/>
                <a:gd name="connsiteY6" fmla="*/ 13842 h 38753"/>
                <a:gd name="connsiteX7" fmla="*/ 9982 w 55052"/>
                <a:gd name="connsiteY7" fmla="*/ 19887 h 38753"/>
                <a:gd name="connsiteX8" fmla="*/ 16027 w 55052"/>
                <a:gd name="connsiteY8" fmla="*/ 29034 h 38753"/>
                <a:gd name="connsiteX9" fmla="*/ 25228 w 55052"/>
                <a:gd name="connsiteY9" fmla="*/ 37218 h 38753"/>
                <a:gd name="connsiteX10" fmla="*/ 32556 w 55052"/>
                <a:gd name="connsiteY10" fmla="*/ 37593 h 38753"/>
                <a:gd name="connsiteX11" fmla="*/ 36889 w 55052"/>
                <a:gd name="connsiteY11" fmla="*/ 32297 h 38753"/>
                <a:gd name="connsiteX12" fmla="*/ 47480 w 55052"/>
                <a:gd name="connsiteY12" fmla="*/ 25771 h 38753"/>
                <a:gd name="connsiteX13" fmla="*/ 54755 w 55052"/>
                <a:gd name="connsiteY13" fmla="*/ 14538 h 38753"/>
                <a:gd name="connsiteX14" fmla="*/ 49138 w 55052"/>
                <a:gd name="connsiteY14" fmla="*/ 1325 h 38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052" h="38753">
                  <a:moveTo>
                    <a:pt x="49085" y="1218"/>
                  </a:moveTo>
                  <a:cubicBezTo>
                    <a:pt x="44698" y="-1135"/>
                    <a:pt x="41703" y="523"/>
                    <a:pt x="36568" y="1218"/>
                  </a:cubicBezTo>
                  <a:cubicBezTo>
                    <a:pt x="31486" y="1914"/>
                    <a:pt x="30042" y="6086"/>
                    <a:pt x="26297" y="7958"/>
                  </a:cubicBezTo>
                  <a:cubicBezTo>
                    <a:pt x="22553" y="9777"/>
                    <a:pt x="22606" y="6782"/>
                    <a:pt x="20146" y="6247"/>
                  </a:cubicBezTo>
                  <a:cubicBezTo>
                    <a:pt x="18274" y="5819"/>
                    <a:pt x="17739" y="6674"/>
                    <a:pt x="13566" y="7584"/>
                  </a:cubicBezTo>
                  <a:cubicBezTo>
                    <a:pt x="9394" y="8440"/>
                    <a:pt x="8485" y="6568"/>
                    <a:pt x="4954" y="5926"/>
                  </a:cubicBezTo>
                  <a:cubicBezTo>
                    <a:pt x="-74" y="5016"/>
                    <a:pt x="-2428" y="11275"/>
                    <a:pt x="3510" y="13842"/>
                  </a:cubicBezTo>
                  <a:cubicBezTo>
                    <a:pt x="9501" y="16410"/>
                    <a:pt x="7415" y="18015"/>
                    <a:pt x="9982" y="19887"/>
                  </a:cubicBezTo>
                  <a:cubicBezTo>
                    <a:pt x="12550" y="21759"/>
                    <a:pt x="13673" y="24969"/>
                    <a:pt x="16027" y="29034"/>
                  </a:cubicBezTo>
                  <a:cubicBezTo>
                    <a:pt x="18381" y="33046"/>
                    <a:pt x="22713" y="35560"/>
                    <a:pt x="25228" y="37218"/>
                  </a:cubicBezTo>
                  <a:cubicBezTo>
                    <a:pt x="27742" y="38877"/>
                    <a:pt x="30684" y="39465"/>
                    <a:pt x="32556" y="37593"/>
                  </a:cubicBezTo>
                  <a:cubicBezTo>
                    <a:pt x="34428" y="35721"/>
                    <a:pt x="33198" y="33848"/>
                    <a:pt x="36889" y="32297"/>
                  </a:cubicBezTo>
                  <a:cubicBezTo>
                    <a:pt x="40580" y="30692"/>
                    <a:pt x="42880" y="27055"/>
                    <a:pt x="47480" y="25771"/>
                  </a:cubicBezTo>
                  <a:cubicBezTo>
                    <a:pt x="52080" y="24487"/>
                    <a:pt x="53578" y="19352"/>
                    <a:pt x="54755" y="14538"/>
                  </a:cubicBezTo>
                  <a:cubicBezTo>
                    <a:pt x="55932" y="9724"/>
                    <a:pt x="53525" y="3679"/>
                    <a:pt x="49138" y="1325"/>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1" name="Frihandsfigur: Form 10">
              <a:extLst>
                <a:ext uri="{FF2B5EF4-FFF2-40B4-BE49-F238E27FC236}">
                  <a16:creationId xmlns:a16="http://schemas.microsoft.com/office/drawing/2014/main" id="{7B78CDBB-09A2-2CA7-85FC-4F565EC2BEC6}"/>
                </a:ext>
              </a:extLst>
            </p:cNvPr>
            <p:cNvSpPr/>
            <p:nvPr/>
          </p:nvSpPr>
          <p:spPr>
            <a:xfrm>
              <a:off x="2772006" y="5433033"/>
              <a:ext cx="26412" cy="25166"/>
            </a:xfrm>
            <a:custGeom>
              <a:avLst/>
              <a:gdLst>
                <a:gd name="connsiteX0" fmla="*/ 23749 w 26412"/>
                <a:gd name="connsiteY0" fmla="*/ 16336 h 25166"/>
                <a:gd name="connsiteX1" fmla="*/ 24872 w 26412"/>
                <a:gd name="connsiteY1" fmla="*/ 10345 h 25166"/>
                <a:gd name="connsiteX2" fmla="*/ 18507 w 26412"/>
                <a:gd name="connsiteY2" fmla="*/ 1411 h 25166"/>
                <a:gd name="connsiteX3" fmla="*/ 9573 w 26412"/>
                <a:gd name="connsiteY3" fmla="*/ 1839 h 25166"/>
                <a:gd name="connsiteX4" fmla="*/ 3689 w 26412"/>
                <a:gd name="connsiteY4" fmla="*/ 2374 h 25166"/>
                <a:gd name="connsiteX5" fmla="*/ 159 w 26412"/>
                <a:gd name="connsiteY5" fmla="*/ 7991 h 25166"/>
                <a:gd name="connsiteX6" fmla="*/ 3529 w 26412"/>
                <a:gd name="connsiteY6" fmla="*/ 14517 h 25166"/>
                <a:gd name="connsiteX7" fmla="*/ 10536 w 26412"/>
                <a:gd name="connsiteY7" fmla="*/ 19331 h 25166"/>
                <a:gd name="connsiteX8" fmla="*/ 17330 w 26412"/>
                <a:gd name="connsiteY8" fmla="*/ 24894 h 25166"/>
                <a:gd name="connsiteX9" fmla="*/ 21342 w 26412"/>
                <a:gd name="connsiteY9" fmla="*/ 21150 h 25166"/>
                <a:gd name="connsiteX10" fmla="*/ 23802 w 26412"/>
                <a:gd name="connsiteY10" fmla="*/ 16282 h 25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412" h="25166">
                  <a:moveTo>
                    <a:pt x="23749" y="16336"/>
                  </a:moveTo>
                  <a:cubicBezTo>
                    <a:pt x="26209" y="15640"/>
                    <a:pt x="27707" y="12645"/>
                    <a:pt x="24872" y="10345"/>
                  </a:cubicBezTo>
                  <a:cubicBezTo>
                    <a:pt x="22037" y="8044"/>
                    <a:pt x="21556" y="4246"/>
                    <a:pt x="18507" y="1411"/>
                  </a:cubicBezTo>
                  <a:cubicBezTo>
                    <a:pt x="15458" y="-1370"/>
                    <a:pt x="11981" y="609"/>
                    <a:pt x="9573" y="1839"/>
                  </a:cubicBezTo>
                  <a:cubicBezTo>
                    <a:pt x="7166" y="3123"/>
                    <a:pt x="5455" y="1839"/>
                    <a:pt x="3689" y="2374"/>
                  </a:cubicBezTo>
                  <a:cubicBezTo>
                    <a:pt x="1871" y="2963"/>
                    <a:pt x="1015" y="3819"/>
                    <a:pt x="159" y="7991"/>
                  </a:cubicBezTo>
                  <a:cubicBezTo>
                    <a:pt x="-643" y="12163"/>
                    <a:pt x="1764" y="12538"/>
                    <a:pt x="3529" y="14517"/>
                  </a:cubicBezTo>
                  <a:cubicBezTo>
                    <a:pt x="5241" y="16496"/>
                    <a:pt x="7594" y="17780"/>
                    <a:pt x="10536" y="19331"/>
                  </a:cubicBezTo>
                  <a:cubicBezTo>
                    <a:pt x="13478" y="20882"/>
                    <a:pt x="14227" y="23771"/>
                    <a:pt x="17330" y="24894"/>
                  </a:cubicBezTo>
                  <a:cubicBezTo>
                    <a:pt x="20432" y="26018"/>
                    <a:pt x="22144" y="23450"/>
                    <a:pt x="21342" y="21150"/>
                  </a:cubicBezTo>
                  <a:cubicBezTo>
                    <a:pt x="20539" y="18850"/>
                    <a:pt x="21342" y="16977"/>
                    <a:pt x="23802" y="16282"/>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2" name="Frihandsfigur: Form 11">
              <a:extLst>
                <a:ext uri="{FF2B5EF4-FFF2-40B4-BE49-F238E27FC236}">
                  <a16:creationId xmlns:a16="http://schemas.microsoft.com/office/drawing/2014/main" id="{690793D4-3BF8-81CF-486E-766FE35B159C}"/>
                </a:ext>
              </a:extLst>
            </p:cNvPr>
            <p:cNvSpPr/>
            <p:nvPr/>
          </p:nvSpPr>
          <p:spPr>
            <a:xfrm>
              <a:off x="2772482" y="5473075"/>
              <a:ext cx="32764" cy="44228"/>
            </a:xfrm>
            <a:custGeom>
              <a:avLst/>
              <a:gdLst>
                <a:gd name="connsiteX0" fmla="*/ 24771 w 32764"/>
                <a:gd name="connsiteY0" fmla="*/ 43480 h 44228"/>
                <a:gd name="connsiteX1" fmla="*/ 32420 w 32764"/>
                <a:gd name="connsiteY1" fmla="*/ 41714 h 44228"/>
                <a:gd name="connsiteX2" fmla="*/ 27124 w 32764"/>
                <a:gd name="connsiteY2" fmla="*/ 30856 h 44228"/>
                <a:gd name="connsiteX3" fmla="*/ 23968 w 32764"/>
                <a:gd name="connsiteY3" fmla="*/ 24223 h 44228"/>
                <a:gd name="connsiteX4" fmla="*/ 21454 w 32764"/>
                <a:gd name="connsiteY4" fmla="*/ 14487 h 44228"/>
                <a:gd name="connsiteX5" fmla="*/ 22524 w 32764"/>
                <a:gd name="connsiteY5" fmla="*/ 6838 h 44228"/>
                <a:gd name="connsiteX6" fmla="*/ 21989 w 32764"/>
                <a:gd name="connsiteY6" fmla="*/ 847 h 44228"/>
                <a:gd name="connsiteX7" fmla="*/ 13430 w 32764"/>
                <a:gd name="connsiteY7" fmla="*/ 686 h 44228"/>
                <a:gd name="connsiteX8" fmla="*/ 9900 w 32764"/>
                <a:gd name="connsiteY8" fmla="*/ 7159 h 44228"/>
                <a:gd name="connsiteX9" fmla="*/ 4230 w 32764"/>
                <a:gd name="connsiteY9" fmla="*/ 13096 h 44228"/>
                <a:gd name="connsiteX10" fmla="*/ 4 w 32764"/>
                <a:gd name="connsiteY10" fmla="*/ 20960 h 44228"/>
                <a:gd name="connsiteX11" fmla="*/ 4444 w 32764"/>
                <a:gd name="connsiteY11" fmla="*/ 28930 h 44228"/>
                <a:gd name="connsiteX12" fmla="*/ 15142 w 32764"/>
                <a:gd name="connsiteY12" fmla="*/ 30909 h 44228"/>
                <a:gd name="connsiteX13" fmla="*/ 20438 w 32764"/>
                <a:gd name="connsiteY13" fmla="*/ 36793 h 44228"/>
                <a:gd name="connsiteX14" fmla="*/ 24771 w 32764"/>
                <a:gd name="connsiteY14" fmla="*/ 43426 h 4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64" h="44228">
                  <a:moveTo>
                    <a:pt x="24771" y="43480"/>
                  </a:moveTo>
                  <a:cubicBezTo>
                    <a:pt x="28087" y="44817"/>
                    <a:pt x="30815" y="44442"/>
                    <a:pt x="32420" y="41714"/>
                  </a:cubicBezTo>
                  <a:cubicBezTo>
                    <a:pt x="34025" y="38986"/>
                    <a:pt x="29638" y="34333"/>
                    <a:pt x="27124" y="30856"/>
                  </a:cubicBezTo>
                  <a:cubicBezTo>
                    <a:pt x="24610" y="27379"/>
                    <a:pt x="25787" y="26362"/>
                    <a:pt x="23968" y="24223"/>
                  </a:cubicBezTo>
                  <a:cubicBezTo>
                    <a:pt x="22149" y="22137"/>
                    <a:pt x="21401" y="17590"/>
                    <a:pt x="21454" y="14487"/>
                  </a:cubicBezTo>
                  <a:cubicBezTo>
                    <a:pt x="21508" y="11385"/>
                    <a:pt x="23915" y="9298"/>
                    <a:pt x="22524" y="6838"/>
                  </a:cubicBezTo>
                  <a:cubicBezTo>
                    <a:pt x="21187" y="4377"/>
                    <a:pt x="23647" y="2345"/>
                    <a:pt x="21989" y="847"/>
                  </a:cubicBezTo>
                  <a:cubicBezTo>
                    <a:pt x="19635" y="-1293"/>
                    <a:pt x="18780" y="1382"/>
                    <a:pt x="13430" y="686"/>
                  </a:cubicBezTo>
                  <a:cubicBezTo>
                    <a:pt x="10702" y="312"/>
                    <a:pt x="10488" y="3789"/>
                    <a:pt x="9900" y="7159"/>
                  </a:cubicBezTo>
                  <a:cubicBezTo>
                    <a:pt x="9311" y="10529"/>
                    <a:pt x="6155" y="11171"/>
                    <a:pt x="4230" y="13096"/>
                  </a:cubicBezTo>
                  <a:cubicBezTo>
                    <a:pt x="2304" y="15022"/>
                    <a:pt x="111" y="17108"/>
                    <a:pt x="4" y="20960"/>
                  </a:cubicBezTo>
                  <a:cubicBezTo>
                    <a:pt x="-103" y="24811"/>
                    <a:pt x="1983" y="26469"/>
                    <a:pt x="4444" y="28930"/>
                  </a:cubicBezTo>
                  <a:cubicBezTo>
                    <a:pt x="6958" y="31391"/>
                    <a:pt x="11344" y="30374"/>
                    <a:pt x="15142" y="30909"/>
                  </a:cubicBezTo>
                  <a:cubicBezTo>
                    <a:pt x="18940" y="31444"/>
                    <a:pt x="20491" y="34172"/>
                    <a:pt x="20438" y="36793"/>
                  </a:cubicBezTo>
                  <a:cubicBezTo>
                    <a:pt x="20331" y="39414"/>
                    <a:pt x="21454" y="42089"/>
                    <a:pt x="24771" y="43426"/>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3" name="Frihandsfigur: Form 12">
              <a:extLst>
                <a:ext uri="{FF2B5EF4-FFF2-40B4-BE49-F238E27FC236}">
                  <a16:creationId xmlns:a16="http://schemas.microsoft.com/office/drawing/2014/main" id="{6F837F89-FF72-9BA6-F45B-661B4ECEF411}"/>
                </a:ext>
              </a:extLst>
            </p:cNvPr>
            <p:cNvSpPr/>
            <p:nvPr/>
          </p:nvSpPr>
          <p:spPr>
            <a:xfrm>
              <a:off x="2752158" y="5491467"/>
              <a:ext cx="16292" cy="48379"/>
            </a:xfrm>
            <a:custGeom>
              <a:avLst/>
              <a:gdLst>
                <a:gd name="connsiteX0" fmla="*/ 10432 w 16292"/>
                <a:gd name="connsiteY0" fmla="*/ 54 h 48379"/>
                <a:gd name="connsiteX1" fmla="*/ 4173 w 16292"/>
                <a:gd name="connsiteY1" fmla="*/ 5403 h 48379"/>
                <a:gd name="connsiteX2" fmla="*/ 55 w 16292"/>
                <a:gd name="connsiteY2" fmla="*/ 12303 h 48379"/>
                <a:gd name="connsiteX3" fmla="*/ 1392 w 16292"/>
                <a:gd name="connsiteY3" fmla="*/ 25569 h 48379"/>
                <a:gd name="connsiteX4" fmla="*/ 2087 w 16292"/>
                <a:gd name="connsiteY4" fmla="*/ 41242 h 48379"/>
                <a:gd name="connsiteX5" fmla="*/ 9362 w 16292"/>
                <a:gd name="connsiteY5" fmla="*/ 48196 h 48379"/>
                <a:gd name="connsiteX6" fmla="*/ 10539 w 16292"/>
                <a:gd name="connsiteY6" fmla="*/ 40761 h 48379"/>
                <a:gd name="connsiteX7" fmla="*/ 11555 w 16292"/>
                <a:gd name="connsiteY7" fmla="*/ 30330 h 48379"/>
                <a:gd name="connsiteX8" fmla="*/ 13534 w 16292"/>
                <a:gd name="connsiteY8" fmla="*/ 18348 h 48379"/>
                <a:gd name="connsiteX9" fmla="*/ 16209 w 16292"/>
                <a:gd name="connsiteY9" fmla="*/ 7221 h 48379"/>
                <a:gd name="connsiteX10" fmla="*/ 10432 w 16292"/>
                <a:gd name="connsiteY10" fmla="*/ 0 h 48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292" h="48379">
                  <a:moveTo>
                    <a:pt x="10432" y="54"/>
                  </a:moveTo>
                  <a:cubicBezTo>
                    <a:pt x="7116" y="54"/>
                    <a:pt x="5778" y="3156"/>
                    <a:pt x="4173" y="5403"/>
                  </a:cubicBezTo>
                  <a:cubicBezTo>
                    <a:pt x="2569" y="7649"/>
                    <a:pt x="536" y="8880"/>
                    <a:pt x="55" y="12303"/>
                  </a:cubicBezTo>
                  <a:cubicBezTo>
                    <a:pt x="-427" y="15727"/>
                    <a:pt x="2462" y="21236"/>
                    <a:pt x="1392" y="25569"/>
                  </a:cubicBezTo>
                  <a:cubicBezTo>
                    <a:pt x="322" y="29955"/>
                    <a:pt x="1820" y="36588"/>
                    <a:pt x="2087" y="41242"/>
                  </a:cubicBezTo>
                  <a:cubicBezTo>
                    <a:pt x="2301" y="45896"/>
                    <a:pt x="5511" y="49212"/>
                    <a:pt x="9362" y="48196"/>
                  </a:cubicBezTo>
                  <a:cubicBezTo>
                    <a:pt x="13267" y="47180"/>
                    <a:pt x="11769" y="43542"/>
                    <a:pt x="10539" y="40761"/>
                  </a:cubicBezTo>
                  <a:cubicBezTo>
                    <a:pt x="9362" y="37979"/>
                    <a:pt x="13695" y="34235"/>
                    <a:pt x="11555" y="30330"/>
                  </a:cubicBezTo>
                  <a:cubicBezTo>
                    <a:pt x="9416" y="26425"/>
                    <a:pt x="14551" y="21290"/>
                    <a:pt x="13534" y="18348"/>
                  </a:cubicBezTo>
                  <a:cubicBezTo>
                    <a:pt x="12518" y="15352"/>
                    <a:pt x="15621" y="10484"/>
                    <a:pt x="16209" y="7221"/>
                  </a:cubicBezTo>
                  <a:cubicBezTo>
                    <a:pt x="16797" y="3958"/>
                    <a:pt x="14230" y="54"/>
                    <a:pt x="10432" y="0"/>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4" name="Frihandsfigur: Form 13">
              <a:extLst>
                <a:ext uri="{FF2B5EF4-FFF2-40B4-BE49-F238E27FC236}">
                  <a16:creationId xmlns:a16="http://schemas.microsoft.com/office/drawing/2014/main" id="{58BC7CF7-4DE1-63C1-39A0-0C6D91092C45}"/>
                </a:ext>
              </a:extLst>
            </p:cNvPr>
            <p:cNvSpPr/>
            <p:nvPr/>
          </p:nvSpPr>
          <p:spPr>
            <a:xfrm>
              <a:off x="2691279" y="5488529"/>
              <a:ext cx="51575" cy="76626"/>
            </a:xfrm>
            <a:custGeom>
              <a:avLst/>
              <a:gdLst>
                <a:gd name="connsiteX0" fmla="*/ 46919 w 51575"/>
                <a:gd name="connsiteY0" fmla="*/ 54557 h 76626"/>
                <a:gd name="connsiteX1" fmla="*/ 41517 w 51575"/>
                <a:gd name="connsiteY1" fmla="*/ 56857 h 76626"/>
                <a:gd name="connsiteX2" fmla="*/ 34081 w 51575"/>
                <a:gd name="connsiteY2" fmla="*/ 51989 h 76626"/>
                <a:gd name="connsiteX3" fmla="*/ 34349 w 51575"/>
                <a:gd name="connsiteY3" fmla="*/ 46908 h 76626"/>
                <a:gd name="connsiteX4" fmla="*/ 35793 w 51575"/>
                <a:gd name="connsiteY4" fmla="*/ 39526 h 76626"/>
                <a:gd name="connsiteX5" fmla="*/ 49166 w 51575"/>
                <a:gd name="connsiteY5" fmla="*/ 31342 h 76626"/>
                <a:gd name="connsiteX6" fmla="*/ 43977 w 51575"/>
                <a:gd name="connsiteY6" fmla="*/ 15294 h 76626"/>
                <a:gd name="connsiteX7" fmla="*/ 34616 w 51575"/>
                <a:gd name="connsiteY7" fmla="*/ 5077 h 76626"/>
                <a:gd name="connsiteX8" fmla="*/ 18194 w 51575"/>
                <a:gd name="connsiteY8" fmla="*/ 2082 h 76626"/>
                <a:gd name="connsiteX9" fmla="*/ 10224 w 51575"/>
                <a:gd name="connsiteY9" fmla="*/ 2349 h 76626"/>
                <a:gd name="connsiteX10" fmla="*/ 5356 w 51575"/>
                <a:gd name="connsiteY10" fmla="*/ 14652 h 76626"/>
                <a:gd name="connsiteX11" fmla="*/ 382 w 51575"/>
                <a:gd name="connsiteY11" fmla="*/ 23264 h 76626"/>
                <a:gd name="connsiteX12" fmla="*/ 5142 w 51575"/>
                <a:gd name="connsiteY12" fmla="*/ 26848 h 76626"/>
                <a:gd name="connsiteX13" fmla="*/ 14396 w 51575"/>
                <a:gd name="connsiteY13" fmla="*/ 23532 h 76626"/>
                <a:gd name="connsiteX14" fmla="*/ 18783 w 51575"/>
                <a:gd name="connsiteY14" fmla="*/ 35300 h 76626"/>
                <a:gd name="connsiteX15" fmla="*/ 22367 w 51575"/>
                <a:gd name="connsiteY15" fmla="*/ 48191 h 76626"/>
                <a:gd name="connsiteX16" fmla="*/ 23436 w 51575"/>
                <a:gd name="connsiteY16" fmla="*/ 60655 h 76626"/>
                <a:gd name="connsiteX17" fmla="*/ 32583 w 51575"/>
                <a:gd name="connsiteY17" fmla="*/ 67930 h 76626"/>
                <a:gd name="connsiteX18" fmla="*/ 45315 w 51575"/>
                <a:gd name="connsiteY18" fmla="*/ 76542 h 76626"/>
                <a:gd name="connsiteX19" fmla="*/ 49915 w 51575"/>
                <a:gd name="connsiteY19" fmla="*/ 66967 h 76626"/>
                <a:gd name="connsiteX20" fmla="*/ 51573 w 51575"/>
                <a:gd name="connsiteY20" fmla="*/ 58301 h 76626"/>
                <a:gd name="connsiteX21" fmla="*/ 46866 w 51575"/>
                <a:gd name="connsiteY21" fmla="*/ 54610 h 7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575" h="76626">
                  <a:moveTo>
                    <a:pt x="46919" y="54557"/>
                  </a:moveTo>
                  <a:cubicBezTo>
                    <a:pt x="44940" y="55627"/>
                    <a:pt x="44512" y="58034"/>
                    <a:pt x="41517" y="56857"/>
                  </a:cubicBezTo>
                  <a:cubicBezTo>
                    <a:pt x="38521" y="55680"/>
                    <a:pt x="36488" y="53166"/>
                    <a:pt x="34081" y="51989"/>
                  </a:cubicBezTo>
                  <a:cubicBezTo>
                    <a:pt x="31674" y="50813"/>
                    <a:pt x="31835" y="48619"/>
                    <a:pt x="34349" y="46908"/>
                  </a:cubicBezTo>
                  <a:cubicBezTo>
                    <a:pt x="37505" y="44768"/>
                    <a:pt x="34830" y="42521"/>
                    <a:pt x="35793" y="39526"/>
                  </a:cubicBezTo>
                  <a:cubicBezTo>
                    <a:pt x="37184" y="35139"/>
                    <a:pt x="46277" y="38884"/>
                    <a:pt x="49166" y="31342"/>
                  </a:cubicBezTo>
                  <a:cubicBezTo>
                    <a:pt x="52108" y="23585"/>
                    <a:pt x="46438" y="21125"/>
                    <a:pt x="43977" y="15294"/>
                  </a:cubicBezTo>
                  <a:cubicBezTo>
                    <a:pt x="41517" y="9463"/>
                    <a:pt x="39965" y="7912"/>
                    <a:pt x="34616" y="5077"/>
                  </a:cubicBezTo>
                  <a:cubicBezTo>
                    <a:pt x="29320" y="2296"/>
                    <a:pt x="20655" y="4382"/>
                    <a:pt x="18194" y="2082"/>
                  </a:cubicBezTo>
                  <a:cubicBezTo>
                    <a:pt x="15734" y="-218"/>
                    <a:pt x="12899" y="-1235"/>
                    <a:pt x="10224" y="2349"/>
                  </a:cubicBezTo>
                  <a:cubicBezTo>
                    <a:pt x="7549" y="5933"/>
                    <a:pt x="9636" y="11496"/>
                    <a:pt x="5356" y="14652"/>
                  </a:cubicBezTo>
                  <a:cubicBezTo>
                    <a:pt x="1023" y="17808"/>
                    <a:pt x="1826" y="20750"/>
                    <a:pt x="382" y="23264"/>
                  </a:cubicBezTo>
                  <a:cubicBezTo>
                    <a:pt x="-1063" y="25778"/>
                    <a:pt x="1826" y="29362"/>
                    <a:pt x="5142" y="26848"/>
                  </a:cubicBezTo>
                  <a:cubicBezTo>
                    <a:pt x="8459" y="24334"/>
                    <a:pt x="11775" y="21766"/>
                    <a:pt x="14396" y="23532"/>
                  </a:cubicBezTo>
                  <a:cubicBezTo>
                    <a:pt x="17017" y="25297"/>
                    <a:pt x="14985" y="31716"/>
                    <a:pt x="18783" y="35300"/>
                  </a:cubicBezTo>
                  <a:cubicBezTo>
                    <a:pt x="22581" y="38884"/>
                    <a:pt x="22581" y="44233"/>
                    <a:pt x="22367" y="48191"/>
                  </a:cubicBezTo>
                  <a:cubicBezTo>
                    <a:pt x="22153" y="52150"/>
                    <a:pt x="19639" y="58408"/>
                    <a:pt x="23436" y="60655"/>
                  </a:cubicBezTo>
                  <a:cubicBezTo>
                    <a:pt x="27234" y="62902"/>
                    <a:pt x="29428" y="62902"/>
                    <a:pt x="32583" y="67930"/>
                  </a:cubicBezTo>
                  <a:cubicBezTo>
                    <a:pt x="35740" y="72958"/>
                    <a:pt x="40554" y="77291"/>
                    <a:pt x="45315" y="76542"/>
                  </a:cubicBezTo>
                  <a:cubicBezTo>
                    <a:pt x="50075" y="75847"/>
                    <a:pt x="50182" y="70230"/>
                    <a:pt x="49915" y="66967"/>
                  </a:cubicBezTo>
                  <a:cubicBezTo>
                    <a:pt x="49647" y="63704"/>
                    <a:pt x="51466" y="61457"/>
                    <a:pt x="51573" y="58301"/>
                  </a:cubicBezTo>
                  <a:cubicBezTo>
                    <a:pt x="51680" y="55145"/>
                    <a:pt x="48845" y="53541"/>
                    <a:pt x="46866" y="54610"/>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5" name="Frihandsfigur: Form 14">
              <a:extLst>
                <a:ext uri="{FF2B5EF4-FFF2-40B4-BE49-F238E27FC236}">
                  <a16:creationId xmlns:a16="http://schemas.microsoft.com/office/drawing/2014/main" id="{13171B2B-21A8-1A56-5F77-E29003368744}"/>
                </a:ext>
              </a:extLst>
            </p:cNvPr>
            <p:cNvSpPr/>
            <p:nvPr/>
          </p:nvSpPr>
          <p:spPr>
            <a:xfrm>
              <a:off x="2943708" y="5687038"/>
              <a:ext cx="42314" cy="43168"/>
            </a:xfrm>
            <a:custGeom>
              <a:avLst/>
              <a:gdLst>
                <a:gd name="connsiteX0" fmla="*/ 2465 w 42314"/>
                <a:gd name="connsiteY0" fmla="*/ 17004 h 43168"/>
                <a:gd name="connsiteX1" fmla="*/ 3642 w 42314"/>
                <a:gd name="connsiteY1" fmla="*/ 25082 h 43168"/>
                <a:gd name="connsiteX2" fmla="*/ 10115 w 42314"/>
                <a:gd name="connsiteY2" fmla="*/ 35512 h 43168"/>
                <a:gd name="connsiteX3" fmla="*/ 10115 w 42314"/>
                <a:gd name="connsiteY3" fmla="*/ 42787 h 43168"/>
                <a:gd name="connsiteX4" fmla="*/ 18673 w 42314"/>
                <a:gd name="connsiteY4" fmla="*/ 41610 h 43168"/>
                <a:gd name="connsiteX5" fmla="*/ 29639 w 42314"/>
                <a:gd name="connsiteY5" fmla="*/ 42092 h 43168"/>
                <a:gd name="connsiteX6" fmla="*/ 36433 w 42314"/>
                <a:gd name="connsiteY6" fmla="*/ 37492 h 43168"/>
                <a:gd name="connsiteX7" fmla="*/ 41889 w 42314"/>
                <a:gd name="connsiteY7" fmla="*/ 37117 h 43168"/>
                <a:gd name="connsiteX8" fmla="*/ 41193 w 42314"/>
                <a:gd name="connsiteY8" fmla="*/ 30645 h 43168"/>
                <a:gd name="connsiteX9" fmla="*/ 33116 w 42314"/>
                <a:gd name="connsiteY9" fmla="*/ 28077 h 43168"/>
                <a:gd name="connsiteX10" fmla="*/ 25948 w 42314"/>
                <a:gd name="connsiteY10" fmla="*/ 21177 h 43168"/>
                <a:gd name="connsiteX11" fmla="*/ 25199 w 42314"/>
                <a:gd name="connsiteY11" fmla="*/ 14918 h 43168"/>
                <a:gd name="connsiteX12" fmla="*/ 20332 w 42314"/>
                <a:gd name="connsiteY12" fmla="*/ 8606 h 43168"/>
                <a:gd name="connsiteX13" fmla="*/ 10436 w 42314"/>
                <a:gd name="connsiteY13" fmla="*/ 1973 h 43168"/>
                <a:gd name="connsiteX14" fmla="*/ 4231 w 42314"/>
                <a:gd name="connsiteY14" fmla="*/ 1973 h 43168"/>
                <a:gd name="connsiteX15" fmla="*/ 5300 w 42314"/>
                <a:gd name="connsiteY15" fmla="*/ 9409 h 43168"/>
                <a:gd name="connsiteX16" fmla="*/ 2358 w 42314"/>
                <a:gd name="connsiteY16" fmla="*/ 17004 h 4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314" h="43168">
                  <a:moveTo>
                    <a:pt x="2465" y="17004"/>
                  </a:moveTo>
                  <a:cubicBezTo>
                    <a:pt x="-744" y="18181"/>
                    <a:pt x="-1279" y="23049"/>
                    <a:pt x="3642" y="25082"/>
                  </a:cubicBezTo>
                  <a:cubicBezTo>
                    <a:pt x="8563" y="27114"/>
                    <a:pt x="10329" y="32677"/>
                    <a:pt x="10115" y="35512"/>
                  </a:cubicBezTo>
                  <a:cubicBezTo>
                    <a:pt x="9901" y="38401"/>
                    <a:pt x="7173" y="41183"/>
                    <a:pt x="10115" y="42787"/>
                  </a:cubicBezTo>
                  <a:cubicBezTo>
                    <a:pt x="13057" y="44392"/>
                    <a:pt x="13806" y="40327"/>
                    <a:pt x="18673" y="41610"/>
                  </a:cubicBezTo>
                  <a:cubicBezTo>
                    <a:pt x="23541" y="42894"/>
                    <a:pt x="26376" y="43590"/>
                    <a:pt x="29639" y="42092"/>
                  </a:cubicBezTo>
                  <a:cubicBezTo>
                    <a:pt x="32902" y="40594"/>
                    <a:pt x="33598" y="36743"/>
                    <a:pt x="36433" y="37492"/>
                  </a:cubicBezTo>
                  <a:cubicBezTo>
                    <a:pt x="39268" y="38240"/>
                    <a:pt x="40979" y="38294"/>
                    <a:pt x="41889" y="37117"/>
                  </a:cubicBezTo>
                  <a:cubicBezTo>
                    <a:pt x="42798" y="35940"/>
                    <a:pt x="42103" y="33587"/>
                    <a:pt x="41193" y="30645"/>
                  </a:cubicBezTo>
                  <a:cubicBezTo>
                    <a:pt x="39535" y="25616"/>
                    <a:pt x="35149" y="29628"/>
                    <a:pt x="33116" y="28077"/>
                  </a:cubicBezTo>
                  <a:cubicBezTo>
                    <a:pt x="31083" y="26472"/>
                    <a:pt x="28355" y="22835"/>
                    <a:pt x="25948" y="21177"/>
                  </a:cubicBezTo>
                  <a:cubicBezTo>
                    <a:pt x="23541" y="19518"/>
                    <a:pt x="24450" y="17218"/>
                    <a:pt x="25199" y="14918"/>
                  </a:cubicBezTo>
                  <a:cubicBezTo>
                    <a:pt x="25895" y="12671"/>
                    <a:pt x="24236" y="9355"/>
                    <a:pt x="20332" y="8606"/>
                  </a:cubicBezTo>
                  <a:cubicBezTo>
                    <a:pt x="16373" y="7857"/>
                    <a:pt x="12147" y="4273"/>
                    <a:pt x="10436" y="1973"/>
                  </a:cubicBezTo>
                  <a:cubicBezTo>
                    <a:pt x="8777" y="-327"/>
                    <a:pt x="4659" y="-969"/>
                    <a:pt x="4231" y="1973"/>
                  </a:cubicBezTo>
                  <a:cubicBezTo>
                    <a:pt x="3803" y="4915"/>
                    <a:pt x="6691" y="6841"/>
                    <a:pt x="5300" y="9409"/>
                  </a:cubicBezTo>
                  <a:cubicBezTo>
                    <a:pt x="3910" y="11976"/>
                    <a:pt x="5568" y="15774"/>
                    <a:pt x="2358" y="1700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6" name="Frihandsfigur: Form 15">
              <a:extLst>
                <a:ext uri="{FF2B5EF4-FFF2-40B4-BE49-F238E27FC236}">
                  <a16:creationId xmlns:a16="http://schemas.microsoft.com/office/drawing/2014/main" id="{C040280A-4F36-B9EC-0696-6E2EF288DBBE}"/>
                </a:ext>
              </a:extLst>
            </p:cNvPr>
            <p:cNvSpPr/>
            <p:nvPr/>
          </p:nvSpPr>
          <p:spPr>
            <a:xfrm>
              <a:off x="2907806" y="5728466"/>
              <a:ext cx="81646" cy="73282"/>
            </a:xfrm>
            <a:custGeom>
              <a:avLst/>
              <a:gdLst>
                <a:gd name="connsiteX0" fmla="*/ 70248 w 81646"/>
                <a:gd name="connsiteY0" fmla="*/ 68331 h 73282"/>
                <a:gd name="connsiteX1" fmla="*/ 75223 w 81646"/>
                <a:gd name="connsiteY1" fmla="*/ 58542 h 73282"/>
                <a:gd name="connsiteX2" fmla="*/ 76400 w 81646"/>
                <a:gd name="connsiteY2" fmla="*/ 48432 h 73282"/>
                <a:gd name="connsiteX3" fmla="*/ 79609 w 81646"/>
                <a:gd name="connsiteY3" fmla="*/ 39232 h 73282"/>
                <a:gd name="connsiteX4" fmla="*/ 80198 w 81646"/>
                <a:gd name="connsiteY4" fmla="*/ 29550 h 73282"/>
                <a:gd name="connsiteX5" fmla="*/ 80786 w 81646"/>
                <a:gd name="connsiteY5" fmla="*/ 23131 h 73282"/>
                <a:gd name="connsiteX6" fmla="*/ 76560 w 81646"/>
                <a:gd name="connsiteY6" fmla="*/ 17140 h 73282"/>
                <a:gd name="connsiteX7" fmla="*/ 76560 w 81646"/>
                <a:gd name="connsiteY7" fmla="*/ 6602 h 73282"/>
                <a:gd name="connsiteX8" fmla="*/ 76560 w 81646"/>
                <a:gd name="connsiteY8" fmla="*/ 664 h 73282"/>
                <a:gd name="connsiteX9" fmla="*/ 72121 w 81646"/>
                <a:gd name="connsiteY9" fmla="*/ 1734 h 73282"/>
                <a:gd name="connsiteX10" fmla="*/ 67306 w 81646"/>
                <a:gd name="connsiteY10" fmla="*/ 5318 h 73282"/>
                <a:gd name="connsiteX11" fmla="*/ 66237 w 81646"/>
                <a:gd name="connsiteY11" fmla="*/ 14037 h 73282"/>
                <a:gd name="connsiteX12" fmla="*/ 60566 w 81646"/>
                <a:gd name="connsiteY12" fmla="*/ 13770 h 73282"/>
                <a:gd name="connsiteX13" fmla="*/ 56180 w 81646"/>
                <a:gd name="connsiteY13" fmla="*/ 17193 h 73282"/>
                <a:gd name="connsiteX14" fmla="*/ 48424 w 81646"/>
                <a:gd name="connsiteY14" fmla="*/ 11256 h 73282"/>
                <a:gd name="connsiteX15" fmla="*/ 37886 w 81646"/>
                <a:gd name="connsiteY15" fmla="*/ 12219 h 73282"/>
                <a:gd name="connsiteX16" fmla="*/ 30986 w 81646"/>
                <a:gd name="connsiteY16" fmla="*/ 12005 h 73282"/>
                <a:gd name="connsiteX17" fmla="*/ 22266 w 81646"/>
                <a:gd name="connsiteY17" fmla="*/ 18638 h 73282"/>
                <a:gd name="connsiteX18" fmla="*/ 15419 w 81646"/>
                <a:gd name="connsiteY18" fmla="*/ 16016 h 73282"/>
                <a:gd name="connsiteX19" fmla="*/ 10980 w 81646"/>
                <a:gd name="connsiteY19" fmla="*/ 19280 h 73282"/>
                <a:gd name="connsiteX20" fmla="*/ 10980 w 81646"/>
                <a:gd name="connsiteY20" fmla="*/ 26073 h 73282"/>
                <a:gd name="connsiteX21" fmla="*/ 11996 w 81646"/>
                <a:gd name="connsiteY21" fmla="*/ 33027 h 73282"/>
                <a:gd name="connsiteX22" fmla="*/ 17399 w 81646"/>
                <a:gd name="connsiteY22" fmla="*/ 35594 h 73282"/>
                <a:gd name="connsiteX23" fmla="*/ 15687 w 81646"/>
                <a:gd name="connsiteY23" fmla="*/ 37788 h 73282"/>
                <a:gd name="connsiteX24" fmla="*/ 8573 w 81646"/>
                <a:gd name="connsiteY24" fmla="*/ 37788 h 73282"/>
                <a:gd name="connsiteX25" fmla="*/ 6754 w 81646"/>
                <a:gd name="connsiteY25" fmla="*/ 46828 h 73282"/>
                <a:gd name="connsiteX26" fmla="*/ 3651 w 81646"/>
                <a:gd name="connsiteY26" fmla="*/ 53300 h 73282"/>
                <a:gd name="connsiteX27" fmla="*/ 281 w 81646"/>
                <a:gd name="connsiteY27" fmla="*/ 58810 h 73282"/>
                <a:gd name="connsiteX28" fmla="*/ 1726 w 81646"/>
                <a:gd name="connsiteY28" fmla="*/ 62126 h 73282"/>
                <a:gd name="connsiteX29" fmla="*/ 5203 w 81646"/>
                <a:gd name="connsiteY29" fmla="*/ 60468 h 73282"/>
                <a:gd name="connsiteX30" fmla="*/ 9375 w 81646"/>
                <a:gd name="connsiteY30" fmla="*/ 65336 h 73282"/>
                <a:gd name="connsiteX31" fmla="*/ 13922 w 81646"/>
                <a:gd name="connsiteY31" fmla="*/ 65603 h 73282"/>
                <a:gd name="connsiteX32" fmla="*/ 19913 w 81646"/>
                <a:gd name="connsiteY32" fmla="*/ 66138 h 73282"/>
                <a:gd name="connsiteX33" fmla="*/ 27883 w 81646"/>
                <a:gd name="connsiteY33" fmla="*/ 65817 h 73282"/>
                <a:gd name="connsiteX34" fmla="*/ 26760 w 81646"/>
                <a:gd name="connsiteY34" fmla="*/ 61003 h 73282"/>
                <a:gd name="connsiteX35" fmla="*/ 21571 w 81646"/>
                <a:gd name="connsiteY35" fmla="*/ 54370 h 73282"/>
                <a:gd name="connsiteX36" fmla="*/ 24994 w 81646"/>
                <a:gd name="connsiteY36" fmla="*/ 46025 h 73282"/>
                <a:gd name="connsiteX37" fmla="*/ 30183 w 81646"/>
                <a:gd name="connsiteY37" fmla="*/ 42548 h 73282"/>
                <a:gd name="connsiteX38" fmla="*/ 40026 w 81646"/>
                <a:gd name="connsiteY38" fmla="*/ 45223 h 73282"/>
                <a:gd name="connsiteX39" fmla="*/ 50029 w 81646"/>
                <a:gd name="connsiteY39" fmla="*/ 49181 h 73282"/>
                <a:gd name="connsiteX40" fmla="*/ 54575 w 81646"/>
                <a:gd name="connsiteY40" fmla="*/ 58649 h 73282"/>
                <a:gd name="connsiteX41" fmla="*/ 54843 w 81646"/>
                <a:gd name="connsiteY41" fmla="*/ 67208 h 73282"/>
                <a:gd name="connsiteX42" fmla="*/ 58106 w 81646"/>
                <a:gd name="connsiteY42" fmla="*/ 73146 h 73282"/>
                <a:gd name="connsiteX43" fmla="*/ 63776 w 81646"/>
                <a:gd name="connsiteY43" fmla="*/ 71166 h 73282"/>
                <a:gd name="connsiteX44" fmla="*/ 70355 w 81646"/>
                <a:gd name="connsiteY44" fmla="*/ 68438 h 7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81646" h="73282">
                  <a:moveTo>
                    <a:pt x="70248" y="68331"/>
                  </a:moveTo>
                  <a:cubicBezTo>
                    <a:pt x="71746" y="66352"/>
                    <a:pt x="76079" y="62715"/>
                    <a:pt x="75223" y="58542"/>
                  </a:cubicBezTo>
                  <a:cubicBezTo>
                    <a:pt x="74367" y="54370"/>
                    <a:pt x="74688" y="50519"/>
                    <a:pt x="76400" y="48432"/>
                  </a:cubicBezTo>
                  <a:cubicBezTo>
                    <a:pt x="78058" y="46346"/>
                    <a:pt x="80412" y="43190"/>
                    <a:pt x="79609" y="39232"/>
                  </a:cubicBezTo>
                  <a:cubicBezTo>
                    <a:pt x="78807" y="35273"/>
                    <a:pt x="78379" y="31529"/>
                    <a:pt x="80198" y="29550"/>
                  </a:cubicBezTo>
                  <a:cubicBezTo>
                    <a:pt x="82017" y="27571"/>
                    <a:pt x="82017" y="24896"/>
                    <a:pt x="80786" y="23131"/>
                  </a:cubicBezTo>
                  <a:cubicBezTo>
                    <a:pt x="79556" y="21366"/>
                    <a:pt x="77149" y="20510"/>
                    <a:pt x="76560" y="17140"/>
                  </a:cubicBezTo>
                  <a:cubicBezTo>
                    <a:pt x="75972" y="13770"/>
                    <a:pt x="75491" y="9811"/>
                    <a:pt x="76560" y="6602"/>
                  </a:cubicBezTo>
                  <a:cubicBezTo>
                    <a:pt x="77577" y="3393"/>
                    <a:pt x="77951" y="2376"/>
                    <a:pt x="76560" y="664"/>
                  </a:cubicBezTo>
                  <a:cubicBezTo>
                    <a:pt x="75598" y="-619"/>
                    <a:pt x="73886" y="76"/>
                    <a:pt x="72121" y="1734"/>
                  </a:cubicBezTo>
                  <a:cubicBezTo>
                    <a:pt x="70355" y="3446"/>
                    <a:pt x="67306" y="3018"/>
                    <a:pt x="67306" y="5318"/>
                  </a:cubicBezTo>
                  <a:cubicBezTo>
                    <a:pt x="67306" y="7618"/>
                    <a:pt x="67681" y="12914"/>
                    <a:pt x="66237" y="14037"/>
                  </a:cubicBezTo>
                  <a:cubicBezTo>
                    <a:pt x="64792" y="15214"/>
                    <a:pt x="62064" y="12647"/>
                    <a:pt x="60566" y="13770"/>
                  </a:cubicBezTo>
                  <a:cubicBezTo>
                    <a:pt x="59069" y="14893"/>
                    <a:pt x="58962" y="18263"/>
                    <a:pt x="56180" y="17193"/>
                  </a:cubicBezTo>
                  <a:cubicBezTo>
                    <a:pt x="53399" y="16070"/>
                    <a:pt x="51687" y="12700"/>
                    <a:pt x="48424" y="11256"/>
                  </a:cubicBezTo>
                  <a:cubicBezTo>
                    <a:pt x="45161" y="9811"/>
                    <a:pt x="41256" y="11630"/>
                    <a:pt x="37886" y="12219"/>
                  </a:cubicBezTo>
                  <a:cubicBezTo>
                    <a:pt x="34462" y="12807"/>
                    <a:pt x="35318" y="11042"/>
                    <a:pt x="30986" y="12005"/>
                  </a:cubicBezTo>
                  <a:cubicBezTo>
                    <a:pt x="26599" y="12968"/>
                    <a:pt x="26332" y="16765"/>
                    <a:pt x="22266" y="18638"/>
                  </a:cubicBezTo>
                  <a:cubicBezTo>
                    <a:pt x="18201" y="20510"/>
                    <a:pt x="17559" y="17621"/>
                    <a:pt x="15419" y="16016"/>
                  </a:cubicBezTo>
                  <a:cubicBezTo>
                    <a:pt x="13280" y="14412"/>
                    <a:pt x="11033" y="16712"/>
                    <a:pt x="10980" y="19280"/>
                  </a:cubicBezTo>
                  <a:cubicBezTo>
                    <a:pt x="10873" y="21847"/>
                    <a:pt x="11889" y="24040"/>
                    <a:pt x="10980" y="26073"/>
                  </a:cubicBezTo>
                  <a:cubicBezTo>
                    <a:pt x="10070" y="28106"/>
                    <a:pt x="10017" y="32492"/>
                    <a:pt x="11996" y="33027"/>
                  </a:cubicBezTo>
                  <a:cubicBezTo>
                    <a:pt x="13975" y="33562"/>
                    <a:pt x="16810" y="34418"/>
                    <a:pt x="17399" y="35594"/>
                  </a:cubicBezTo>
                  <a:cubicBezTo>
                    <a:pt x="18041" y="36771"/>
                    <a:pt x="17666" y="37841"/>
                    <a:pt x="15687" y="37788"/>
                  </a:cubicBezTo>
                  <a:cubicBezTo>
                    <a:pt x="13654" y="37788"/>
                    <a:pt x="11140" y="36076"/>
                    <a:pt x="8573" y="37788"/>
                  </a:cubicBezTo>
                  <a:cubicBezTo>
                    <a:pt x="6005" y="39499"/>
                    <a:pt x="8359" y="44367"/>
                    <a:pt x="6754" y="46828"/>
                  </a:cubicBezTo>
                  <a:cubicBezTo>
                    <a:pt x="5149" y="49288"/>
                    <a:pt x="4507" y="50519"/>
                    <a:pt x="3651" y="53300"/>
                  </a:cubicBezTo>
                  <a:cubicBezTo>
                    <a:pt x="2795" y="56082"/>
                    <a:pt x="870" y="56456"/>
                    <a:pt x="281" y="58810"/>
                  </a:cubicBezTo>
                  <a:cubicBezTo>
                    <a:pt x="-307" y="61163"/>
                    <a:pt x="-40" y="62019"/>
                    <a:pt x="1726" y="62126"/>
                  </a:cubicBezTo>
                  <a:cubicBezTo>
                    <a:pt x="3491" y="62233"/>
                    <a:pt x="3330" y="59559"/>
                    <a:pt x="5203" y="60468"/>
                  </a:cubicBezTo>
                  <a:cubicBezTo>
                    <a:pt x="7075" y="61377"/>
                    <a:pt x="6807" y="64640"/>
                    <a:pt x="9375" y="65336"/>
                  </a:cubicBezTo>
                  <a:cubicBezTo>
                    <a:pt x="11943" y="66031"/>
                    <a:pt x="11836" y="63945"/>
                    <a:pt x="13922" y="65603"/>
                  </a:cubicBezTo>
                  <a:cubicBezTo>
                    <a:pt x="16008" y="67262"/>
                    <a:pt x="18094" y="67048"/>
                    <a:pt x="19913" y="66138"/>
                  </a:cubicBezTo>
                  <a:cubicBezTo>
                    <a:pt x="21731" y="65229"/>
                    <a:pt x="26439" y="67048"/>
                    <a:pt x="27883" y="65817"/>
                  </a:cubicBezTo>
                  <a:cubicBezTo>
                    <a:pt x="29327" y="64587"/>
                    <a:pt x="29060" y="62126"/>
                    <a:pt x="26760" y="61003"/>
                  </a:cubicBezTo>
                  <a:cubicBezTo>
                    <a:pt x="24460" y="59880"/>
                    <a:pt x="20822" y="57312"/>
                    <a:pt x="21571" y="54370"/>
                  </a:cubicBezTo>
                  <a:cubicBezTo>
                    <a:pt x="22320" y="51428"/>
                    <a:pt x="22427" y="47577"/>
                    <a:pt x="24994" y="46025"/>
                  </a:cubicBezTo>
                  <a:cubicBezTo>
                    <a:pt x="27562" y="44474"/>
                    <a:pt x="27081" y="42120"/>
                    <a:pt x="30183" y="42548"/>
                  </a:cubicBezTo>
                  <a:cubicBezTo>
                    <a:pt x="33286" y="42923"/>
                    <a:pt x="36014" y="42976"/>
                    <a:pt x="40026" y="45223"/>
                  </a:cubicBezTo>
                  <a:cubicBezTo>
                    <a:pt x="44038" y="47470"/>
                    <a:pt x="46980" y="48700"/>
                    <a:pt x="50029" y="49181"/>
                  </a:cubicBezTo>
                  <a:cubicBezTo>
                    <a:pt x="53078" y="49663"/>
                    <a:pt x="54629" y="54316"/>
                    <a:pt x="54575" y="58649"/>
                  </a:cubicBezTo>
                  <a:cubicBezTo>
                    <a:pt x="54522" y="62982"/>
                    <a:pt x="53720" y="64159"/>
                    <a:pt x="54843" y="67208"/>
                  </a:cubicBezTo>
                  <a:cubicBezTo>
                    <a:pt x="56020" y="70204"/>
                    <a:pt x="55966" y="72397"/>
                    <a:pt x="58106" y="73146"/>
                  </a:cubicBezTo>
                  <a:cubicBezTo>
                    <a:pt x="60245" y="73894"/>
                    <a:pt x="62171" y="71327"/>
                    <a:pt x="63776" y="71166"/>
                  </a:cubicBezTo>
                  <a:cubicBezTo>
                    <a:pt x="65381" y="71006"/>
                    <a:pt x="68858" y="70418"/>
                    <a:pt x="70355" y="68438"/>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7" name="Frihandsfigur: Form 16">
              <a:extLst>
                <a:ext uri="{FF2B5EF4-FFF2-40B4-BE49-F238E27FC236}">
                  <a16:creationId xmlns:a16="http://schemas.microsoft.com/office/drawing/2014/main" id="{324A7030-9F3B-3086-571B-5C61105ABD63}"/>
                </a:ext>
              </a:extLst>
            </p:cNvPr>
            <p:cNvSpPr/>
            <p:nvPr/>
          </p:nvSpPr>
          <p:spPr>
            <a:xfrm>
              <a:off x="3010102" y="5864503"/>
              <a:ext cx="21745" cy="16498"/>
            </a:xfrm>
            <a:custGeom>
              <a:avLst/>
              <a:gdLst>
                <a:gd name="connsiteX0" fmla="*/ 10318 w 21745"/>
                <a:gd name="connsiteY0" fmla="*/ 14564 h 16498"/>
                <a:gd name="connsiteX1" fmla="*/ 20535 w 21745"/>
                <a:gd name="connsiteY1" fmla="*/ 10338 h 16498"/>
                <a:gd name="connsiteX2" fmla="*/ 18930 w 21745"/>
                <a:gd name="connsiteY2" fmla="*/ 977 h 16498"/>
                <a:gd name="connsiteX3" fmla="*/ 6413 w 21745"/>
                <a:gd name="connsiteY3" fmla="*/ 3919 h 16498"/>
                <a:gd name="connsiteX4" fmla="*/ 101 w 21745"/>
                <a:gd name="connsiteY4" fmla="*/ 13868 h 16498"/>
                <a:gd name="connsiteX5" fmla="*/ 10318 w 21745"/>
                <a:gd name="connsiteY5" fmla="*/ 14564 h 1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 h="16498">
                  <a:moveTo>
                    <a:pt x="10318" y="14564"/>
                  </a:moveTo>
                  <a:cubicBezTo>
                    <a:pt x="13260" y="11782"/>
                    <a:pt x="17861" y="14403"/>
                    <a:pt x="20535" y="10338"/>
                  </a:cubicBezTo>
                  <a:cubicBezTo>
                    <a:pt x="22354" y="7503"/>
                    <a:pt x="22354" y="2421"/>
                    <a:pt x="18930" y="977"/>
                  </a:cubicBezTo>
                  <a:cubicBezTo>
                    <a:pt x="13849" y="-1163"/>
                    <a:pt x="9944" y="388"/>
                    <a:pt x="6413" y="3919"/>
                  </a:cubicBezTo>
                  <a:cubicBezTo>
                    <a:pt x="2883" y="7449"/>
                    <a:pt x="-648" y="10605"/>
                    <a:pt x="101" y="13868"/>
                  </a:cubicBezTo>
                  <a:cubicBezTo>
                    <a:pt x="797" y="17078"/>
                    <a:pt x="7376" y="17399"/>
                    <a:pt x="10318" y="1456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8" name="Frihandsfigur: Form 17">
              <a:extLst>
                <a:ext uri="{FF2B5EF4-FFF2-40B4-BE49-F238E27FC236}">
                  <a16:creationId xmlns:a16="http://schemas.microsoft.com/office/drawing/2014/main" id="{0D8CAE08-19FE-00AE-4777-3CF89646074B}"/>
                </a:ext>
              </a:extLst>
            </p:cNvPr>
            <p:cNvSpPr/>
            <p:nvPr/>
          </p:nvSpPr>
          <p:spPr>
            <a:xfrm>
              <a:off x="2946071" y="5851999"/>
              <a:ext cx="19003" cy="19324"/>
            </a:xfrm>
            <a:custGeom>
              <a:avLst/>
              <a:gdLst>
                <a:gd name="connsiteX0" fmla="*/ 16685 w 19003"/>
                <a:gd name="connsiteY0" fmla="*/ 1981 h 19324"/>
                <a:gd name="connsiteX1" fmla="*/ 2938 w 19003"/>
                <a:gd name="connsiteY1" fmla="*/ 2837 h 19324"/>
                <a:gd name="connsiteX2" fmla="*/ 4221 w 19003"/>
                <a:gd name="connsiteY2" fmla="*/ 17600 h 19324"/>
                <a:gd name="connsiteX3" fmla="*/ 17541 w 19003"/>
                <a:gd name="connsiteY3" fmla="*/ 15033 h 19324"/>
                <a:gd name="connsiteX4" fmla="*/ 16685 w 19003"/>
                <a:gd name="connsiteY4" fmla="*/ 2034 h 19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03" h="19324">
                  <a:moveTo>
                    <a:pt x="16685" y="1981"/>
                  </a:moveTo>
                  <a:cubicBezTo>
                    <a:pt x="13422" y="-212"/>
                    <a:pt x="5987" y="-1389"/>
                    <a:pt x="2938" y="2837"/>
                  </a:cubicBezTo>
                  <a:cubicBezTo>
                    <a:pt x="-58" y="7062"/>
                    <a:pt x="-2305" y="13963"/>
                    <a:pt x="4221" y="17600"/>
                  </a:cubicBezTo>
                  <a:cubicBezTo>
                    <a:pt x="10747" y="21184"/>
                    <a:pt x="15562" y="18617"/>
                    <a:pt x="17541" y="15033"/>
                  </a:cubicBezTo>
                  <a:cubicBezTo>
                    <a:pt x="19467" y="11449"/>
                    <a:pt x="19788" y="4120"/>
                    <a:pt x="16685" y="203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19" name="Frihandsfigur: Form 18">
              <a:extLst>
                <a:ext uri="{FF2B5EF4-FFF2-40B4-BE49-F238E27FC236}">
                  <a16:creationId xmlns:a16="http://schemas.microsoft.com/office/drawing/2014/main" id="{84EA0CFD-C039-B8F3-72B7-FB61CC00DCBC}"/>
                </a:ext>
              </a:extLst>
            </p:cNvPr>
            <p:cNvSpPr/>
            <p:nvPr/>
          </p:nvSpPr>
          <p:spPr>
            <a:xfrm>
              <a:off x="2914801" y="5807652"/>
              <a:ext cx="21010" cy="20879"/>
            </a:xfrm>
            <a:custGeom>
              <a:avLst/>
              <a:gdLst>
                <a:gd name="connsiteX0" fmla="*/ 6873 w 21010"/>
                <a:gd name="connsiteY0" fmla="*/ 20758 h 20879"/>
                <a:gd name="connsiteX1" fmla="*/ 18695 w 21010"/>
                <a:gd name="connsiteY1" fmla="*/ 16425 h 20879"/>
                <a:gd name="connsiteX2" fmla="*/ 19069 w 21010"/>
                <a:gd name="connsiteY2" fmla="*/ 10755 h 20879"/>
                <a:gd name="connsiteX3" fmla="*/ 15592 w 21010"/>
                <a:gd name="connsiteY3" fmla="*/ 1020 h 20879"/>
                <a:gd name="connsiteX4" fmla="*/ 5536 w 21010"/>
                <a:gd name="connsiteY4" fmla="*/ 5139 h 20879"/>
                <a:gd name="connsiteX5" fmla="*/ 187 w 21010"/>
                <a:gd name="connsiteY5" fmla="*/ 13376 h 20879"/>
                <a:gd name="connsiteX6" fmla="*/ 6873 w 21010"/>
                <a:gd name="connsiteY6" fmla="*/ 20758 h 20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10" h="20879">
                  <a:moveTo>
                    <a:pt x="6873" y="20758"/>
                  </a:moveTo>
                  <a:cubicBezTo>
                    <a:pt x="12169" y="21614"/>
                    <a:pt x="15592" y="17709"/>
                    <a:pt x="18695" y="16425"/>
                  </a:cubicBezTo>
                  <a:cubicBezTo>
                    <a:pt x="21744" y="15195"/>
                    <a:pt x="21690" y="12360"/>
                    <a:pt x="19069" y="10755"/>
                  </a:cubicBezTo>
                  <a:cubicBezTo>
                    <a:pt x="16502" y="9151"/>
                    <a:pt x="18320" y="3374"/>
                    <a:pt x="15592" y="1020"/>
                  </a:cubicBezTo>
                  <a:cubicBezTo>
                    <a:pt x="11580" y="-2564"/>
                    <a:pt x="9280" y="4390"/>
                    <a:pt x="5536" y="5139"/>
                  </a:cubicBezTo>
                  <a:cubicBezTo>
                    <a:pt x="1791" y="5888"/>
                    <a:pt x="-723" y="8402"/>
                    <a:pt x="187" y="13376"/>
                  </a:cubicBezTo>
                  <a:cubicBezTo>
                    <a:pt x="1043" y="18351"/>
                    <a:pt x="1631" y="19902"/>
                    <a:pt x="6873" y="20758"/>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0" name="Frihandsfigur: Form 19">
              <a:extLst>
                <a:ext uri="{FF2B5EF4-FFF2-40B4-BE49-F238E27FC236}">
                  <a16:creationId xmlns:a16="http://schemas.microsoft.com/office/drawing/2014/main" id="{47592A85-ABE3-778E-1053-CA762FF61E9C}"/>
                </a:ext>
              </a:extLst>
            </p:cNvPr>
            <p:cNvSpPr/>
            <p:nvPr/>
          </p:nvSpPr>
          <p:spPr>
            <a:xfrm>
              <a:off x="2936742" y="5896139"/>
              <a:ext cx="26495" cy="17432"/>
            </a:xfrm>
            <a:custGeom>
              <a:avLst/>
              <a:gdLst>
                <a:gd name="connsiteX0" fmla="*/ 7987 w 26495"/>
                <a:gd name="connsiteY0" fmla="*/ 473 h 17432"/>
                <a:gd name="connsiteX1" fmla="*/ 1087 w 26495"/>
                <a:gd name="connsiteY1" fmla="*/ 3789 h 17432"/>
                <a:gd name="connsiteX2" fmla="*/ 6276 w 26495"/>
                <a:gd name="connsiteY2" fmla="*/ 14702 h 17432"/>
                <a:gd name="connsiteX3" fmla="*/ 20665 w 26495"/>
                <a:gd name="connsiteY3" fmla="*/ 17430 h 17432"/>
                <a:gd name="connsiteX4" fmla="*/ 23393 w 26495"/>
                <a:gd name="connsiteY4" fmla="*/ 4485 h 17432"/>
                <a:gd name="connsiteX5" fmla="*/ 7987 w 26495"/>
                <a:gd name="connsiteY5" fmla="*/ 473 h 1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95" h="17432">
                  <a:moveTo>
                    <a:pt x="7987" y="473"/>
                  </a:moveTo>
                  <a:cubicBezTo>
                    <a:pt x="6650" y="-222"/>
                    <a:pt x="3548" y="-811"/>
                    <a:pt x="1087" y="3789"/>
                  </a:cubicBezTo>
                  <a:cubicBezTo>
                    <a:pt x="-1374" y="8390"/>
                    <a:pt x="338" y="14434"/>
                    <a:pt x="6276" y="14702"/>
                  </a:cubicBezTo>
                  <a:cubicBezTo>
                    <a:pt x="12695" y="15023"/>
                    <a:pt x="13337" y="17269"/>
                    <a:pt x="20665" y="17430"/>
                  </a:cubicBezTo>
                  <a:cubicBezTo>
                    <a:pt x="27993" y="17590"/>
                    <a:pt x="27833" y="8925"/>
                    <a:pt x="23393" y="4485"/>
                  </a:cubicBezTo>
                  <a:cubicBezTo>
                    <a:pt x="18953" y="45"/>
                    <a:pt x="11839" y="2559"/>
                    <a:pt x="7987" y="47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1" name="Frihandsfigur: Form 20">
              <a:extLst>
                <a:ext uri="{FF2B5EF4-FFF2-40B4-BE49-F238E27FC236}">
                  <a16:creationId xmlns:a16="http://schemas.microsoft.com/office/drawing/2014/main" id="{BA85AE65-7BEC-3C8E-1CFB-FE3CCE473E11}"/>
                </a:ext>
              </a:extLst>
            </p:cNvPr>
            <p:cNvSpPr/>
            <p:nvPr/>
          </p:nvSpPr>
          <p:spPr>
            <a:xfrm>
              <a:off x="2907271" y="5917162"/>
              <a:ext cx="34419" cy="25480"/>
            </a:xfrm>
            <a:custGeom>
              <a:avLst/>
              <a:gdLst>
                <a:gd name="connsiteX0" fmla="*/ 26760 w 34419"/>
                <a:gd name="connsiteY0" fmla="*/ 9352 h 25480"/>
                <a:gd name="connsiteX1" fmla="*/ 23497 w 34419"/>
                <a:gd name="connsiteY1" fmla="*/ 259 h 25480"/>
                <a:gd name="connsiteX2" fmla="*/ 11034 w 34419"/>
                <a:gd name="connsiteY2" fmla="*/ 1436 h 25480"/>
                <a:gd name="connsiteX3" fmla="*/ 1245 w 34419"/>
                <a:gd name="connsiteY3" fmla="*/ 4431 h 25480"/>
                <a:gd name="connsiteX4" fmla="*/ 5096 w 34419"/>
                <a:gd name="connsiteY4" fmla="*/ 17269 h 25480"/>
                <a:gd name="connsiteX5" fmla="*/ 9964 w 34419"/>
                <a:gd name="connsiteY5" fmla="*/ 24865 h 25480"/>
                <a:gd name="connsiteX6" fmla="*/ 25958 w 34419"/>
                <a:gd name="connsiteY6" fmla="*/ 24758 h 25480"/>
                <a:gd name="connsiteX7" fmla="*/ 34302 w 34419"/>
                <a:gd name="connsiteY7" fmla="*/ 17965 h 25480"/>
                <a:gd name="connsiteX8" fmla="*/ 26707 w 34419"/>
                <a:gd name="connsiteY8" fmla="*/ 9406 h 25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19" h="25480">
                  <a:moveTo>
                    <a:pt x="26760" y="9352"/>
                  </a:moveTo>
                  <a:cubicBezTo>
                    <a:pt x="23604" y="6464"/>
                    <a:pt x="27241" y="1703"/>
                    <a:pt x="23497" y="259"/>
                  </a:cubicBezTo>
                  <a:cubicBezTo>
                    <a:pt x="19753" y="-1186"/>
                    <a:pt x="16436" y="4003"/>
                    <a:pt x="11034" y="1436"/>
                  </a:cubicBezTo>
                  <a:cubicBezTo>
                    <a:pt x="7022" y="-490"/>
                    <a:pt x="4401" y="366"/>
                    <a:pt x="1245" y="4431"/>
                  </a:cubicBezTo>
                  <a:cubicBezTo>
                    <a:pt x="-1911" y="8443"/>
                    <a:pt x="1512" y="13471"/>
                    <a:pt x="5096" y="17269"/>
                  </a:cubicBezTo>
                  <a:cubicBezTo>
                    <a:pt x="8626" y="21121"/>
                    <a:pt x="5684" y="23100"/>
                    <a:pt x="9964" y="24865"/>
                  </a:cubicBezTo>
                  <a:cubicBezTo>
                    <a:pt x="14297" y="26630"/>
                    <a:pt x="19753" y="23956"/>
                    <a:pt x="25958" y="24758"/>
                  </a:cubicBezTo>
                  <a:cubicBezTo>
                    <a:pt x="32216" y="25507"/>
                    <a:pt x="35051" y="22565"/>
                    <a:pt x="34302" y="17965"/>
                  </a:cubicBezTo>
                  <a:cubicBezTo>
                    <a:pt x="33553" y="13364"/>
                    <a:pt x="29916" y="12294"/>
                    <a:pt x="26707" y="9406"/>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2" name="Frihandsfigur: Form 21">
              <a:extLst>
                <a:ext uri="{FF2B5EF4-FFF2-40B4-BE49-F238E27FC236}">
                  <a16:creationId xmlns:a16="http://schemas.microsoft.com/office/drawing/2014/main" id="{F87B894C-1267-3719-03BF-1CCD127682D7}"/>
                </a:ext>
              </a:extLst>
            </p:cNvPr>
            <p:cNvSpPr/>
            <p:nvPr/>
          </p:nvSpPr>
          <p:spPr>
            <a:xfrm>
              <a:off x="2971290" y="5922873"/>
              <a:ext cx="23368" cy="26624"/>
            </a:xfrm>
            <a:custGeom>
              <a:avLst/>
              <a:gdLst>
                <a:gd name="connsiteX0" fmla="*/ 12595 w 23368"/>
                <a:gd name="connsiteY0" fmla="*/ 7278 h 26624"/>
                <a:gd name="connsiteX1" fmla="*/ 5267 w 23368"/>
                <a:gd name="connsiteY1" fmla="*/ 3 h 26624"/>
                <a:gd name="connsiteX2" fmla="*/ 3555 w 23368"/>
                <a:gd name="connsiteY2" fmla="*/ 8455 h 26624"/>
                <a:gd name="connsiteX3" fmla="*/ 1576 w 23368"/>
                <a:gd name="connsiteY3" fmla="*/ 17442 h 26624"/>
                <a:gd name="connsiteX4" fmla="*/ 3020 w 23368"/>
                <a:gd name="connsiteY4" fmla="*/ 26375 h 26624"/>
                <a:gd name="connsiteX5" fmla="*/ 13077 w 23368"/>
                <a:gd name="connsiteY5" fmla="*/ 22470 h 26624"/>
                <a:gd name="connsiteX6" fmla="*/ 13398 w 23368"/>
                <a:gd name="connsiteY6" fmla="*/ 15730 h 26624"/>
                <a:gd name="connsiteX7" fmla="*/ 14361 w 23368"/>
                <a:gd name="connsiteY7" fmla="*/ 12895 h 26624"/>
                <a:gd name="connsiteX8" fmla="*/ 20673 w 23368"/>
                <a:gd name="connsiteY8" fmla="*/ 12307 h 26624"/>
                <a:gd name="connsiteX9" fmla="*/ 22866 w 23368"/>
                <a:gd name="connsiteY9" fmla="*/ 7385 h 26624"/>
                <a:gd name="connsiteX10" fmla="*/ 12595 w 23368"/>
                <a:gd name="connsiteY10" fmla="*/ 7385 h 26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68" h="26624">
                  <a:moveTo>
                    <a:pt x="12595" y="7278"/>
                  </a:moveTo>
                  <a:cubicBezTo>
                    <a:pt x="7995" y="6048"/>
                    <a:pt x="9065" y="111"/>
                    <a:pt x="5267" y="3"/>
                  </a:cubicBezTo>
                  <a:cubicBezTo>
                    <a:pt x="1469" y="-157"/>
                    <a:pt x="78" y="5299"/>
                    <a:pt x="3555" y="8455"/>
                  </a:cubicBezTo>
                  <a:cubicBezTo>
                    <a:pt x="7032" y="11558"/>
                    <a:pt x="3609" y="15249"/>
                    <a:pt x="1576" y="17442"/>
                  </a:cubicBezTo>
                  <a:cubicBezTo>
                    <a:pt x="-457" y="19581"/>
                    <a:pt x="-1045" y="25091"/>
                    <a:pt x="3020" y="26375"/>
                  </a:cubicBezTo>
                  <a:cubicBezTo>
                    <a:pt x="7086" y="27605"/>
                    <a:pt x="10242" y="23968"/>
                    <a:pt x="13077" y="22470"/>
                  </a:cubicBezTo>
                  <a:cubicBezTo>
                    <a:pt x="15858" y="20972"/>
                    <a:pt x="16072" y="17281"/>
                    <a:pt x="13398" y="15730"/>
                  </a:cubicBezTo>
                  <a:cubicBezTo>
                    <a:pt x="10723" y="14125"/>
                    <a:pt x="11953" y="11558"/>
                    <a:pt x="14361" y="12895"/>
                  </a:cubicBezTo>
                  <a:cubicBezTo>
                    <a:pt x="16768" y="14232"/>
                    <a:pt x="18586" y="14072"/>
                    <a:pt x="20673" y="12307"/>
                  </a:cubicBezTo>
                  <a:cubicBezTo>
                    <a:pt x="22812" y="10488"/>
                    <a:pt x="24150" y="9311"/>
                    <a:pt x="22866" y="7385"/>
                  </a:cubicBezTo>
                  <a:cubicBezTo>
                    <a:pt x="20566" y="3962"/>
                    <a:pt x="17196" y="8616"/>
                    <a:pt x="12595" y="7385"/>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3" name="Frihandsfigur: Form 22">
              <a:extLst>
                <a:ext uri="{FF2B5EF4-FFF2-40B4-BE49-F238E27FC236}">
                  <a16:creationId xmlns:a16="http://schemas.microsoft.com/office/drawing/2014/main" id="{F7ADA6A6-1E29-B6DB-7999-88D8FC4DECF5}"/>
                </a:ext>
              </a:extLst>
            </p:cNvPr>
            <p:cNvSpPr/>
            <p:nvPr/>
          </p:nvSpPr>
          <p:spPr>
            <a:xfrm>
              <a:off x="2941512" y="5819364"/>
              <a:ext cx="22951" cy="23130"/>
            </a:xfrm>
            <a:custGeom>
              <a:avLst/>
              <a:gdLst>
                <a:gd name="connsiteX0" fmla="*/ 1987 w 22951"/>
                <a:gd name="connsiteY0" fmla="*/ 11507 h 23130"/>
                <a:gd name="connsiteX1" fmla="*/ 3271 w 22951"/>
                <a:gd name="connsiteY1" fmla="*/ 19156 h 23130"/>
                <a:gd name="connsiteX2" fmla="*/ 20174 w 22951"/>
                <a:gd name="connsiteY2" fmla="*/ 22366 h 23130"/>
                <a:gd name="connsiteX3" fmla="*/ 21672 w 22951"/>
                <a:gd name="connsiteY3" fmla="*/ 11881 h 23130"/>
                <a:gd name="connsiteX4" fmla="*/ 20548 w 22951"/>
                <a:gd name="connsiteY4" fmla="*/ 3055 h 23130"/>
                <a:gd name="connsiteX5" fmla="*/ 14022 w 22951"/>
                <a:gd name="connsiteY5" fmla="*/ 2681 h 23130"/>
                <a:gd name="connsiteX6" fmla="*/ 8031 w 22951"/>
                <a:gd name="connsiteY6" fmla="*/ 60 h 23130"/>
                <a:gd name="connsiteX7" fmla="*/ 6427 w 22951"/>
                <a:gd name="connsiteY7" fmla="*/ 5516 h 23130"/>
                <a:gd name="connsiteX8" fmla="*/ 11080 w 22951"/>
                <a:gd name="connsiteY8" fmla="*/ 12630 h 23130"/>
                <a:gd name="connsiteX9" fmla="*/ 1987 w 22951"/>
                <a:gd name="connsiteY9" fmla="*/ 11507 h 23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951" h="23130">
                  <a:moveTo>
                    <a:pt x="1987" y="11507"/>
                  </a:moveTo>
                  <a:cubicBezTo>
                    <a:pt x="-367" y="13807"/>
                    <a:pt x="-1383" y="17070"/>
                    <a:pt x="3271" y="19156"/>
                  </a:cubicBezTo>
                  <a:cubicBezTo>
                    <a:pt x="7924" y="21242"/>
                    <a:pt x="16857" y="24666"/>
                    <a:pt x="20174" y="22366"/>
                  </a:cubicBezTo>
                  <a:cubicBezTo>
                    <a:pt x="23544" y="20065"/>
                    <a:pt x="23597" y="14984"/>
                    <a:pt x="21672" y="11881"/>
                  </a:cubicBezTo>
                  <a:cubicBezTo>
                    <a:pt x="19746" y="8779"/>
                    <a:pt x="22955" y="5195"/>
                    <a:pt x="20548" y="3055"/>
                  </a:cubicBezTo>
                  <a:cubicBezTo>
                    <a:pt x="18837" y="1504"/>
                    <a:pt x="15734" y="2253"/>
                    <a:pt x="14022" y="2681"/>
                  </a:cubicBezTo>
                  <a:cubicBezTo>
                    <a:pt x="12311" y="3109"/>
                    <a:pt x="9690" y="274"/>
                    <a:pt x="8031" y="60"/>
                  </a:cubicBezTo>
                  <a:cubicBezTo>
                    <a:pt x="4019" y="-529"/>
                    <a:pt x="4073" y="3376"/>
                    <a:pt x="6427" y="5516"/>
                  </a:cubicBezTo>
                  <a:cubicBezTo>
                    <a:pt x="8727" y="7656"/>
                    <a:pt x="12471" y="10544"/>
                    <a:pt x="11080" y="12630"/>
                  </a:cubicBezTo>
                  <a:cubicBezTo>
                    <a:pt x="9690" y="14716"/>
                    <a:pt x="4340" y="9207"/>
                    <a:pt x="1987" y="11507"/>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4" name="Frihandsfigur: Form 23">
              <a:extLst>
                <a:ext uri="{FF2B5EF4-FFF2-40B4-BE49-F238E27FC236}">
                  <a16:creationId xmlns:a16="http://schemas.microsoft.com/office/drawing/2014/main" id="{26B3B5AF-FE63-3E9E-C0CB-85D39F8B748A}"/>
                </a:ext>
              </a:extLst>
            </p:cNvPr>
            <p:cNvSpPr/>
            <p:nvPr/>
          </p:nvSpPr>
          <p:spPr>
            <a:xfrm>
              <a:off x="2519063" y="5443894"/>
              <a:ext cx="70173" cy="90112"/>
            </a:xfrm>
            <a:custGeom>
              <a:avLst/>
              <a:gdLst>
                <a:gd name="connsiteX0" fmla="*/ 48230 w 70173"/>
                <a:gd name="connsiteY0" fmla="*/ 2372 h 90112"/>
                <a:gd name="connsiteX1" fmla="*/ 36729 w 70173"/>
                <a:gd name="connsiteY1" fmla="*/ 4084 h 90112"/>
                <a:gd name="connsiteX2" fmla="*/ 39297 w 70173"/>
                <a:gd name="connsiteY2" fmla="*/ 16173 h 90112"/>
                <a:gd name="connsiteX3" fmla="*/ 28385 w 70173"/>
                <a:gd name="connsiteY3" fmla="*/ 18206 h 90112"/>
                <a:gd name="connsiteX4" fmla="*/ 20628 w 70173"/>
                <a:gd name="connsiteY4" fmla="*/ 24839 h 90112"/>
                <a:gd name="connsiteX5" fmla="*/ 6079 w 70173"/>
                <a:gd name="connsiteY5" fmla="*/ 28155 h 90112"/>
                <a:gd name="connsiteX6" fmla="*/ 1211 w 70173"/>
                <a:gd name="connsiteY6" fmla="*/ 51050 h 90112"/>
                <a:gd name="connsiteX7" fmla="*/ 4688 w 70173"/>
                <a:gd name="connsiteY7" fmla="*/ 67739 h 90112"/>
                <a:gd name="connsiteX8" fmla="*/ 12765 w 70173"/>
                <a:gd name="connsiteY8" fmla="*/ 78545 h 90112"/>
                <a:gd name="connsiteX9" fmla="*/ 30471 w 70173"/>
                <a:gd name="connsiteY9" fmla="*/ 84161 h 90112"/>
                <a:gd name="connsiteX10" fmla="*/ 51493 w 70173"/>
                <a:gd name="connsiteY10" fmla="*/ 88601 h 90112"/>
                <a:gd name="connsiteX11" fmla="*/ 53954 w 70173"/>
                <a:gd name="connsiteY11" fmla="*/ 75067 h 90112"/>
                <a:gd name="connsiteX12" fmla="*/ 62887 w 70173"/>
                <a:gd name="connsiteY12" fmla="*/ 68488 h 90112"/>
                <a:gd name="connsiteX13" fmla="*/ 60319 w 70173"/>
                <a:gd name="connsiteY13" fmla="*/ 57629 h 90112"/>
                <a:gd name="connsiteX14" fmla="*/ 63475 w 70173"/>
                <a:gd name="connsiteY14" fmla="*/ 47412 h 90112"/>
                <a:gd name="connsiteX15" fmla="*/ 67220 w 70173"/>
                <a:gd name="connsiteY15" fmla="*/ 21522 h 90112"/>
                <a:gd name="connsiteX16" fmla="*/ 48391 w 70173"/>
                <a:gd name="connsiteY16" fmla="*/ 2372 h 90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173" h="90112">
                  <a:moveTo>
                    <a:pt x="48230" y="2372"/>
                  </a:moveTo>
                  <a:cubicBezTo>
                    <a:pt x="44914" y="-1105"/>
                    <a:pt x="37157" y="-944"/>
                    <a:pt x="36729" y="4084"/>
                  </a:cubicBezTo>
                  <a:cubicBezTo>
                    <a:pt x="36301" y="9112"/>
                    <a:pt x="43255" y="12696"/>
                    <a:pt x="39297" y="16173"/>
                  </a:cubicBezTo>
                  <a:cubicBezTo>
                    <a:pt x="35339" y="19650"/>
                    <a:pt x="32610" y="17083"/>
                    <a:pt x="28385" y="18206"/>
                  </a:cubicBezTo>
                  <a:cubicBezTo>
                    <a:pt x="24159" y="19276"/>
                    <a:pt x="25122" y="23609"/>
                    <a:pt x="20628" y="24839"/>
                  </a:cubicBezTo>
                  <a:cubicBezTo>
                    <a:pt x="16082" y="26069"/>
                    <a:pt x="10893" y="22378"/>
                    <a:pt x="6079" y="28155"/>
                  </a:cubicBezTo>
                  <a:cubicBezTo>
                    <a:pt x="1264" y="33933"/>
                    <a:pt x="4046" y="45112"/>
                    <a:pt x="1211" y="51050"/>
                  </a:cubicBezTo>
                  <a:cubicBezTo>
                    <a:pt x="-1678" y="56934"/>
                    <a:pt x="1050" y="63299"/>
                    <a:pt x="4688" y="67739"/>
                  </a:cubicBezTo>
                  <a:cubicBezTo>
                    <a:pt x="8272" y="72179"/>
                    <a:pt x="3511" y="77689"/>
                    <a:pt x="12765" y="78545"/>
                  </a:cubicBezTo>
                  <a:cubicBezTo>
                    <a:pt x="21966" y="79400"/>
                    <a:pt x="25550" y="81005"/>
                    <a:pt x="30471" y="84161"/>
                  </a:cubicBezTo>
                  <a:cubicBezTo>
                    <a:pt x="35339" y="87317"/>
                    <a:pt x="45288" y="92773"/>
                    <a:pt x="51493" y="88601"/>
                  </a:cubicBezTo>
                  <a:cubicBezTo>
                    <a:pt x="57698" y="84429"/>
                    <a:pt x="52188" y="77956"/>
                    <a:pt x="53954" y="75067"/>
                  </a:cubicBezTo>
                  <a:cubicBezTo>
                    <a:pt x="55665" y="72179"/>
                    <a:pt x="62031" y="72767"/>
                    <a:pt x="62887" y="68488"/>
                  </a:cubicBezTo>
                  <a:cubicBezTo>
                    <a:pt x="63743" y="64209"/>
                    <a:pt x="63743" y="59074"/>
                    <a:pt x="60319" y="57629"/>
                  </a:cubicBezTo>
                  <a:cubicBezTo>
                    <a:pt x="56842" y="56185"/>
                    <a:pt x="55558" y="53457"/>
                    <a:pt x="63475" y="47412"/>
                  </a:cubicBezTo>
                  <a:cubicBezTo>
                    <a:pt x="71392" y="41368"/>
                    <a:pt x="71820" y="30990"/>
                    <a:pt x="67220" y="21522"/>
                  </a:cubicBezTo>
                  <a:cubicBezTo>
                    <a:pt x="62619" y="12054"/>
                    <a:pt x="56468" y="10878"/>
                    <a:pt x="48391" y="2372"/>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5" name="Frihandsfigur: Form 24">
              <a:extLst>
                <a:ext uri="{FF2B5EF4-FFF2-40B4-BE49-F238E27FC236}">
                  <a16:creationId xmlns:a16="http://schemas.microsoft.com/office/drawing/2014/main" id="{8F9FE6D0-D2DE-9ACA-FC0B-4289519F428C}"/>
                </a:ext>
              </a:extLst>
            </p:cNvPr>
            <p:cNvSpPr/>
            <p:nvPr/>
          </p:nvSpPr>
          <p:spPr>
            <a:xfrm>
              <a:off x="2485298" y="5259107"/>
              <a:ext cx="69749" cy="96532"/>
            </a:xfrm>
            <a:custGeom>
              <a:avLst/>
              <a:gdLst>
                <a:gd name="connsiteX0" fmla="*/ 4967 w 69749"/>
                <a:gd name="connsiteY0" fmla="*/ 52682 h 96532"/>
                <a:gd name="connsiteX1" fmla="*/ 4593 w 69749"/>
                <a:gd name="connsiteY1" fmla="*/ 66108 h 96532"/>
                <a:gd name="connsiteX2" fmla="*/ 1918 w 69749"/>
                <a:gd name="connsiteY2" fmla="*/ 76271 h 96532"/>
                <a:gd name="connsiteX3" fmla="*/ 1704 w 69749"/>
                <a:gd name="connsiteY3" fmla="*/ 93335 h 96532"/>
                <a:gd name="connsiteX4" fmla="*/ 12402 w 69749"/>
                <a:gd name="connsiteY4" fmla="*/ 90661 h 96532"/>
                <a:gd name="connsiteX5" fmla="*/ 13793 w 69749"/>
                <a:gd name="connsiteY5" fmla="*/ 74774 h 96532"/>
                <a:gd name="connsiteX6" fmla="*/ 29627 w 69749"/>
                <a:gd name="connsiteY6" fmla="*/ 81407 h 96532"/>
                <a:gd name="connsiteX7" fmla="*/ 37543 w 69749"/>
                <a:gd name="connsiteY7" fmla="*/ 69852 h 96532"/>
                <a:gd name="connsiteX8" fmla="*/ 50328 w 69749"/>
                <a:gd name="connsiteY8" fmla="*/ 67552 h 96532"/>
                <a:gd name="connsiteX9" fmla="*/ 54019 w 69749"/>
                <a:gd name="connsiteY9" fmla="*/ 62257 h 96532"/>
                <a:gd name="connsiteX10" fmla="*/ 62738 w 69749"/>
                <a:gd name="connsiteY10" fmla="*/ 56373 h 96532"/>
                <a:gd name="connsiteX11" fmla="*/ 62043 w 69749"/>
                <a:gd name="connsiteY11" fmla="*/ 39095 h 96532"/>
                <a:gd name="connsiteX12" fmla="*/ 68087 w 69749"/>
                <a:gd name="connsiteY12" fmla="*/ 28022 h 96532"/>
                <a:gd name="connsiteX13" fmla="*/ 64182 w 69749"/>
                <a:gd name="connsiteY13" fmla="*/ 14489 h 96532"/>
                <a:gd name="connsiteX14" fmla="*/ 51291 w 69749"/>
                <a:gd name="connsiteY14" fmla="*/ 527 h 96532"/>
                <a:gd name="connsiteX15" fmla="*/ 48884 w 69749"/>
                <a:gd name="connsiteY15" fmla="*/ 8497 h 96532"/>
                <a:gd name="connsiteX16" fmla="*/ 43053 w 69749"/>
                <a:gd name="connsiteY16" fmla="*/ 14489 h 96532"/>
                <a:gd name="connsiteX17" fmla="*/ 40378 w 69749"/>
                <a:gd name="connsiteY17" fmla="*/ 22994 h 96532"/>
                <a:gd name="connsiteX18" fmla="*/ 42946 w 69749"/>
                <a:gd name="connsiteY18" fmla="*/ 32943 h 96532"/>
                <a:gd name="connsiteX19" fmla="*/ 44604 w 69749"/>
                <a:gd name="connsiteY19" fmla="*/ 41662 h 96532"/>
                <a:gd name="connsiteX20" fmla="*/ 39844 w 69749"/>
                <a:gd name="connsiteY20" fmla="*/ 46102 h 96532"/>
                <a:gd name="connsiteX21" fmla="*/ 31338 w 69749"/>
                <a:gd name="connsiteY21" fmla="*/ 41769 h 96532"/>
                <a:gd name="connsiteX22" fmla="*/ 24224 w 69749"/>
                <a:gd name="connsiteY22" fmla="*/ 38078 h 96532"/>
                <a:gd name="connsiteX23" fmla="*/ 17163 w 69749"/>
                <a:gd name="connsiteY23" fmla="*/ 37436 h 96532"/>
                <a:gd name="connsiteX24" fmla="*/ 7909 w 69749"/>
                <a:gd name="connsiteY24" fmla="*/ 25080 h 96532"/>
                <a:gd name="connsiteX25" fmla="*/ 153 w 69749"/>
                <a:gd name="connsiteY25" fmla="*/ 27861 h 96532"/>
                <a:gd name="connsiteX26" fmla="*/ 7214 w 69749"/>
                <a:gd name="connsiteY26" fmla="*/ 40592 h 96532"/>
                <a:gd name="connsiteX27" fmla="*/ 4913 w 69749"/>
                <a:gd name="connsiteY27" fmla="*/ 52735 h 9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9749" h="96532">
                  <a:moveTo>
                    <a:pt x="4967" y="52682"/>
                  </a:moveTo>
                  <a:cubicBezTo>
                    <a:pt x="2078" y="57763"/>
                    <a:pt x="8123" y="63968"/>
                    <a:pt x="4593" y="66108"/>
                  </a:cubicBezTo>
                  <a:cubicBezTo>
                    <a:pt x="1062" y="68248"/>
                    <a:pt x="795" y="69478"/>
                    <a:pt x="1918" y="76271"/>
                  </a:cubicBezTo>
                  <a:cubicBezTo>
                    <a:pt x="3095" y="83011"/>
                    <a:pt x="-2415" y="86649"/>
                    <a:pt x="1704" y="93335"/>
                  </a:cubicBezTo>
                  <a:cubicBezTo>
                    <a:pt x="5823" y="100022"/>
                    <a:pt x="8337" y="94779"/>
                    <a:pt x="12402" y="90661"/>
                  </a:cubicBezTo>
                  <a:cubicBezTo>
                    <a:pt x="16521" y="86542"/>
                    <a:pt x="9621" y="77769"/>
                    <a:pt x="13793" y="74774"/>
                  </a:cubicBezTo>
                  <a:cubicBezTo>
                    <a:pt x="17965" y="71778"/>
                    <a:pt x="23261" y="83707"/>
                    <a:pt x="29627" y="81407"/>
                  </a:cubicBezTo>
                  <a:cubicBezTo>
                    <a:pt x="35939" y="79106"/>
                    <a:pt x="34387" y="73329"/>
                    <a:pt x="37543" y="69852"/>
                  </a:cubicBezTo>
                  <a:cubicBezTo>
                    <a:pt x="40699" y="66375"/>
                    <a:pt x="46797" y="67499"/>
                    <a:pt x="50328" y="67552"/>
                  </a:cubicBezTo>
                  <a:cubicBezTo>
                    <a:pt x="53858" y="67606"/>
                    <a:pt x="53430" y="64985"/>
                    <a:pt x="54019" y="62257"/>
                  </a:cubicBezTo>
                  <a:cubicBezTo>
                    <a:pt x="54607" y="59529"/>
                    <a:pt x="57389" y="60224"/>
                    <a:pt x="62738" y="56373"/>
                  </a:cubicBezTo>
                  <a:cubicBezTo>
                    <a:pt x="68034" y="52468"/>
                    <a:pt x="67499" y="45139"/>
                    <a:pt x="62043" y="39095"/>
                  </a:cubicBezTo>
                  <a:cubicBezTo>
                    <a:pt x="56586" y="33050"/>
                    <a:pt x="64610" y="31606"/>
                    <a:pt x="68087" y="28022"/>
                  </a:cubicBezTo>
                  <a:cubicBezTo>
                    <a:pt x="71564" y="24438"/>
                    <a:pt x="69264" y="19838"/>
                    <a:pt x="64182" y="14489"/>
                  </a:cubicBezTo>
                  <a:cubicBezTo>
                    <a:pt x="59154" y="9193"/>
                    <a:pt x="60973" y="-2629"/>
                    <a:pt x="51291" y="527"/>
                  </a:cubicBezTo>
                  <a:cubicBezTo>
                    <a:pt x="47546" y="1757"/>
                    <a:pt x="50381" y="5127"/>
                    <a:pt x="48884" y="8497"/>
                  </a:cubicBezTo>
                  <a:cubicBezTo>
                    <a:pt x="47386" y="11867"/>
                    <a:pt x="44069" y="10156"/>
                    <a:pt x="43053" y="14489"/>
                  </a:cubicBezTo>
                  <a:cubicBezTo>
                    <a:pt x="42037" y="18821"/>
                    <a:pt x="43481" y="18233"/>
                    <a:pt x="40378" y="22994"/>
                  </a:cubicBezTo>
                  <a:cubicBezTo>
                    <a:pt x="37276" y="27754"/>
                    <a:pt x="40164" y="29894"/>
                    <a:pt x="42946" y="32943"/>
                  </a:cubicBezTo>
                  <a:cubicBezTo>
                    <a:pt x="45728" y="35939"/>
                    <a:pt x="41716" y="36527"/>
                    <a:pt x="44604" y="41662"/>
                  </a:cubicBezTo>
                  <a:cubicBezTo>
                    <a:pt x="47493" y="46744"/>
                    <a:pt x="42465" y="47225"/>
                    <a:pt x="39844" y="46102"/>
                  </a:cubicBezTo>
                  <a:cubicBezTo>
                    <a:pt x="37276" y="45032"/>
                    <a:pt x="34762" y="41662"/>
                    <a:pt x="31338" y="41769"/>
                  </a:cubicBezTo>
                  <a:cubicBezTo>
                    <a:pt x="27968" y="41930"/>
                    <a:pt x="26578" y="39737"/>
                    <a:pt x="24224" y="38078"/>
                  </a:cubicBezTo>
                  <a:cubicBezTo>
                    <a:pt x="21870" y="36420"/>
                    <a:pt x="21496" y="38988"/>
                    <a:pt x="17163" y="37436"/>
                  </a:cubicBezTo>
                  <a:cubicBezTo>
                    <a:pt x="12830" y="35832"/>
                    <a:pt x="10477" y="29092"/>
                    <a:pt x="7909" y="25080"/>
                  </a:cubicBezTo>
                  <a:cubicBezTo>
                    <a:pt x="5341" y="21068"/>
                    <a:pt x="1383" y="23850"/>
                    <a:pt x="153" y="27861"/>
                  </a:cubicBezTo>
                  <a:cubicBezTo>
                    <a:pt x="-1024" y="31873"/>
                    <a:pt x="4913" y="36367"/>
                    <a:pt x="7214" y="40592"/>
                  </a:cubicBezTo>
                  <a:cubicBezTo>
                    <a:pt x="9514" y="44818"/>
                    <a:pt x="7802" y="47653"/>
                    <a:pt x="4913" y="52735"/>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6" name="Frihandsfigur: Form 25">
              <a:extLst>
                <a:ext uri="{FF2B5EF4-FFF2-40B4-BE49-F238E27FC236}">
                  <a16:creationId xmlns:a16="http://schemas.microsoft.com/office/drawing/2014/main" id="{FD95B02A-1A02-BE4E-5BCF-0409759A3CB5}"/>
                </a:ext>
              </a:extLst>
            </p:cNvPr>
            <p:cNvSpPr/>
            <p:nvPr/>
          </p:nvSpPr>
          <p:spPr>
            <a:xfrm>
              <a:off x="2374427" y="5308268"/>
              <a:ext cx="126196" cy="175011"/>
            </a:xfrm>
            <a:custGeom>
              <a:avLst/>
              <a:gdLst>
                <a:gd name="connsiteX0" fmla="*/ 14631 w 126196"/>
                <a:gd name="connsiteY0" fmla="*/ 115211 h 175011"/>
                <a:gd name="connsiteX1" fmla="*/ 26667 w 126196"/>
                <a:gd name="connsiteY1" fmla="*/ 107240 h 175011"/>
                <a:gd name="connsiteX2" fmla="*/ 27950 w 126196"/>
                <a:gd name="connsiteY2" fmla="*/ 120239 h 175011"/>
                <a:gd name="connsiteX3" fmla="*/ 35118 w 126196"/>
                <a:gd name="connsiteY3" fmla="*/ 129386 h 175011"/>
                <a:gd name="connsiteX4" fmla="*/ 41965 w 126196"/>
                <a:gd name="connsiteY4" fmla="*/ 133826 h 175011"/>
                <a:gd name="connsiteX5" fmla="*/ 44747 w 126196"/>
                <a:gd name="connsiteY5" fmla="*/ 141422 h 175011"/>
                <a:gd name="connsiteX6" fmla="*/ 46084 w 126196"/>
                <a:gd name="connsiteY6" fmla="*/ 152655 h 175011"/>
                <a:gd name="connsiteX7" fmla="*/ 53198 w 126196"/>
                <a:gd name="connsiteY7" fmla="*/ 157576 h 175011"/>
                <a:gd name="connsiteX8" fmla="*/ 60420 w 126196"/>
                <a:gd name="connsiteY8" fmla="*/ 162016 h 175011"/>
                <a:gd name="connsiteX9" fmla="*/ 66732 w 126196"/>
                <a:gd name="connsiteY9" fmla="*/ 153350 h 175011"/>
                <a:gd name="connsiteX10" fmla="*/ 77270 w 126196"/>
                <a:gd name="connsiteY10" fmla="*/ 153832 h 175011"/>
                <a:gd name="connsiteX11" fmla="*/ 84063 w 126196"/>
                <a:gd name="connsiteY11" fmla="*/ 163300 h 175011"/>
                <a:gd name="connsiteX12" fmla="*/ 89359 w 126196"/>
                <a:gd name="connsiteY12" fmla="*/ 172126 h 175011"/>
                <a:gd name="connsiteX13" fmla="*/ 97703 w 126196"/>
                <a:gd name="connsiteY13" fmla="*/ 170789 h 175011"/>
                <a:gd name="connsiteX14" fmla="*/ 101073 w 126196"/>
                <a:gd name="connsiteY14" fmla="*/ 161856 h 175011"/>
                <a:gd name="connsiteX15" fmla="*/ 107332 w 126196"/>
                <a:gd name="connsiteY15" fmla="*/ 153029 h 175011"/>
                <a:gd name="connsiteX16" fmla="*/ 108509 w 126196"/>
                <a:gd name="connsiteY16" fmla="*/ 139710 h 175011"/>
                <a:gd name="connsiteX17" fmla="*/ 115035 w 126196"/>
                <a:gd name="connsiteY17" fmla="*/ 129333 h 175011"/>
                <a:gd name="connsiteX18" fmla="*/ 121721 w 126196"/>
                <a:gd name="connsiteY18" fmla="*/ 113980 h 175011"/>
                <a:gd name="connsiteX19" fmla="*/ 125680 w 126196"/>
                <a:gd name="connsiteY19" fmla="*/ 104031 h 175011"/>
                <a:gd name="connsiteX20" fmla="*/ 116265 w 126196"/>
                <a:gd name="connsiteY20" fmla="*/ 98200 h 175011"/>
                <a:gd name="connsiteX21" fmla="*/ 111932 w 126196"/>
                <a:gd name="connsiteY21" fmla="*/ 74985 h 175011"/>
                <a:gd name="connsiteX22" fmla="*/ 105674 w 126196"/>
                <a:gd name="connsiteY22" fmla="*/ 62522 h 175011"/>
                <a:gd name="connsiteX23" fmla="*/ 105941 w 126196"/>
                <a:gd name="connsiteY23" fmla="*/ 47330 h 175011"/>
                <a:gd name="connsiteX24" fmla="*/ 104764 w 126196"/>
                <a:gd name="connsiteY24" fmla="*/ 30480 h 175011"/>
                <a:gd name="connsiteX25" fmla="*/ 102678 w 126196"/>
                <a:gd name="connsiteY25" fmla="*/ 19942 h 175011"/>
                <a:gd name="connsiteX26" fmla="*/ 93478 w 126196"/>
                <a:gd name="connsiteY26" fmla="*/ 13684 h 175011"/>
                <a:gd name="connsiteX27" fmla="*/ 77484 w 126196"/>
                <a:gd name="connsiteY27" fmla="*/ 6890 h 175011"/>
                <a:gd name="connsiteX28" fmla="*/ 63094 w 126196"/>
                <a:gd name="connsiteY28" fmla="*/ 578 h 175011"/>
                <a:gd name="connsiteX29" fmla="*/ 59938 w 126196"/>
                <a:gd name="connsiteY29" fmla="*/ 5339 h 175011"/>
                <a:gd name="connsiteX30" fmla="*/ 56996 w 126196"/>
                <a:gd name="connsiteY30" fmla="*/ 12667 h 175011"/>
                <a:gd name="connsiteX31" fmla="*/ 57103 w 126196"/>
                <a:gd name="connsiteY31" fmla="*/ 22884 h 175011"/>
                <a:gd name="connsiteX32" fmla="*/ 60099 w 126196"/>
                <a:gd name="connsiteY32" fmla="*/ 30106 h 175011"/>
                <a:gd name="connsiteX33" fmla="*/ 52075 w 126196"/>
                <a:gd name="connsiteY33" fmla="*/ 29624 h 175011"/>
                <a:gd name="connsiteX34" fmla="*/ 49454 w 126196"/>
                <a:gd name="connsiteY34" fmla="*/ 34118 h 175011"/>
                <a:gd name="connsiteX35" fmla="*/ 46138 w 126196"/>
                <a:gd name="connsiteY35" fmla="*/ 39146 h 175011"/>
                <a:gd name="connsiteX36" fmla="*/ 42821 w 126196"/>
                <a:gd name="connsiteY36" fmla="*/ 46741 h 175011"/>
                <a:gd name="connsiteX37" fmla="*/ 36777 w 126196"/>
                <a:gd name="connsiteY37" fmla="*/ 45030 h 175011"/>
                <a:gd name="connsiteX38" fmla="*/ 29448 w 126196"/>
                <a:gd name="connsiteY38" fmla="*/ 46741 h 175011"/>
                <a:gd name="connsiteX39" fmla="*/ 26346 w 126196"/>
                <a:gd name="connsiteY39" fmla="*/ 51930 h 175011"/>
                <a:gd name="connsiteX40" fmla="*/ 19445 w 126196"/>
                <a:gd name="connsiteY40" fmla="*/ 52733 h 175011"/>
                <a:gd name="connsiteX41" fmla="*/ 10940 w 126196"/>
                <a:gd name="connsiteY41" fmla="*/ 46100 h 175011"/>
                <a:gd name="connsiteX42" fmla="*/ 3772 w 126196"/>
                <a:gd name="connsiteY42" fmla="*/ 47170 h 175011"/>
                <a:gd name="connsiteX43" fmla="*/ 3344 w 126196"/>
                <a:gd name="connsiteY43" fmla="*/ 59793 h 175011"/>
                <a:gd name="connsiteX44" fmla="*/ 4575 w 126196"/>
                <a:gd name="connsiteY44" fmla="*/ 72310 h 175011"/>
                <a:gd name="connsiteX45" fmla="*/ 4093 w 126196"/>
                <a:gd name="connsiteY45" fmla="*/ 84774 h 175011"/>
                <a:gd name="connsiteX46" fmla="*/ 830 w 126196"/>
                <a:gd name="connsiteY46" fmla="*/ 97559 h 175011"/>
                <a:gd name="connsiteX47" fmla="*/ 2488 w 126196"/>
                <a:gd name="connsiteY47" fmla="*/ 115264 h 175011"/>
                <a:gd name="connsiteX48" fmla="*/ 14738 w 126196"/>
                <a:gd name="connsiteY48" fmla="*/ 115211 h 1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6196" h="175011">
                  <a:moveTo>
                    <a:pt x="14631" y="115211"/>
                  </a:moveTo>
                  <a:cubicBezTo>
                    <a:pt x="16771" y="110396"/>
                    <a:pt x="20943" y="104833"/>
                    <a:pt x="26667" y="107240"/>
                  </a:cubicBezTo>
                  <a:cubicBezTo>
                    <a:pt x="32390" y="109648"/>
                    <a:pt x="30625" y="114515"/>
                    <a:pt x="27950" y="120239"/>
                  </a:cubicBezTo>
                  <a:cubicBezTo>
                    <a:pt x="25276" y="126016"/>
                    <a:pt x="33086" y="130456"/>
                    <a:pt x="35118" y="129386"/>
                  </a:cubicBezTo>
                  <a:cubicBezTo>
                    <a:pt x="37151" y="128370"/>
                    <a:pt x="40895" y="128798"/>
                    <a:pt x="41965" y="133826"/>
                  </a:cubicBezTo>
                  <a:cubicBezTo>
                    <a:pt x="43035" y="138801"/>
                    <a:pt x="46352" y="137570"/>
                    <a:pt x="44747" y="141422"/>
                  </a:cubicBezTo>
                  <a:cubicBezTo>
                    <a:pt x="43142" y="145273"/>
                    <a:pt x="42340" y="152174"/>
                    <a:pt x="46084" y="152655"/>
                  </a:cubicBezTo>
                  <a:cubicBezTo>
                    <a:pt x="49828" y="153136"/>
                    <a:pt x="50577" y="157202"/>
                    <a:pt x="53198" y="157576"/>
                  </a:cubicBezTo>
                  <a:cubicBezTo>
                    <a:pt x="55820" y="157951"/>
                    <a:pt x="56568" y="162604"/>
                    <a:pt x="60420" y="162016"/>
                  </a:cubicBezTo>
                  <a:cubicBezTo>
                    <a:pt x="64325" y="161428"/>
                    <a:pt x="64271" y="157095"/>
                    <a:pt x="66732" y="153350"/>
                  </a:cubicBezTo>
                  <a:cubicBezTo>
                    <a:pt x="69246" y="149606"/>
                    <a:pt x="73151" y="150836"/>
                    <a:pt x="77270" y="153832"/>
                  </a:cubicBezTo>
                  <a:cubicBezTo>
                    <a:pt x="81389" y="156827"/>
                    <a:pt x="80158" y="160518"/>
                    <a:pt x="84063" y="163300"/>
                  </a:cubicBezTo>
                  <a:cubicBezTo>
                    <a:pt x="87968" y="166081"/>
                    <a:pt x="87701" y="167686"/>
                    <a:pt x="89359" y="172126"/>
                  </a:cubicBezTo>
                  <a:cubicBezTo>
                    <a:pt x="90964" y="176512"/>
                    <a:pt x="96741" y="175763"/>
                    <a:pt x="97703" y="170789"/>
                  </a:cubicBezTo>
                  <a:cubicBezTo>
                    <a:pt x="98666" y="165814"/>
                    <a:pt x="98559" y="163300"/>
                    <a:pt x="101073" y="161856"/>
                  </a:cubicBezTo>
                  <a:cubicBezTo>
                    <a:pt x="103588" y="160411"/>
                    <a:pt x="108830" y="156399"/>
                    <a:pt x="107332" y="153029"/>
                  </a:cubicBezTo>
                  <a:cubicBezTo>
                    <a:pt x="105834" y="149659"/>
                    <a:pt x="109258" y="145648"/>
                    <a:pt x="108509" y="139710"/>
                  </a:cubicBezTo>
                  <a:cubicBezTo>
                    <a:pt x="107760" y="133772"/>
                    <a:pt x="112521" y="134735"/>
                    <a:pt x="115035" y="129333"/>
                  </a:cubicBezTo>
                  <a:cubicBezTo>
                    <a:pt x="117549" y="123983"/>
                    <a:pt x="117816" y="117939"/>
                    <a:pt x="121721" y="113980"/>
                  </a:cubicBezTo>
                  <a:cubicBezTo>
                    <a:pt x="125626" y="110076"/>
                    <a:pt x="127070" y="107294"/>
                    <a:pt x="125680" y="104031"/>
                  </a:cubicBezTo>
                  <a:cubicBezTo>
                    <a:pt x="124235" y="100768"/>
                    <a:pt x="120277" y="101998"/>
                    <a:pt x="116265" y="98200"/>
                  </a:cubicBezTo>
                  <a:cubicBezTo>
                    <a:pt x="112253" y="94349"/>
                    <a:pt x="114179" y="81404"/>
                    <a:pt x="111932" y="74985"/>
                  </a:cubicBezTo>
                  <a:cubicBezTo>
                    <a:pt x="109739" y="68566"/>
                    <a:pt x="104550" y="68299"/>
                    <a:pt x="105674" y="62522"/>
                  </a:cubicBezTo>
                  <a:cubicBezTo>
                    <a:pt x="106851" y="56744"/>
                    <a:pt x="104978" y="53214"/>
                    <a:pt x="105941" y="47330"/>
                  </a:cubicBezTo>
                  <a:cubicBezTo>
                    <a:pt x="106904" y="41446"/>
                    <a:pt x="107385" y="34545"/>
                    <a:pt x="104764" y="30480"/>
                  </a:cubicBezTo>
                  <a:cubicBezTo>
                    <a:pt x="102197" y="26468"/>
                    <a:pt x="104015" y="24328"/>
                    <a:pt x="102678" y="19942"/>
                  </a:cubicBezTo>
                  <a:cubicBezTo>
                    <a:pt x="101341" y="15556"/>
                    <a:pt x="97864" y="18498"/>
                    <a:pt x="93478" y="13684"/>
                  </a:cubicBezTo>
                  <a:cubicBezTo>
                    <a:pt x="89091" y="8869"/>
                    <a:pt x="84010" y="9083"/>
                    <a:pt x="77484" y="6890"/>
                  </a:cubicBezTo>
                  <a:cubicBezTo>
                    <a:pt x="70958" y="4697"/>
                    <a:pt x="70851" y="-1989"/>
                    <a:pt x="63094" y="578"/>
                  </a:cubicBezTo>
                  <a:cubicBezTo>
                    <a:pt x="60901" y="1274"/>
                    <a:pt x="59243" y="2932"/>
                    <a:pt x="59938" y="5339"/>
                  </a:cubicBezTo>
                  <a:cubicBezTo>
                    <a:pt x="60634" y="7746"/>
                    <a:pt x="59724" y="9565"/>
                    <a:pt x="56996" y="12667"/>
                  </a:cubicBezTo>
                  <a:cubicBezTo>
                    <a:pt x="54268" y="15770"/>
                    <a:pt x="57103" y="19728"/>
                    <a:pt x="57103" y="22884"/>
                  </a:cubicBezTo>
                  <a:cubicBezTo>
                    <a:pt x="57103" y="26040"/>
                    <a:pt x="61811" y="27484"/>
                    <a:pt x="60099" y="30106"/>
                  </a:cubicBezTo>
                  <a:cubicBezTo>
                    <a:pt x="58387" y="32727"/>
                    <a:pt x="54910" y="30962"/>
                    <a:pt x="52075" y="29624"/>
                  </a:cubicBezTo>
                  <a:cubicBezTo>
                    <a:pt x="49240" y="28287"/>
                    <a:pt x="48170" y="32031"/>
                    <a:pt x="49454" y="34118"/>
                  </a:cubicBezTo>
                  <a:cubicBezTo>
                    <a:pt x="50684" y="36204"/>
                    <a:pt x="49080" y="37969"/>
                    <a:pt x="46138" y="39146"/>
                  </a:cubicBezTo>
                  <a:cubicBezTo>
                    <a:pt x="43196" y="40323"/>
                    <a:pt x="44158" y="45404"/>
                    <a:pt x="42821" y="46741"/>
                  </a:cubicBezTo>
                  <a:cubicBezTo>
                    <a:pt x="41484" y="48025"/>
                    <a:pt x="38916" y="48186"/>
                    <a:pt x="36777" y="45030"/>
                  </a:cubicBezTo>
                  <a:cubicBezTo>
                    <a:pt x="34690" y="41874"/>
                    <a:pt x="29983" y="43853"/>
                    <a:pt x="29448" y="46741"/>
                  </a:cubicBezTo>
                  <a:cubicBezTo>
                    <a:pt x="28913" y="49630"/>
                    <a:pt x="27362" y="48453"/>
                    <a:pt x="26346" y="51930"/>
                  </a:cubicBezTo>
                  <a:cubicBezTo>
                    <a:pt x="25329" y="55407"/>
                    <a:pt x="21585" y="54337"/>
                    <a:pt x="19445" y="52733"/>
                  </a:cubicBezTo>
                  <a:cubicBezTo>
                    <a:pt x="17306" y="51128"/>
                    <a:pt x="15647" y="50058"/>
                    <a:pt x="10940" y="46100"/>
                  </a:cubicBezTo>
                  <a:cubicBezTo>
                    <a:pt x="6233" y="42195"/>
                    <a:pt x="4147" y="43585"/>
                    <a:pt x="3772" y="47170"/>
                  </a:cubicBezTo>
                  <a:cubicBezTo>
                    <a:pt x="3398" y="50700"/>
                    <a:pt x="2916" y="55621"/>
                    <a:pt x="3344" y="59793"/>
                  </a:cubicBezTo>
                  <a:cubicBezTo>
                    <a:pt x="3772" y="63966"/>
                    <a:pt x="7784" y="68620"/>
                    <a:pt x="4575" y="72310"/>
                  </a:cubicBezTo>
                  <a:cubicBezTo>
                    <a:pt x="1312" y="76001"/>
                    <a:pt x="2435" y="77713"/>
                    <a:pt x="4093" y="84774"/>
                  </a:cubicBezTo>
                  <a:cubicBezTo>
                    <a:pt x="5751" y="91835"/>
                    <a:pt x="2595" y="91674"/>
                    <a:pt x="830" y="97559"/>
                  </a:cubicBezTo>
                  <a:cubicBezTo>
                    <a:pt x="-882" y="103443"/>
                    <a:pt x="242" y="111680"/>
                    <a:pt x="2488" y="115264"/>
                  </a:cubicBezTo>
                  <a:cubicBezTo>
                    <a:pt x="4735" y="118848"/>
                    <a:pt x="12545" y="120025"/>
                    <a:pt x="14738" y="115211"/>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7" name="Frihandsfigur: Form 26">
              <a:extLst>
                <a:ext uri="{FF2B5EF4-FFF2-40B4-BE49-F238E27FC236}">
                  <a16:creationId xmlns:a16="http://schemas.microsoft.com/office/drawing/2014/main" id="{CA2A8BE3-4BF4-8B5A-ECDB-90C91551FBE3}"/>
                </a:ext>
              </a:extLst>
            </p:cNvPr>
            <p:cNvSpPr/>
            <p:nvPr/>
          </p:nvSpPr>
          <p:spPr>
            <a:xfrm>
              <a:off x="2377715" y="5314919"/>
              <a:ext cx="29914" cy="21675"/>
            </a:xfrm>
            <a:custGeom>
              <a:avLst/>
              <a:gdLst>
                <a:gd name="connsiteX0" fmla="*/ 4176 w 29914"/>
                <a:gd name="connsiteY0" fmla="*/ 12810 h 21675"/>
                <a:gd name="connsiteX1" fmla="*/ 14820 w 29914"/>
                <a:gd name="connsiteY1" fmla="*/ 20994 h 21675"/>
                <a:gd name="connsiteX2" fmla="*/ 27177 w 29914"/>
                <a:gd name="connsiteY2" fmla="*/ 19550 h 21675"/>
                <a:gd name="connsiteX3" fmla="*/ 28621 w 29914"/>
                <a:gd name="connsiteY3" fmla="*/ 10830 h 21675"/>
                <a:gd name="connsiteX4" fmla="*/ 28033 w 29914"/>
                <a:gd name="connsiteY4" fmla="*/ 3342 h 21675"/>
                <a:gd name="connsiteX5" fmla="*/ 13376 w 29914"/>
                <a:gd name="connsiteY5" fmla="*/ 8958 h 21675"/>
                <a:gd name="connsiteX6" fmla="*/ 2892 w 29914"/>
                <a:gd name="connsiteY6" fmla="*/ 774 h 21675"/>
                <a:gd name="connsiteX7" fmla="*/ 4176 w 29914"/>
                <a:gd name="connsiteY7" fmla="*/ 12863 h 2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914" h="21675">
                  <a:moveTo>
                    <a:pt x="4176" y="12810"/>
                  </a:moveTo>
                  <a:cubicBezTo>
                    <a:pt x="8615" y="15538"/>
                    <a:pt x="8936" y="20566"/>
                    <a:pt x="14820" y="20994"/>
                  </a:cubicBezTo>
                  <a:cubicBezTo>
                    <a:pt x="20704" y="21422"/>
                    <a:pt x="24021" y="22866"/>
                    <a:pt x="27177" y="19550"/>
                  </a:cubicBezTo>
                  <a:cubicBezTo>
                    <a:pt x="30333" y="16233"/>
                    <a:pt x="26909" y="13452"/>
                    <a:pt x="28621" y="10830"/>
                  </a:cubicBezTo>
                  <a:cubicBezTo>
                    <a:pt x="30333" y="8209"/>
                    <a:pt x="30547" y="4251"/>
                    <a:pt x="28033" y="3342"/>
                  </a:cubicBezTo>
                  <a:cubicBezTo>
                    <a:pt x="23219" y="1469"/>
                    <a:pt x="18404" y="13559"/>
                    <a:pt x="13376" y="8958"/>
                  </a:cubicBezTo>
                  <a:cubicBezTo>
                    <a:pt x="8348" y="4358"/>
                    <a:pt x="7599" y="-2275"/>
                    <a:pt x="2892" y="774"/>
                  </a:cubicBezTo>
                  <a:cubicBezTo>
                    <a:pt x="-1869" y="3770"/>
                    <a:pt x="-264" y="10135"/>
                    <a:pt x="4176" y="1286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8" name="Frihandsfigur: Form 27">
              <a:extLst>
                <a:ext uri="{FF2B5EF4-FFF2-40B4-BE49-F238E27FC236}">
                  <a16:creationId xmlns:a16="http://schemas.microsoft.com/office/drawing/2014/main" id="{3362B392-A50C-D8A7-996C-81C7D6EADB1E}"/>
                </a:ext>
              </a:extLst>
            </p:cNvPr>
            <p:cNvSpPr/>
            <p:nvPr/>
          </p:nvSpPr>
          <p:spPr>
            <a:xfrm>
              <a:off x="2260941" y="5344674"/>
              <a:ext cx="113086" cy="82014"/>
            </a:xfrm>
            <a:custGeom>
              <a:avLst/>
              <a:gdLst>
                <a:gd name="connsiteX0" fmla="*/ 20599 w 113086"/>
                <a:gd name="connsiteY0" fmla="*/ 38793 h 82014"/>
                <a:gd name="connsiteX1" fmla="*/ 15518 w 113086"/>
                <a:gd name="connsiteY1" fmla="*/ 44410 h 82014"/>
                <a:gd name="connsiteX2" fmla="*/ 21188 w 113086"/>
                <a:gd name="connsiteY2" fmla="*/ 51096 h 82014"/>
                <a:gd name="connsiteX3" fmla="*/ 32260 w 113086"/>
                <a:gd name="connsiteY3" fmla="*/ 54199 h 82014"/>
                <a:gd name="connsiteX4" fmla="*/ 44136 w 113086"/>
                <a:gd name="connsiteY4" fmla="*/ 55001 h 82014"/>
                <a:gd name="connsiteX5" fmla="*/ 51410 w 113086"/>
                <a:gd name="connsiteY5" fmla="*/ 59815 h 82014"/>
                <a:gd name="connsiteX6" fmla="*/ 56385 w 113086"/>
                <a:gd name="connsiteY6" fmla="*/ 65646 h 82014"/>
                <a:gd name="connsiteX7" fmla="*/ 63553 w 113086"/>
                <a:gd name="connsiteY7" fmla="*/ 69818 h 82014"/>
                <a:gd name="connsiteX8" fmla="*/ 68795 w 113086"/>
                <a:gd name="connsiteY8" fmla="*/ 76451 h 82014"/>
                <a:gd name="connsiteX9" fmla="*/ 77621 w 113086"/>
                <a:gd name="connsiteY9" fmla="*/ 76451 h 82014"/>
                <a:gd name="connsiteX10" fmla="*/ 86180 w 113086"/>
                <a:gd name="connsiteY10" fmla="*/ 82014 h 82014"/>
                <a:gd name="connsiteX11" fmla="*/ 92385 w 113086"/>
                <a:gd name="connsiteY11" fmla="*/ 78430 h 82014"/>
                <a:gd name="connsiteX12" fmla="*/ 99499 w 113086"/>
                <a:gd name="connsiteY12" fmla="*/ 76612 h 82014"/>
                <a:gd name="connsiteX13" fmla="*/ 99713 w 113086"/>
                <a:gd name="connsiteY13" fmla="*/ 66823 h 82014"/>
                <a:gd name="connsiteX14" fmla="*/ 105704 w 113086"/>
                <a:gd name="connsiteY14" fmla="*/ 60136 h 82014"/>
                <a:gd name="connsiteX15" fmla="*/ 111161 w 113086"/>
                <a:gd name="connsiteY15" fmla="*/ 55910 h 82014"/>
                <a:gd name="connsiteX16" fmla="*/ 110733 w 113086"/>
                <a:gd name="connsiteY16" fmla="*/ 46496 h 82014"/>
                <a:gd name="connsiteX17" fmla="*/ 109235 w 113086"/>
                <a:gd name="connsiteY17" fmla="*/ 36546 h 82014"/>
                <a:gd name="connsiteX18" fmla="*/ 107309 w 113086"/>
                <a:gd name="connsiteY18" fmla="*/ 27346 h 82014"/>
                <a:gd name="connsiteX19" fmla="*/ 108914 w 113086"/>
                <a:gd name="connsiteY19" fmla="*/ 20445 h 82014"/>
                <a:gd name="connsiteX20" fmla="*/ 113033 w 113086"/>
                <a:gd name="connsiteY20" fmla="*/ 11673 h 82014"/>
                <a:gd name="connsiteX21" fmla="*/ 110572 w 113086"/>
                <a:gd name="connsiteY21" fmla="*/ 1295 h 82014"/>
                <a:gd name="connsiteX22" fmla="*/ 100409 w 113086"/>
                <a:gd name="connsiteY22" fmla="*/ 6163 h 82014"/>
                <a:gd name="connsiteX23" fmla="*/ 97146 w 113086"/>
                <a:gd name="connsiteY23" fmla="*/ 12903 h 82014"/>
                <a:gd name="connsiteX24" fmla="*/ 92171 w 113086"/>
                <a:gd name="connsiteY24" fmla="*/ 20017 h 82014"/>
                <a:gd name="connsiteX25" fmla="*/ 89283 w 113086"/>
                <a:gd name="connsiteY25" fmla="*/ 9105 h 82014"/>
                <a:gd name="connsiteX26" fmla="*/ 79494 w 113086"/>
                <a:gd name="connsiteY26" fmla="*/ 1777 h 82014"/>
                <a:gd name="connsiteX27" fmla="*/ 72968 w 113086"/>
                <a:gd name="connsiteY27" fmla="*/ 5307 h 82014"/>
                <a:gd name="connsiteX28" fmla="*/ 71149 w 113086"/>
                <a:gd name="connsiteY28" fmla="*/ 21194 h 82014"/>
                <a:gd name="connsiteX29" fmla="*/ 65104 w 113086"/>
                <a:gd name="connsiteY29" fmla="*/ 30448 h 82014"/>
                <a:gd name="connsiteX30" fmla="*/ 48575 w 113086"/>
                <a:gd name="connsiteY30" fmla="*/ 31465 h 82014"/>
                <a:gd name="connsiteX31" fmla="*/ 29372 w 113086"/>
                <a:gd name="connsiteY31" fmla="*/ 17664 h 82014"/>
                <a:gd name="connsiteX32" fmla="*/ 15732 w 113086"/>
                <a:gd name="connsiteY32" fmla="*/ 11833 h 82014"/>
                <a:gd name="connsiteX33" fmla="*/ 6050 w 113086"/>
                <a:gd name="connsiteY33" fmla="*/ 12529 h 82014"/>
                <a:gd name="connsiteX34" fmla="*/ 1449 w 113086"/>
                <a:gd name="connsiteY34" fmla="*/ 19483 h 82014"/>
                <a:gd name="connsiteX35" fmla="*/ 4980 w 113086"/>
                <a:gd name="connsiteY35" fmla="*/ 25688 h 82014"/>
                <a:gd name="connsiteX36" fmla="*/ 10971 w 113086"/>
                <a:gd name="connsiteY36" fmla="*/ 33444 h 82014"/>
                <a:gd name="connsiteX37" fmla="*/ 15946 w 113086"/>
                <a:gd name="connsiteY37" fmla="*/ 35691 h 82014"/>
                <a:gd name="connsiteX38" fmla="*/ 20706 w 113086"/>
                <a:gd name="connsiteY38" fmla="*/ 38793 h 8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3086" h="82014">
                  <a:moveTo>
                    <a:pt x="20599" y="38793"/>
                  </a:moveTo>
                  <a:cubicBezTo>
                    <a:pt x="20546" y="41468"/>
                    <a:pt x="16053" y="41735"/>
                    <a:pt x="15518" y="44410"/>
                  </a:cubicBezTo>
                  <a:cubicBezTo>
                    <a:pt x="14929" y="47084"/>
                    <a:pt x="18620" y="48849"/>
                    <a:pt x="21188" y="51096"/>
                  </a:cubicBezTo>
                  <a:cubicBezTo>
                    <a:pt x="23755" y="53343"/>
                    <a:pt x="28302" y="52754"/>
                    <a:pt x="32260" y="54199"/>
                  </a:cubicBezTo>
                  <a:cubicBezTo>
                    <a:pt x="36219" y="55643"/>
                    <a:pt x="41408" y="53343"/>
                    <a:pt x="44136" y="55001"/>
                  </a:cubicBezTo>
                  <a:cubicBezTo>
                    <a:pt x="46864" y="56659"/>
                    <a:pt x="47827" y="58478"/>
                    <a:pt x="51410" y="59815"/>
                  </a:cubicBezTo>
                  <a:cubicBezTo>
                    <a:pt x="54994" y="61152"/>
                    <a:pt x="54620" y="62704"/>
                    <a:pt x="56385" y="65646"/>
                  </a:cubicBezTo>
                  <a:cubicBezTo>
                    <a:pt x="58097" y="68588"/>
                    <a:pt x="60558" y="67358"/>
                    <a:pt x="63553" y="69818"/>
                  </a:cubicBezTo>
                  <a:cubicBezTo>
                    <a:pt x="66549" y="72279"/>
                    <a:pt x="63500" y="73616"/>
                    <a:pt x="68795" y="76451"/>
                  </a:cubicBezTo>
                  <a:cubicBezTo>
                    <a:pt x="74091" y="79233"/>
                    <a:pt x="73984" y="73723"/>
                    <a:pt x="77621" y="76451"/>
                  </a:cubicBezTo>
                  <a:cubicBezTo>
                    <a:pt x="81312" y="79179"/>
                    <a:pt x="80296" y="82068"/>
                    <a:pt x="86180" y="82014"/>
                  </a:cubicBezTo>
                  <a:cubicBezTo>
                    <a:pt x="92064" y="81961"/>
                    <a:pt x="89176" y="78430"/>
                    <a:pt x="92385" y="78430"/>
                  </a:cubicBezTo>
                  <a:cubicBezTo>
                    <a:pt x="95595" y="78430"/>
                    <a:pt x="98216" y="78484"/>
                    <a:pt x="99499" y="76612"/>
                  </a:cubicBezTo>
                  <a:cubicBezTo>
                    <a:pt x="100783" y="74739"/>
                    <a:pt x="99446" y="70942"/>
                    <a:pt x="99713" y="66823"/>
                  </a:cubicBezTo>
                  <a:cubicBezTo>
                    <a:pt x="99981" y="62704"/>
                    <a:pt x="101104" y="59280"/>
                    <a:pt x="105704" y="60136"/>
                  </a:cubicBezTo>
                  <a:cubicBezTo>
                    <a:pt x="110305" y="60992"/>
                    <a:pt x="111696" y="59548"/>
                    <a:pt x="111161" y="55910"/>
                  </a:cubicBezTo>
                  <a:cubicBezTo>
                    <a:pt x="110679" y="52219"/>
                    <a:pt x="110519" y="49224"/>
                    <a:pt x="110733" y="46496"/>
                  </a:cubicBezTo>
                  <a:cubicBezTo>
                    <a:pt x="110947" y="43768"/>
                    <a:pt x="111535" y="39970"/>
                    <a:pt x="109235" y="36546"/>
                  </a:cubicBezTo>
                  <a:cubicBezTo>
                    <a:pt x="106935" y="33123"/>
                    <a:pt x="105651" y="30288"/>
                    <a:pt x="107309" y="27346"/>
                  </a:cubicBezTo>
                  <a:cubicBezTo>
                    <a:pt x="108967" y="24404"/>
                    <a:pt x="106507" y="22157"/>
                    <a:pt x="108914" y="20445"/>
                  </a:cubicBezTo>
                  <a:cubicBezTo>
                    <a:pt x="111268" y="18734"/>
                    <a:pt x="113461" y="15899"/>
                    <a:pt x="113033" y="11673"/>
                  </a:cubicBezTo>
                  <a:cubicBezTo>
                    <a:pt x="112605" y="7447"/>
                    <a:pt x="114103" y="3275"/>
                    <a:pt x="110572" y="1295"/>
                  </a:cubicBezTo>
                  <a:cubicBezTo>
                    <a:pt x="105277" y="-1647"/>
                    <a:pt x="101425" y="2151"/>
                    <a:pt x="100409" y="6163"/>
                  </a:cubicBezTo>
                  <a:cubicBezTo>
                    <a:pt x="99392" y="10175"/>
                    <a:pt x="95862" y="10496"/>
                    <a:pt x="97146" y="12903"/>
                  </a:cubicBezTo>
                  <a:cubicBezTo>
                    <a:pt x="98430" y="15364"/>
                    <a:pt x="95648" y="24350"/>
                    <a:pt x="92171" y="20017"/>
                  </a:cubicBezTo>
                  <a:cubicBezTo>
                    <a:pt x="88694" y="15685"/>
                    <a:pt x="92652" y="13278"/>
                    <a:pt x="89283" y="9105"/>
                  </a:cubicBezTo>
                  <a:cubicBezTo>
                    <a:pt x="85913" y="4933"/>
                    <a:pt x="82168" y="4558"/>
                    <a:pt x="79494" y="1777"/>
                  </a:cubicBezTo>
                  <a:cubicBezTo>
                    <a:pt x="76819" y="-1005"/>
                    <a:pt x="73289" y="-1005"/>
                    <a:pt x="72968" y="5307"/>
                  </a:cubicBezTo>
                  <a:cubicBezTo>
                    <a:pt x="72593" y="11619"/>
                    <a:pt x="74465" y="18787"/>
                    <a:pt x="71149" y="21194"/>
                  </a:cubicBezTo>
                  <a:cubicBezTo>
                    <a:pt x="67832" y="23655"/>
                    <a:pt x="69491" y="28362"/>
                    <a:pt x="65104" y="30448"/>
                  </a:cubicBezTo>
                  <a:cubicBezTo>
                    <a:pt x="60718" y="32534"/>
                    <a:pt x="55476" y="35477"/>
                    <a:pt x="48575" y="31465"/>
                  </a:cubicBezTo>
                  <a:cubicBezTo>
                    <a:pt x="41675" y="27453"/>
                    <a:pt x="36433" y="22318"/>
                    <a:pt x="29372" y="17664"/>
                  </a:cubicBezTo>
                  <a:cubicBezTo>
                    <a:pt x="22311" y="13010"/>
                    <a:pt x="18513" y="8677"/>
                    <a:pt x="15732" y="11833"/>
                  </a:cubicBezTo>
                  <a:cubicBezTo>
                    <a:pt x="12950" y="14989"/>
                    <a:pt x="12576" y="11994"/>
                    <a:pt x="6050" y="12529"/>
                  </a:cubicBezTo>
                  <a:cubicBezTo>
                    <a:pt x="-476" y="13117"/>
                    <a:pt x="-1225" y="17075"/>
                    <a:pt x="1449" y="19483"/>
                  </a:cubicBezTo>
                  <a:cubicBezTo>
                    <a:pt x="4124" y="21943"/>
                    <a:pt x="2038" y="23708"/>
                    <a:pt x="4980" y="25688"/>
                  </a:cubicBezTo>
                  <a:cubicBezTo>
                    <a:pt x="7922" y="27613"/>
                    <a:pt x="10810" y="29646"/>
                    <a:pt x="10971" y="33444"/>
                  </a:cubicBezTo>
                  <a:cubicBezTo>
                    <a:pt x="11131" y="37242"/>
                    <a:pt x="13645" y="36546"/>
                    <a:pt x="15946" y="35691"/>
                  </a:cubicBezTo>
                  <a:cubicBezTo>
                    <a:pt x="18246" y="34835"/>
                    <a:pt x="20760" y="36118"/>
                    <a:pt x="20706" y="3879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29" name="Frihandsfigur: Form 28">
              <a:extLst>
                <a:ext uri="{FF2B5EF4-FFF2-40B4-BE49-F238E27FC236}">
                  <a16:creationId xmlns:a16="http://schemas.microsoft.com/office/drawing/2014/main" id="{809FDF82-23D2-CD55-14EF-A32D1BD6B81B}"/>
                </a:ext>
              </a:extLst>
            </p:cNvPr>
            <p:cNvSpPr/>
            <p:nvPr/>
          </p:nvSpPr>
          <p:spPr>
            <a:xfrm>
              <a:off x="2276237" y="5409936"/>
              <a:ext cx="35128" cy="23455"/>
            </a:xfrm>
            <a:custGeom>
              <a:avLst/>
              <a:gdLst>
                <a:gd name="connsiteX0" fmla="*/ 33279 w 35128"/>
                <a:gd name="connsiteY0" fmla="*/ 6643 h 23455"/>
                <a:gd name="connsiteX1" fmla="*/ 22902 w 35128"/>
                <a:gd name="connsiteY1" fmla="*/ 4343 h 23455"/>
                <a:gd name="connsiteX2" fmla="*/ 10813 w 35128"/>
                <a:gd name="connsiteY2" fmla="*/ 759 h 23455"/>
                <a:gd name="connsiteX3" fmla="*/ 4340 w 35128"/>
                <a:gd name="connsiteY3" fmla="*/ 10120 h 23455"/>
                <a:gd name="connsiteX4" fmla="*/ 2468 w 35128"/>
                <a:gd name="connsiteY4" fmla="*/ 21674 h 23455"/>
                <a:gd name="connsiteX5" fmla="*/ 15787 w 35128"/>
                <a:gd name="connsiteY5" fmla="*/ 20016 h 23455"/>
                <a:gd name="connsiteX6" fmla="*/ 25255 w 35128"/>
                <a:gd name="connsiteY6" fmla="*/ 20069 h 23455"/>
                <a:gd name="connsiteX7" fmla="*/ 34082 w 35128"/>
                <a:gd name="connsiteY7" fmla="*/ 14025 h 23455"/>
                <a:gd name="connsiteX8" fmla="*/ 33226 w 35128"/>
                <a:gd name="connsiteY8" fmla="*/ 6643 h 2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28" h="23455">
                  <a:moveTo>
                    <a:pt x="33279" y="6643"/>
                  </a:moveTo>
                  <a:cubicBezTo>
                    <a:pt x="28625" y="3433"/>
                    <a:pt x="25523" y="6429"/>
                    <a:pt x="22902" y="4343"/>
                  </a:cubicBezTo>
                  <a:cubicBezTo>
                    <a:pt x="20334" y="2257"/>
                    <a:pt x="15413" y="-1648"/>
                    <a:pt x="10813" y="759"/>
                  </a:cubicBezTo>
                  <a:cubicBezTo>
                    <a:pt x="6212" y="3112"/>
                    <a:pt x="7443" y="8515"/>
                    <a:pt x="4340" y="10120"/>
                  </a:cubicBezTo>
                  <a:cubicBezTo>
                    <a:pt x="1238" y="11725"/>
                    <a:pt x="-2614" y="17876"/>
                    <a:pt x="2468" y="21674"/>
                  </a:cubicBezTo>
                  <a:cubicBezTo>
                    <a:pt x="7550" y="25472"/>
                    <a:pt x="12899" y="22369"/>
                    <a:pt x="15787" y="20016"/>
                  </a:cubicBezTo>
                  <a:cubicBezTo>
                    <a:pt x="18676" y="17662"/>
                    <a:pt x="22474" y="21193"/>
                    <a:pt x="25255" y="20069"/>
                  </a:cubicBezTo>
                  <a:cubicBezTo>
                    <a:pt x="28037" y="18999"/>
                    <a:pt x="32209" y="18197"/>
                    <a:pt x="34082" y="14025"/>
                  </a:cubicBezTo>
                  <a:cubicBezTo>
                    <a:pt x="35954" y="9852"/>
                    <a:pt x="35098" y="7927"/>
                    <a:pt x="33226" y="664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0" name="Frihandsfigur: Form 29">
              <a:extLst>
                <a:ext uri="{FF2B5EF4-FFF2-40B4-BE49-F238E27FC236}">
                  <a16:creationId xmlns:a16="http://schemas.microsoft.com/office/drawing/2014/main" id="{FEC1B77A-B4A4-C476-C238-3582EC4F2E8E}"/>
                </a:ext>
              </a:extLst>
            </p:cNvPr>
            <p:cNvSpPr/>
            <p:nvPr/>
          </p:nvSpPr>
          <p:spPr>
            <a:xfrm>
              <a:off x="2313493" y="5423888"/>
              <a:ext cx="19447" cy="25468"/>
            </a:xfrm>
            <a:custGeom>
              <a:avLst/>
              <a:gdLst>
                <a:gd name="connsiteX0" fmla="*/ 16832 w 19447"/>
                <a:gd name="connsiteY0" fmla="*/ 7722 h 25468"/>
                <a:gd name="connsiteX1" fmla="*/ 3298 w 19447"/>
                <a:gd name="connsiteY1" fmla="*/ 72 h 25468"/>
                <a:gd name="connsiteX2" fmla="*/ 1159 w 19447"/>
                <a:gd name="connsiteY2" fmla="*/ 6064 h 25468"/>
                <a:gd name="connsiteX3" fmla="*/ 2229 w 19447"/>
                <a:gd name="connsiteY3" fmla="*/ 12696 h 25468"/>
                <a:gd name="connsiteX4" fmla="*/ 12285 w 19447"/>
                <a:gd name="connsiteY4" fmla="*/ 16601 h 25468"/>
                <a:gd name="connsiteX5" fmla="*/ 16511 w 19447"/>
                <a:gd name="connsiteY5" fmla="*/ 25321 h 25468"/>
                <a:gd name="connsiteX6" fmla="*/ 18597 w 19447"/>
                <a:gd name="connsiteY6" fmla="*/ 17671 h 25468"/>
                <a:gd name="connsiteX7" fmla="*/ 16778 w 19447"/>
                <a:gd name="connsiteY7" fmla="*/ 7722 h 25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47" h="25468">
                  <a:moveTo>
                    <a:pt x="16832" y="7722"/>
                  </a:moveTo>
                  <a:cubicBezTo>
                    <a:pt x="12606" y="3817"/>
                    <a:pt x="6401" y="-623"/>
                    <a:pt x="3298" y="72"/>
                  </a:cubicBezTo>
                  <a:cubicBezTo>
                    <a:pt x="945" y="607"/>
                    <a:pt x="2657" y="4245"/>
                    <a:pt x="1159" y="6064"/>
                  </a:cubicBezTo>
                  <a:cubicBezTo>
                    <a:pt x="-339" y="7882"/>
                    <a:pt x="-767" y="10610"/>
                    <a:pt x="2229" y="12696"/>
                  </a:cubicBezTo>
                  <a:cubicBezTo>
                    <a:pt x="5224" y="14783"/>
                    <a:pt x="10787" y="14141"/>
                    <a:pt x="12285" y="16601"/>
                  </a:cubicBezTo>
                  <a:cubicBezTo>
                    <a:pt x="13783" y="19062"/>
                    <a:pt x="13569" y="24304"/>
                    <a:pt x="16511" y="25321"/>
                  </a:cubicBezTo>
                  <a:cubicBezTo>
                    <a:pt x="19453" y="26337"/>
                    <a:pt x="20255" y="21951"/>
                    <a:pt x="18597" y="17671"/>
                  </a:cubicBezTo>
                  <a:cubicBezTo>
                    <a:pt x="16939" y="13445"/>
                    <a:pt x="21058" y="11627"/>
                    <a:pt x="16778" y="7722"/>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1" name="Frihandsfigur: Form 30">
              <a:extLst>
                <a:ext uri="{FF2B5EF4-FFF2-40B4-BE49-F238E27FC236}">
                  <a16:creationId xmlns:a16="http://schemas.microsoft.com/office/drawing/2014/main" id="{96782623-4EBE-D9C0-FA2D-C0A5AD7125E3}"/>
                </a:ext>
              </a:extLst>
            </p:cNvPr>
            <p:cNvSpPr/>
            <p:nvPr/>
          </p:nvSpPr>
          <p:spPr>
            <a:xfrm>
              <a:off x="2316428" y="5482658"/>
              <a:ext cx="84990" cy="52019"/>
            </a:xfrm>
            <a:custGeom>
              <a:avLst/>
              <a:gdLst>
                <a:gd name="connsiteX0" fmla="*/ 52945 w 84990"/>
                <a:gd name="connsiteY0" fmla="*/ 43792 h 52019"/>
                <a:gd name="connsiteX1" fmla="*/ 57385 w 84990"/>
                <a:gd name="connsiteY1" fmla="*/ 47055 h 52019"/>
                <a:gd name="connsiteX2" fmla="*/ 64232 w 84990"/>
                <a:gd name="connsiteY2" fmla="*/ 49088 h 52019"/>
                <a:gd name="connsiteX3" fmla="*/ 72523 w 84990"/>
                <a:gd name="connsiteY3" fmla="*/ 51816 h 52019"/>
                <a:gd name="connsiteX4" fmla="*/ 80066 w 84990"/>
                <a:gd name="connsiteY4" fmla="*/ 48072 h 52019"/>
                <a:gd name="connsiteX5" fmla="*/ 83436 w 84990"/>
                <a:gd name="connsiteY5" fmla="*/ 39887 h 52019"/>
                <a:gd name="connsiteX6" fmla="*/ 82740 w 84990"/>
                <a:gd name="connsiteY6" fmla="*/ 33575 h 52019"/>
                <a:gd name="connsiteX7" fmla="*/ 75840 w 84990"/>
                <a:gd name="connsiteY7" fmla="*/ 29349 h 52019"/>
                <a:gd name="connsiteX8" fmla="*/ 67121 w 84990"/>
                <a:gd name="connsiteY8" fmla="*/ 29938 h 52019"/>
                <a:gd name="connsiteX9" fmla="*/ 61932 w 84990"/>
                <a:gd name="connsiteY9" fmla="*/ 24161 h 52019"/>
                <a:gd name="connsiteX10" fmla="*/ 53855 w 84990"/>
                <a:gd name="connsiteY10" fmla="*/ 23572 h 52019"/>
                <a:gd name="connsiteX11" fmla="*/ 50538 w 84990"/>
                <a:gd name="connsiteY11" fmla="*/ 12072 h 52019"/>
                <a:gd name="connsiteX12" fmla="*/ 40161 w 84990"/>
                <a:gd name="connsiteY12" fmla="*/ 6295 h 52019"/>
                <a:gd name="connsiteX13" fmla="*/ 28607 w 84990"/>
                <a:gd name="connsiteY13" fmla="*/ 5813 h 52019"/>
                <a:gd name="connsiteX14" fmla="*/ 23311 w 84990"/>
                <a:gd name="connsiteY14" fmla="*/ 1908 h 52019"/>
                <a:gd name="connsiteX15" fmla="*/ 15127 w 84990"/>
                <a:gd name="connsiteY15" fmla="*/ 250 h 52019"/>
                <a:gd name="connsiteX16" fmla="*/ 8012 w 84990"/>
                <a:gd name="connsiteY16" fmla="*/ 14104 h 52019"/>
                <a:gd name="connsiteX17" fmla="*/ 845 w 84990"/>
                <a:gd name="connsiteY17" fmla="*/ 28012 h 52019"/>
                <a:gd name="connsiteX18" fmla="*/ 8922 w 84990"/>
                <a:gd name="connsiteY18" fmla="*/ 31275 h 52019"/>
                <a:gd name="connsiteX19" fmla="*/ 14966 w 84990"/>
                <a:gd name="connsiteY19" fmla="*/ 40262 h 52019"/>
                <a:gd name="connsiteX20" fmla="*/ 22509 w 84990"/>
                <a:gd name="connsiteY20" fmla="*/ 41867 h 52019"/>
                <a:gd name="connsiteX21" fmla="*/ 32993 w 84990"/>
                <a:gd name="connsiteY21" fmla="*/ 42134 h 52019"/>
                <a:gd name="connsiteX22" fmla="*/ 38556 w 84990"/>
                <a:gd name="connsiteY22" fmla="*/ 36303 h 52019"/>
                <a:gd name="connsiteX23" fmla="*/ 46099 w 84990"/>
                <a:gd name="connsiteY23" fmla="*/ 33629 h 52019"/>
                <a:gd name="connsiteX24" fmla="*/ 51929 w 84990"/>
                <a:gd name="connsiteY24" fmla="*/ 36892 h 52019"/>
                <a:gd name="connsiteX25" fmla="*/ 52945 w 84990"/>
                <a:gd name="connsiteY25" fmla="*/ 43846 h 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990" h="52019">
                  <a:moveTo>
                    <a:pt x="52945" y="43792"/>
                  </a:moveTo>
                  <a:cubicBezTo>
                    <a:pt x="55246" y="45985"/>
                    <a:pt x="55834" y="44809"/>
                    <a:pt x="57385" y="47055"/>
                  </a:cubicBezTo>
                  <a:cubicBezTo>
                    <a:pt x="58990" y="49302"/>
                    <a:pt x="61558" y="50158"/>
                    <a:pt x="64232" y="49088"/>
                  </a:cubicBezTo>
                  <a:cubicBezTo>
                    <a:pt x="66907" y="48018"/>
                    <a:pt x="70865" y="50907"/>
                    <a:pt x="72523" y="51816"/>
                  </a:cubicBezTo>
                  <a:cubicBezTo>
                    <a:pt x="74182" y="52725"/>
                    <a:pt x="78300" y="50425"/>
                    <a:pt x="80066" y="48072"/>
                  </a:cubicBezTo>
                  <a:cubicBezTo>
                    <a:pt x="81884" y="45718"/>
                    <a:pt x="81136" y="42883"/>
                    <a:pt x="83436" y="39887"/>
                  </a:cubicBezTo>
                  <a:cubicBezTo>
                    <a:pt x="85736" y="36892"/>
                    <a:pt x="85468" y="34592"/>
                    <a:pt x="82740" y="33575"/>
                  </a:cubicBezTo>
                  <a:cubicBezTo>
                    <a:pt x="80012" y="32559"/>
                    <a:pt x="79210" y="29135"/>
                    <a:pt x="75840" y="29349"/>
                  </a:cubicBezTo>
                  <a:cubicBezTo>
                    <a:pt x="72470" y="29564"/>
                    <a:pt x="69635" y="31703"/>
                    <a:pt x="67121" y="29938"/>
                  </a:cubicBezTo>
                  <a:cubicBezTo>
                    <a:pt x="64607" y="28119"/>
                    <a:pt x="65462" y="25391"/>
                    <a:pt x="61932" y="24161"/>
                  </a:cubicBezTo>
                  <a:cubicBezTo>
                    <a:pt x="58402" y="22930"/>
                    <a:pt x="57546" y="26408"/>
                    <a:pt x="53855" y="23572"/>
                  </a:cubicBezTo>
                  <a:cubicBezTo>
                    <a:pt x="50164" y="20791"/>
                    <a:pt x="56743" y="15602"/>
                    <a:pt x="50538" y="12072"/>
                  </a:cubicBezTo>
                  <a:cubicBezTo>
                    <a:pt x="44333" y="8541"/>
                    <a:pt x="42622" y="8488"/>
                    <a:pt x="40161" y="6295"/>
                  </a:cubicBezTo>
                  <a:cubicBezTo>
                    <a:pt x="37700" y="4155"/>
                    <a:pt x="32030" y="7311"/>
                    <a:pt x="28607" y="5813"/>
                  </a:cubicBezTo>
                  <a:cubicBezTo>
                    <a:pt x="25130" y="4315"/>
                    <a:pt x="26735" y="3085"/>
                    <a:pt x="23311" y="1908"/>
                  </a:cubicBezTo>
                  <a:cubicBezTo>
                    <a:pt x="19888" y="731"/>
                    <a:pt x="17641" y="-552"/>
                    <a:pt x="15127" y="250"/>
                  </a:cubicBezTo>
                  <a:cubicBezTo>
                    <a:pt x="6782" y="2871"/>
                    <a:pt x="14913" y="9290"/>
                    <a:pt x="8012" y="14104"/>
                  </a:cubicBezTo>
                  <a:cubicBezTo>
                    <a:pt x="1112" y="18919"/>
                    <a:pt x="-1509" y="23840"/>
                    <a:pt x="845" y="28012"/>
                  </a:cubicBezTo>
                  <a:cubicBezTo>
                    <a:pt x="3198" y="32185"/>
                    <a:pt x="4749" y="28494"/>
                    <a:pt x="8922" y="31275"/>
                  </a:cubicBezTo>
                  <a:cubicBezTo>
                    <a:pt x="13094" y="34057"/>
                    <a:pt x="11168" y="37480"/>
                    <a:pt x="14966" y="40262"/>
                  </a:cubicBezTo>
                  <a:cubicBezTo>
                    <a:pt x="18764" y="43043"/>
                    <a:pt x="19834" y="40422"/>
                    <a:pt x="22509" y="41867"/>
                  </a:cubicBezTo>
                  <a:cubicBezTo>
                    <a:pt x="25183" y="43311"/>
                    <a:pt x="29463" y="45397"/>
                    <a:pt x="32993" y="42134"/>
                  </a:cubicBezTo>
                  <a:cubicBezTo>
                    <a:pt x="36524" y="38871"/>
                    <a:pt x="34865" y="36464"/>
                    <a:pt x="38556" y="36303"/>
                  </a:cubicBezTo>
                  <a:cubicBezTo>
                    <a:pt x="42247" y="36143"/>
                    <a:pt x="43370" y="35448"/>
                    <a:pt x="46099" y="33629"/>
                  </a:cubicBezTo>
                  <a:cubicBezTo>
                    <a:pt x="48827" y="31810"/>
                    <a:pt x="52357" y="32987"/>
                    <a:pt x="51929" y="36892"/>
                  </a:cubicBezTo>
                  <a:cubicBezTo>
                    <a:pt x="51501" y="40797"/>
                    <a:pt x="50645" y="41706"/>
                    <a:pt x="52945" y="43846"/>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2" name="Frihandsfigur: Form 31">
              <a:extLst>
                <a:ext uri="{FF2B5EF4-FFF2-40B4-BE49-F238E27FC236}">
                  <a16:creationId xmlns:a16="http://schemas.microsoft.com/office/drawing/2014/main" id="{6C7F7AB3-9404-3BC2-C8E6-85FF630CF449}"/>
                </a:ext>
              </a:extLst>
            </p:cNvPr>
            <p:cNvSpPr/>
            <p:nvPr/>
          </p:nvSpPr>
          <p:spPr>
            <a:xfrm>
              <a:off x="2501129" y="5333522"/>
              <a:ext cx="71759" cy="88278"/>
            </a:xfrm>
            <a:custGeom>
              <a:avLst/>
              <a:gdLst>
                <a:gd name="connsiteX0" fmla="*/ 46800 w 71759"/>
                <a:gd name="connsiteY0" fmla="*/ 91 h 88278"/>
                <a:gd name="connsiteX1" fmla="*/ 34925 w 71759"/>
                <a:gd name="connsiteY1" fmla="*/ 1696 h 88278"/>
                <a:gd name="connsiteX2" fmla="*/ 24975 w 71759"/>
                <a:gd name="connsiteY2" fmla="*/ 9452 h 88278"/>
                <a:gd name="connsiteX3" fmla="*/ 10746 w 71759"/>
                <a:gd name="connsiteY3" fmla="*/ 17101 h 88278"/>
                <a:gd name="connsiteX4" fmla="*/ 4434 w 71759"/>
                <a:gd name="connsiteY4" fmla="*/ 24002 h 88278"/>
                <a:gd name="connsiteX5" fmla="*/ 1546 w 71759"/>
                <a:gd name="connsiteY5" fmla="*/ 36947 h 88278"/>
                <a:gd name="connsiteX6" fmla="*/ 11014 w 71759"/>
                <a:gd name="connsiteY6" fmla="*/ 48501 h 88278"/>
                <a:gd name="connsiteX7" fmla="*/ 19519 w 71759"/>
                <a:gd name="connsiteY7" fmla="*/ 55990 h 88278"/>
                <a:gd name="connsiteX8" fmla="*/ 27596 w 71759"/>
                <a:gd name="connsiteY8" fmla="*/ 59252 h 88278"/>
                <a:gd name="connsiteX9" fmla="*/ 32624 w 71759"/>
                <a:gd name="connsiteY9" fmla="*/ 69630 h 88278"/>
                <a:gd name="connsiteX10" fmla="*/ 34764 w 71759"/>
                <a:gd name="connsiteY10" fmla="*/ 78456 h 88278"/>
                <a:gd name="connsiteX11" fmla="*/ 37760 w 71759"/>
                <a:gd name="connsiteY11" fmla="*/ 86640 h 88278"/>
                <a:gd name="connsiteX12" fmla="*/ 44714 w 71759"/>
                <a:gd name="connsiteY12" fmla="*/ 85410 h 88278"/>
                <a:gd name="connsiteX13" fmla="*/ 53272 w 71759"/>
                <a:gd name="connsiteY13" fmla="*/ 78295 h 88278"/>
                <a:gd name="connsiteX14" fmla="*/ 67447 w 71759"/>
                <a:gd name="connsiteY14" fmla="*/ 57113 h 88278"/>
                <a:gd name="connsiteX15" fmla="*/ 71566 w 71759"/>
                <a:gd name="connsiteY15" fmla="*/ 43579 h 88278"/>
                <a:gd name="connsiteX16" fmla="*/ 66485 w 71759"/>
                <a:gd name="connsiteY16" fmla="*/ 32721 h 88278"/>
                <a:gd name="connsiteX17" fmla="*/ 65308 w 71759"/>
                <a:gd name="connsiteY17" fmla="*/ 21166 h 88278"/>
                <a:gd name="connsiteX18" fmla="*/ 62526 w 71759"/>
                <a:gd name="connsiteY18" fmla="*/ 11217 h 88278"/>
                <a:gd name="connsiteX19" fmla="*/ 60173 w 71759"/>
                <a:gd name="connsiteY19" fmla="*/ 4798 h 88278"/>
                <a:gd name="connsiteX20" fmla="*/ 52256 w 71759"/>
                <a:gd name="connsiteY20" fmla="*/ 2498 h 88278"/>
                <a:gd name="connsiteX21" fmla="*/ 46800 w 71759"/>
                <a:gd name="connsiteY21" fmla="*/ 37 h 88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1759" h="88278">
                  <a:moveTo>
                    <a:pt x="46800" y="91"/>
                  </a:moveTo>
                  <a:cubicBezTo>
                    <a:pt x="43911" y="-337"/>
                    <a:pt x="40541" y="840"/>
                    <a:pt x="34925" y="1696"/>
                  </a:cubicBezTo>
                  <a:cubicBezTo>
                    <a:pt x="29308" y="2552"/>
                    <a:pt x="27436" y="4691"/>
                    <a:pt x="24975" y="9452"/>
                  </a:cubicBezTo>
                  <a:cubicBezTo>
                    <a:pt x="22515" y="14213"/>
                    <a:pt x="15614" y="13357"/>
                    <a:pt x="10746" y="17101"/>
                  </a:cubicBezTo>
                  <a:cubicBezTo>
                    <a:pt x="5879" y="20846"/>
                    <a:pt x="8446" y="21006"/>
                    <a:pt x="4434" y="24002"/>
                  </a:cubicBezTo>
                  <a:cubicBezTo>
                    <a:pt x="423" y="26997"/>
                    <a:pt x="-1610" y="33470"/>
                    <a:pt x="1546" y="36947"/>
                  </a:cubicBezTo>
                  <a:cubicBezTo>
                    <a:pt x="4702" y="40424"/>
                    <a:pt x="4541" y="45719"/>
                    <a:pt x="11014" y="48501"/>
                  </a:cubicBezTo>
                  <a:cubicBezTo>
                    <a:pt x="17486" y="51282"/>
                    <a:pt x="14972" y="54064"/>
                    <a:pt x="19519" y="55990"/>
                  </a:cubicBezTo>
                  <a:cubicBezTo>
                    <a:pt x="24066" y="57915"/>
                    <a:pt x="24922" y="55615"/>
                    <a:pt x="27596" y="59252"/>
                  </a:cubicBezTo>
                  <a:cubicBezTo>
                    <a:pt x="30271" y="62837"/>
                    <a:pt x="29950" y="66634"/>
                    <a:pt x="32624" y="69630"/>
                  </a:cubicBezTo>
                  <a:cubicBezTo>
                    <a:pt x="35299" y="72572"/>
                    <a:pt x="32785" y="76156"/>
                    <a:pt x="34764" y="78456"/>
                  </a:cubicBezTo>
                  <a:cubicBezTo>
                    <a:pt x="36797" y="80756"/>
                    <a:pt x="35513" y="83484"/>
                    <a:pt x="37760" y="86640"/>
                  </a:cubicBezTo>
                  <a:cubicBezTo>
                    <a:pt x="39632" y="89208"/>
                    <a:pt x="41879" y="88726"/>
                    <a:pt x="44714" y="85410"/>
                  </a:cubicBezTo>
                  <a:cubicBezTo>
                    <a:pt x="47870" y="81773"/>
                    <a:pt x="51347" y="82414"/>
                    <a:pt x="53272" y="78295"/>
                  </a:cubicBezTo>
                  <a:cubicBezTo>
                    <a:pt x="55840" y="72839"/>
                    <a:pt x="61938" y="66313"/>
                    <a:pt x="67447" y="57113"/>
                  </a:cubicBezTo>
                  <a:cubicBezTo>
                    <a:pt x="70015" y="52834"/>
                    <a:pt x="72476" y="50159"/>
                    <a:pt x="71566" y="43579"/>
                  </a:cubicBezTo>
                  <a:cubicBezTo>
                    <a:pt x="70657" y="37054"/>
                    <a:pt x="69266" y="38123"/>
                    <a:pt x="66485" y="32721"/>
                  </a:cubicBezTo>
                  <a:cubicBezTo>
                    <a:pt x="63703" y="27318"/>
                    <a:pt x="67394" y="26409"/>
                    <a:pt x="65308" y="21166"/>
                  </a:cubicBezTo>
                  <a:cubicBezTo>
                    <a:pt x="63222" y="15924"/>
                    <a:pt x="62312" y="14908"/>
                    <a:pt x="62526" y="11217"/>
                  </a:cubicBezTo>
                  <a:cubicBezTo>
                    <a:pt x="62740" y="7526"/>
                    <a:pt x="62901" y="6242"/>
                    <a:pt x="60173" y="4798"/>
                  </a:cubicBezTo>
                  <a:cubicBezTo>
                    <a:pt x="57445" y="3354"/>
                    <a:pt x="54717" y="4317"/>
                    <a:pt x="52256" y="2498"/>
                  </a:cubicBezTo>
                  <a:cubicBezTo>
                    <a:pt x="49795" y="679"/>
                    <a:pt x="49688" y="465"/>
                    <a:pt x="46800" y="37"/>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3" name="Frihandsfigur: Form 32">
              <a:extLst>
                <a:ext uri="{FF2B5EF4-FFF2-40B4-BE49-F238E27FC236}">
                  <a16:creationId xmlns:a16="http://schemas.microsoft.com/office/drawing/2014/main" id="{FA9B0455-D24C-6E55-15E3-E3DCB62C0745}"/>
                </a:ext>
              </a:extLst>
            </p:cNvPr>
            <p:cNvSpPr/>
            <p:nvPr/>
          </p:nvSpPr>
          <p:spPr>
            <a:xfrm>
              <a:off x="2512870" y="5421072"/>
              <a:ext cx="15409" cy="26415"/>
            </a:xfrm>
            <a:custGeom>
              <a:avLst/>
              <a:gdLst>
                <a:gd name="connsiteX0" fmla="*/ 878 w 15409"/>
                <a:gd name="connsiteY0" fmla="*/ 24713 h 26415"/>
                <a:gd name="connsiteX1" fmla="*/ 6655 w 15409"/>
                <a:gd name="connsiteY1" fmla="*/ 24981 h 26415"/>
                <a:gd name="connsiteX2" fmla="*/ 14304 w 15409"/>
                <a:gd name="connsiteY2" fmla="*/ 14122 h 26415"/>
                <a:gd name="connsiteX3" fmla="*/ 8741 w 15409"/>
                <a:gd name="connsiteY3" fmla="*/ 0 h 26415"/>
                <a:gd name="connsiteX4" fmla="*/ 396 w 15409"/>
                <a:gd name="connsiteY4" fmla="*/ 9789 h 26415"/>
                <a:gd name="connsiteX5" fmla="*/ 2001 w 15409"/>
                <a:gd name="connsiteY5" fmla="*/ 18348 h 26415"/>
                <a:gd name="connsiteX6" fmla="*/ 824 w 15409"/>
                <a:gd name="connsiteY6" fmla="*/ 24660 h 26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09" h="26415">
                  <a:moveTo>
                    <a:pt x="878" y="24713"/>
                  </a:moveTo>
                  <a:cubicBezTo>
                    <a:pt x="1413" y="26853"/>
                    <a:pt x="3927" y="27013"/>
                    <a:pt x="6655" y="24981"/>
                  </a:cubicBezTo>
                  <a:cubicBezTo>
                    <a:pt x="9383" y="22948"/>
                    <a:pt x="11629" y="20488"/>
                    <a:pt x="14304" y="14122"/>
                  </a:cubicBezTo>
                  <a:cubicBezTo>
                    <a:pt x="16979" y="7810"/>
                    <a:pt x="14678" y="-53"/>
                    <a:pt x="8741" y="0"/>
                  </a:cubicBezTo>
                  <a:cubicBezTo>
                    <a:pt x="5264" y="0"/>
                    <a:pt x="1520" y="6794"/>
                    <a:pt x="396" y="9789"/>
                  </a:cubicBezTo>
                  <a:cubicBezTo>
                    <a:pt x="-727" y="12785"/>
                    <a:pt x="771" y="16315"/>
                    <a:pt x="2001" y="18348"/>
                  </a:cubicBezTo>
                  <a:cubicBezTo>
                    <a:pt x="3231" y="20381"/>
                    <a:pt x="396" y="22734"/>
                    <a:pt x="824" y="24660"/>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4" name="Frihandsfigur: Form 33">
              <a:extLst>
                <a:ext uri="{FF2B5EF4-FFF2-40B4-BE49-F238E27FC236}">
                  <a16:creationId xmlns:a16="http://schemas.microsoft.com/office/drawing/2014/main" id="{EBEFF1A2-3ABC-0850-225E-7FC2558CC4E3}"/>
                </a:ext>
              </a:extLst>
            </p:cNvPr>
            <p:cNvSpPr/>
            <p:nvPr/>
          </p:nvSpPr>
          <p:spPr>
            <a:xfrm>
              <a:off x="2445259" y="5509800"/>
              <a:ext cx="38568" cy="30729"/>
            </a:xfrm>
            <a:custGeom>
              <a:avLst/>
              <a:gdLst>
                <a:gd name="connsiteX0" fmla="*/ 340 w 38568"/>
                <a:gd name="connsiteY0" fmla="*/ 23176 h 30729"/>
                <a:gd name="connsiteX1" fmla="*/ 10610 w 38568"/>
                <a:gd name="connsiteY1" fmla="*/ 27990 h 30729"/>
                <a:gd name="connsiteX2" fmla="*/ 20025 w 38568"/>
                <a:gd name="connsiteY2" fmla="*/ 28365 h 30729"/>
                <a:gd name="connsiteX3" fmla="*/ 28584 w 38568"/>
                <a:gd name="connsiteY3" fmla="*/ 30451 h 30729"/>
                <a:gd name="connsiteX4" fmla="*/ 37570 w 38568"/>
                <a:gd name="connsiteY4" fmla="*/ 22802 h 30729"/>
                <a:gd name="connsiteX5" fmla="*/ 35003 w 38568"/>
                <a:gd name="connsiteY5" fmla="*/ 17024 h 30729"/>
                <a:gd name="connsiteX6" fmla="*/ 28798 w 38568"/>
                <a:gd name="connsiteY6" fmla="*/ 16222 h 30729"/>
                <a:gd name="connsiteX7" fmla="*/ 27300 w 38568"/>
                <a:gd name="connsiteY7" fmla="*/ 7075 h 30729"/>
                <a:gd name="connsiteX8" fmla="*/ 22004 w 38568"/>
                <a:gd name="connsiteY8" fmla="*/ 68 h 30729"/>
                <a:gd name="connsiteX9" fmla="*/ 16709 w 38568"/>
                <a:gd name="connsiteY9" fmla="*/ 1886 h 30729"/>
                <a:gd name="connsiteX10" fmla="*/ 11145 w 38568"/>
                <a:gd name="connsiteY10" fmla="*/ 2796 h 30729"/>
                <a:gd name="connsiteX11" fmla="*/ 3817 w 38568"/>
                <a:gd name="connsiteY11" fmla="*/ 6487 h 30729"/>
                <a:gd name="connsiteX12" fmla="*/ 2159 w 38568"/>
                <a:gd name="connsiteY12" fmla="*/ 14564 h 30729"/>
                <a:gd name="connsiteX13" fmla="*/ 287 w 38568"/>
                <a:gd name="connsiteY13" fmla="*/ 23123 h 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568" h="30729">
                  <a:moveTo>
                    <a:pt x="340" y="23176"/>
                  </a:moveTo>
                  <a:cubicBezTo>
                    <a:pt x="1784" y="27776"/>
                    <a:pt x="5368" y="30718"/>
                    <a:pt x="10610" y="27990"/>
                  </a:cubicBezTo>
                  <a:cubicBezTo>
                    <a:pt x="15853" y="25262"/>
                    <a:pt x="17564" y="25958"/>
                    <a:pt x="20025" y="28365"/>
                  </a:cubicBezTo>
                  <a:cubicBezTo>
                    <a:pt x="22486" y="30718"/>
                    <a:pt x="24839" y="31093"/>
                    <a:pt x="28584" y="30451"/>
                  </a:cubicBezTo>
                  <a:cubicBezTo>
                    <a:pt x="32328" y="29809"/>
                    <a:pt x="35003" y="25476"/>
                    <a:pt x="37570" y="22802"/>
                  </a:cubicBezTo>
                  <a:cubicBezTo>
                    <a:pt x="40138" y="20127"/>
                    <a:pt x="37196" y="16383"/>
                    <a:pt x="35003" y="17024"/>
                  </a:cubicBezTo>
                  <a:cubicBezTo>
                    <a:pt x="32756" y="17666"/>
                    <a:pt x="30991" y="17880"/>
                    <a:pt x="28798" y="16222"/>
                  </a:cubicBezTo>
                  <a:cubicBezTo>
                    <a:pt x="26658" y="14564"/>
                    <a:pt x="26284" y="9696"/>
                    <a:pt x="27300" y="7075"/>
                  </a:cubicBezTo>
                  <a:cubicBezTo>
                    <a:pt x="28316" y="4507"/>
                    <a:pt x="26016" y="496"/>
                    <a:pt x="22004" y="68"/>
                  </a:cubicBezTo>
                  <a:cubicBezTo>
                    <a:pt x="20132" y="-146"/>
                    <a:pt x="18848" y="68"/>
                    <a:pt x="16709" y="1886"/>
                  </a:cubicBezTo>
                  <a:cubicBezTo>
                    <a:pt x="14569" y="3705"/>
                    <a:pt x="14408" y="3117"/>
                    <a:pt x="11145" y="2796"/>
                  </a:cubicBezTo>
                  <a:cubicBezTo>
                    <a:pt x="7882" y="2528"/>
                    <a:pt x="8364" y="5684"/>
                    <a:pt x="3817" y="6487"/>
                  </a:cubicBezTo>
                  <a:cubicBezTo>
                    <a:pt x="-730" y="7289"/>
                    <a:pt x="929" y="11033"/>
                    <a:pt x="2159" y="14564"/>
                  </a:cubicBezTo>
                  <a:cubicBezTo>
                    <a:pt x="3389" y="18094"/>
                    <a:pt x="-1158" y="18522"/>
                    <a:pt x="287" y="2312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5" name="Frihandsfigur: Form 34">
              <a:extLst>
                <a:ext uri="{FF2B5EF4-FFF2-40B4-BE49-F238E27FC236}">
                  <a16:creationId xmlns:a16="http://schemas.microsoft.com/office/drawing/2014/main" id="{C0E10A89-5A3C-335B-CC5E-39B1674D9A5A}"/>
                </a:ext>
              </a:extLst>
            </p:cNvPr>
            <p:cNvSpPr/>
            <p:nvPr/>
          </p:nvSpPr>
          <p:spPr>
            <a:xfrm>
              <a:off x="2519956" y="5527652"/>
              <a:ext cx="36417" cy="30719"/>
            </a:xfrm>
            <a:custGeom>
              <a:avLst/>
              <a:gdLst>
                <a:gd name="connsiteX0" fmla="*/ 26368 w 36417"/>
                <a:gd name="connsiteY0" fmla="*/ 30626 h 30719"/>
                <a:gd name="connsiteX1" fmla="*/ 36157 w 36417"/>
                <a:gd name="connsiteY1" fmla="*/ 23619 h 30719"/>
                <a:gd name="connsiteX2" fmla="*/ 34124 w 36417"/>
                <a:gd name="connsiteY2" fmla="*/ 16986 h 30719"/>
                <a:gd name="connsiteX3" fmla="*/ 28400 w 36417"/>
                <a:gd name="connsiteY3" fmla="*/ 7518 h 30719"/>
                <a:gd name="connsiteX4" fmla="*/ 13851 w 36417"/>
                <a:gd name="connsiteY4" fmla="*/ 29 h 30719"/>
                <a:gd name="connsiteX5" fmla="*/ 4757 w 36417"/>
                <a:gd name="connsiteY5" fmla="*/ 7518 h 30719"/>
                <a:gd name="connsiteX6" fmla="*/ 50 w 36417"/>
                <a:gd name="connsiteY6" fmla="*/ 15969 h 30719"/>
                <a:gd name="connsiteX7" fmla="*/ 9839 w 36417"/>
                <a:gd name="connsiteY7" fmla="*/ 25277 h 30719"/>
                <a:gd name="connsiteX8" fmla="*/ 26421 w 36417"/>
                <a:gd name="connsiteY8" fmla="*/ 30626 h 30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17" h="30719">
                  <a:moveTo>
                    <a:pt x="26368" y="30626"/>
                  </a:moveTo>
                  <a:cubicBezTo>
                    <a:pt x="35087" y="31482"/>
                    <a:pt x="34926" y="26240"/>
                    <a:pt x="36157" y="23619"/>
                  </a:cubicBezTo>
                  <a:cubicBezTo>
                    <a:pt x="37387" y="21051"/>
                    <a:pt x="33857" y="19767"/>
                    <a:pt x="34124" y="16986"/>
                  </a:cubicBezTo>
                  <a:cubicBezTo>
                    <a:pt x="34391" y="14204"/>
                    <a:pt x="32412" y="10941"/>
                    <a:pt x="28400" y="7518"/>
                  </a:cubicBezTo>
                  <a:cubicBezTo>
                    <a:pt x="24388" y="4041"/>
                    <a:pt x="20216" y="-399"/>
                    <a:pt x="13851" y="29"/>
                  </a:cubicBezTo>
                  <a:cubicBezTo>
                    <a:pt x="8395" y="403"/>
                    <a:pt x="7057" y="4362"/>
                    <a:pt x="4757" y="7518"/>
                  </a:cubicBezTo>
                  <a:cubicBezTo>
                    <a:pt x="2457" y="10674"/>
                    <a:pt x="638" y="10674"/>
                    <a:pt x="50" y="15969"/>
                  </a:cubicBezTo>
                  <a:cubicBezTo>
                    <a:pt x="-539" y="21265"/>
                    <a:pt x="4169" y="24688"/>
                    <a:pt x="9839" y="25277"/>
                  </a:cubicBezTo>
                  <a:cubicBezTo>
                    <a:pt x="15509" y="25865"/>
                    <a:pt x="17702" y="29770"/>
                    <a:pt x="26421" y="30626"/>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6" name="Frihandsfigur: Form 35">
              <a:extLst>
                <a:ext uri="{FF2B5EF4-FFF2-40B4-BE49-F238E27FC236}">
                  <a16:creationId xmlns:a16="http://schemas.microsoft.com/office/drawing/2014/main" id="{A663F77E-63B7-38BD-0DAD-33F165827971}"/>
                </a:ext>
              </a:extLst>
            </p:cNvPr>
            <p:cNvSpPr/>
            <p:nvPr/>
          </p:nvSpPr>
          <p:spPr>
            <a:xfrm>
              <a:off x="2319766" y="5540514"/>
              <a:ext cx="76699" cy="46079"/>
            </a:xfrm>
            <a:custGeom>
              <a:avLst/>
              <a:gdLst>
                <a:gd name="connsiteX0" fmla="*/ 22326 w 76699"/>
                <a:gd name="connsiteY0" fmla="*/ 28515 h 46079"/>
                <a:gd name="connsiteX1" fmla="*/ 23075 w 76699"/>
                <a:gd name="connsiteY1" fmla="*/ 35309 h 46079"/>
                <a:gd name="connsiteX2" fmla="*/ 30725 w 76699"/>
                <a:gd name="connsiteY2" fmla="*/ 32313 h 46079"/>
                <a:gd name="connsiteX3" fmla="*/ 38320 w 76699"/>
                <a:gd name="connsiteY3" fmla="*/ 27713 h 46079"/>
                <a:gd name="connsiteX4" fmla="*/ 32383 w 76699"/>
                <a:gd name="connsiteY4" fmla="*/ 37288 h 46079"/>
                <a:gd name="connsiteX5" fmla="*/ 35164 w 76699"/>
                <a:gd name="connsiteY5" fmla="*/ 46007 h 46079"/>
                <a:gd name="connsiteX6" fmla="*/ 42653 w 76699"/>
                <a:gd name="connsiteY6" fmla="*/ 41514 h 46079"/>
                <a:gd name="connsiteX7" fmla="*/ 50249 w 76699"/>
                <a:gd name="connsiteY7" fmla="*/ 35362 h 46079"/>
                <a:gd name="connsiteX8" fmla="*/ 57417 w 76699"/>
                <a:gd name="connsiteY8" fmla="*/ 26269 h 46079"/>
                <a:gd name="connsiteX9" fmla="*/ 68329 w 76699"/>
                <a:gd name="connsiteY9" fmla="*/ 17924 h 46079"/>
                <a:gd name="connsiteX10" fmla="*/ 76567 w 76699"/>
                <a:gd name="connsiteY10" fmla="*/ 12575 h 46079"/>
                <a:gd name="connsiteX11" fmla="*/ 73892 w 76699"/>
                <a:gd name="connsiteY11" fmla="*/ 6049 h 46079"/>
                <a:gd name="connsiteX12" fmla="*/ 63515 w 76699"/>
                <a:gd name="connsiteY12" fmla="*/ 967 h 46079"/>
                <a:gd name="connsiteX13" fmla="*/ 47093 w 76699"/>
                <a:gd name="connsiteY13" fmla="*/ 2304 h 46079"/>
                <a:gd name="connsiteX14" fmla="*/ 37197 w 76699"/>
                <a:gd name="connsiteY14" fmla="*/ 6049 h 46079"/>
                <a:gd name="connsiteX15" fmla="*/ 31901 w 76699"/>
                <a:gd name="connsiteY15" fmla="*/ 4872 h 46079"/>
                <a:gd name="connsiteX16" fmla="*/ 25750 w 76699"/>
                <a:gd name="connsiteY16" fmla="*/ 914 h 46079"/>
                <a:gd name="connsiteX17" fmla="*/ 25161 w 76699"/>
                <a:gd name="connsiteY17" fmla="*/ 9633 h 46079"/>
                <a:gd name="connsiteX18" fmla="*/ 26713 w 76699"/>
                <a:gd name="connsiteY18" fmla="*/ 18566 h 46079"/>
                <a:gd name="connsiteX19" fmla="*/ 17994 w 76699"/>
                <a:gd name="connsiteY19" fmla="*/ 20973 h 46079"/>
                <a:gd name="connsiteX20" fmla="*/ 9542 w 76699"/>
                <a:gd name="connsiteY20" fmla="*/ 26322 h 46079"/>
                <a:gd name="connsiteX21" fmla="*/ 127 w 76699"/>
                <a:gd name="connsiteY21" fmla="*/ 34560 h 46079"/>
                <a:gd name="connsiteX22" fmla="*/ 9221 w 76699"/>
                <a:gd name="connsiteY22" fmla="*/ 37341 h 46079"/>
                <a:gd name="connsiteX23" fmla="*/ 22166 w 76699"/>
                <a:gd name="connsiteY23" fmla="*/ 28408 h 46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6699" h="46079">
                  <a:moveTo>
                    <a:pt x="22326" y="28515"/>
                  </a:moveTo>
                  <a:cubicBezTo>
                    <a:pt x="24627" y="30067"/>
                    <a:pt x="20989" y="33704"/>
                    <a:pt x="23075" y="35309"/>
                  </a:cubicBezTo>
                  <a:cubicBezTo>
                    <a:pt x="25161" y="36914"/>
                    <a:pt x="27943" y="35897"/>
                    <a:pt x="30725" y="32313"/>
                  </a:cubicBezTo>
                  <a:cubicBezTo>
                    <a:pt x="33506" y="28783"/>
                    <a:pt x="35806" y="25306"/>
                    <a:pt x="38320" y="27713"/>
                  </a:cubicBezTo>
                  <a:cubicBezTo>
                    <a:pt x="40835" y="30120"/>
                    <a:pt x="35753" y="33062"/>
                    <a:pt x="32383" y="37288"/>
                  </a:cubicBezTo>
                  <a:cubicBezTo>
                    <a:pt x="29013" y="41514"/>
                    <a:pt x="31687" y="46756"/>
                    <a:pt x="35164" y="46007"/>
                  </a:cubicBezTo>
                  <a:cubicBezTo>
                    <a:pt x="38641" y="45258"/>
                    <a:pt x="40246" y="44402"/>
                    <a:pt x="42653" y="41514"/>
                  </a:cubicBezTo>
                  <a:cubicBezTo>
                    <a:pt x="45060" y="38625"/>
                    <a:pt x="47467" y="36914"/>
                    <a:pt x="50249" y="35362"/>
                  </a:cubicBezTo>
                  <a:cubicBezTo>
                    <a:pt x="53031" y="33811"/>
                    <a:pt x="55438" y="30976"/>
                    <a:pt x="57417" y="26269"/>
                  </a:cubicBezTo>
                  <a:cubicBezTo>
                    <a:pt x="59396" y="21561"/>
                    <a:pt x="61536" y="18994"/>
                    <a:pt x="68329" y="17924"/>
                  </a:cubicBezTo>
                  <a:cubicBezTo>
                    <a:pt x="75123" y="16854"/>
                    <a:pt x="76139" y="14447"/>
                    <a:pt x="76567" y="12575"/>
                  </a:cubicBezTo>
                  <a:cubicBezTo>
                    <a:pt x="76995" y="10703"/>
                    <a:pt x="76460" y="7333"/>
                    <a:pt x="73892" y="6049"/>
                  </a:cubicBezTo>
                  <a:cubicBezTo>
                    <a:pt x="68543" y="3321"/>
                    <a:pt x="68329" y="967"/>
                    <a:pt x="63515" y="967"/>
                  </a:cubicBezTo>
                  <a:cubicBezTo>
                    <a:pt x="58701" y="967"/>
                    <a:pt x="53833" y="4711"/>
                    <a:pt x="47093" y="2304"/>
                  </a:cubicBezTo>
                  <a:cubicBezTo>
                    <a:pt x="40407" y="-103"/>
                    <a:pt x="39444" y="2572"/>
                    <a:pt x="37197" y="6049"/>
                  </a:cubicBezTo>
                  <a:cubicBezTo>
                    <a:pt x="35004" y="9526"/>
                    <a:pt x="31901" y="9098"/>
                    <a:pt x="31901" y="4872"/>
                  </a:cubicBezTo>
                  <a:cubicBezTo>
                    <a:pt x="31901" y="646"/>
                    <a:pt x="27569" y="-1280"/>
                    <a:pt x="25750" y="914"/>
                  </a:cubicBezTo>
                  <a:cubicBezTo>
                    <a:pt x="23931" y="3107"/>
                    <a:pt x="24627" y="5995"/>
                    <a:pt x="25161" y="9633"/>
                  </a:cubicBezTo>
                  <a:cubicBezTo>
                    <a:pt x="25750" y="13270"/>
                    <a:pt x="29280" y="15570"/>
                    <a:pt x="26713" y="18566"/>
                  </a:cubicBezTo>
                  <a:cubicBezTo>
                    <a:pt x="24145" y="21561"/>
                    <a:pt x="21898" y="21080"/>
                    <a:pt x="17994" y="20973"/>
                  </a:cubicBezTo>
                  <a:cubicBezTo>
                    <a:pt x="14089" y="20866"/>
                    <a:pt x="14731" y="23006"/>
                    <a:pt x="9542" y="26322"/>
                  </a:cubicBezTo>
                  <a:cubicBezTo>
                    <a:pt x="4353" y="29692"/>
                    <a:pt x="-889" y="31029"/>
                    <a:pt x="127" y="34560"/>
                  </a:cubicBezTo>
                  <a:cubicBezTo>
                    <a:pt x="1197" y="38090"/>
                    <a:pt x="5102" y="40604"/>
                    <a:pt x="9221" y="37341"/>
                  </a:cubicBezTo>
                  <a:cubicBezTo>
                    <a:pt x="13340" y="34078"/>
                    <a:pt x="19866" y="26911"/>
                    <a:pt x="22166" y="28408"/>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7" name="Frihandsfigur: Form 36">
              <a:extLst>
                <a:ext uri="{FF2B5EF4-FFF2-40B4-BE49-F238E27FC236}">
                  <a16:creationId xmlns:a16="http://schemas.microsoft.com/office/drawing/2014/main" id="{19A75CE7-564E-ED17-ABE7-119484C26186}"/>
                </a:ext>
              </a:extLst>
            </p:cNvPr>
            <p:cNvSpPr/>
            <p:nvPr/>
          </p:nvSpPr>
          <p:spPr>
            <a:xfrm>
              <a:off x="2309191" y="5533837"/>
              <a:ext cx="24277" cy="36741"/>
            </a:xfrm>
            <a:custGeom>
              <a:avLst/>
              <a:gdLst>
                <a:gd name="connsiteX0" fmla="*/ 20438 w 24277"/>
                <a:gd name="connsiteY0" fmla="*/ 27971 h 36741"/>
                <a:gd name="connsiteX1" fmla="*/ 22310 w 24277"/>
                <a:gd name="connsiteY1" fmla="*/ 17059 h 36741"/>
                <a:gd name="connsiteX2" fmla="*/ 18887 w 24277"/>
                <a:gd name="connsiteY2" fmla="*/ 8446 h 36741"/>
                <a:gd name="connsiteX3" fmla="*/ 23006 w 24277"/>
                <a:gd name="connsiteY3" fmla="*/ 3846 h 36741"/>
                <a:gd name="connsiteX4" fmla="*/ 23220 w 24277"/>
                <a:gd name="connsiteY4" fmla="*/ 262 h 36741"/>
                <a:gd name="connsiteX5" fmla="*/ 11398 w 24277"/>
                <a:gd name="connsiteY5" fmla="*/ 5397 h 36741"/>
                <a:gd name="connsiteX6" fmla="*/ 3963 w 24277"/>
                <a:gd name="connsiteY6" fmla="*/ 10586 h 36741"/>
                <a:gd name="connsiteX7" fmla="*/ 9258 w 24277"/>
                <a:gd name="connsiteY7" fmla="*/ 12191 h 36741"/>
                <a:gd name="connsiteX8" fmla="*/ 11612 w 24277"/>
                <a:gd name="connsiteY8" fmla="*/ 20536 h 36741"/>
                <a:gd name="connsiteX9" fmla="*/ 3749 w 24277"/>
                <a:gd name="connsiteY9" fmla="*/ 27810 h 36741"/>
                <a:gd name="connsiteX10" fmla="*/ 2305 w 24277"/>
                <a:gd name="connsiteY10" fmla="*/ 36102 h 36741"/>
                <a:gd name="connsiteX11" fmla="*/ 11345 w 24277"/>
                <a:gd name="connsiteY11" fmla="*/ 33588 h 36741"/>
                <a:gd name="connsiteX12" fmla="*/ 20438 w 24277"/>
                <a:gd name="connsiteY12" fmla="*/ 28024 h 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277" h="36741">
                  <a:moveTo>
                    <a:pt x="20438" y="27971"/>
                  </a:moveTo>
                  <a:cubicBezTo>
                    <a:pt x="22096" y="24654"/>
                    <a:pt x="24076" y="20482"/>
                    <a:pt x="22310" y="17059"/>
                  </a:cubicBezTo>
                  <a:cubicBezTo>
                    <a:pt x="20545" y="13582"/>
                    <a:pt x="17924" y="11121"/>
                    <a:pt x="18887" y="8446"/>
                  </a:cubicBezTo>
                  <a:cubicBezTo>
                    <a:pt x="19850" y="5772"/>
                    <a:pt x="21187" y="5130"/>
                    <a:pt x="23006" y="3846"/>
                  </a:cubicBezTo>
                  <a:cubicBezTo>
                    <a:pt x="24878" y="2562"/>
                    <a:pt x="24450" y="904"/>
                    <a:pt x="23220" y="262"/>
                  </a:cubicBezTo>
                  <a:cubicBezTo>
                    <a:pt x="20331" y="-1235"/>
                    <a:pt x="16266" y="4114"/>
                    <a:pt x="11398" y="5397"/>
                  </a:cubicBezTo>
                  <a:cubicBezTo>
                    <a:pt x="6530" y="6628"/>
                    <a:pt x="3535" y="8126"/>
                    <a:pt x="3963" y="10586"/>
                  </a:cubicBezTo>
                  <a:cubicBezTo>
                    <a:pt x="4391" y="13047"/>
                    <a:pt x="6637" y="11923"/>
                    <a:pt x="9258" y="12191"/>
                  </a:cubicBezTo>
                  <a:cubicBezTo>
                    <a:pt x="11826" y="12405"/>
                    <a:pt x="14554" y="18075"/>
                    <a:pt x="11612" y="20536"/>
                  </a:cubicBezTo>
                  <a:cubicBezTo>
                    <a:pt x="8670" y="22996"/>
                    <a:pt x="7707" y="26794"/>
                    <a:pt x="3749" y="27810"/>
                  </a:cubicBezTo>
                  <a:cubicBezTo>
                    <a:pt x="-156" y="28827"/>
                    <a:pt x="-1600" y="34176"/>
                    <a:pt x="2305" y="36102"/>
                  </a:cubicBezTo>
                  <a:cubicBezTo>
                    <a:pt x="6209" y="38027"/>
                    <a:pt x="8884" y="35139"/>
                    <a:pt x="11345" y="33588"/>
                  </a:cubicBezTo>
                  <a:cubicBezTo>
                    <a:pt x="13805" y="32036"/>
                    <a:pt x="18780" y="31341"/>
                    <a:pt x="20438" y="2802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8" name="Frihandsfigur: Form 37">
              <a:extLst>
                <a:ext uri="{FF2B5EF4-FFF2-40B4-BE49-F238E27FC236}">
                  <a16:creationId xmlns:a16="http://schemas.microsoft.com/office/drawing/2014/main" id="{813DF344-BA86-6B92-AF48-298CA433B7EB}"/>
                </a:ext>
              </a:extLst>
            </p:cNvPr>
            <p:cNvSpPr/>
            <p:nvPr/>
          </p:nvSpPr>
          <p:spPr>
            <a:xfrm>
              <a:off x="2356476" y="5554157"/>
              <a:ext cx="169845" cy="165862"/>
            </a:xfrm>
            <a:custGeom>
              <a:avLst/>
              <a:gdLst>
                <a:gd name="connsiteX0" fmla="*/ 161764 w 169845"/>
                <a:gd name="connsiteY0" fmla="*/ 65583 h 165862"/>
                <a:gd name="connsiteX1" fmla="*/ 168237 w 169845"/>
                <a:gd name="connsiteY1" fmla="*/ 55099 h 165862"/>
                <a:gd name="connsiteX2" fmla="*/ 167060 w 169845"/>
                <a:gd name="connsiteY2" fmla="*/ 48840 h 165862"/>
                <a:gd name="connsiteX3" fmla="*/ 160855 w 169845"/>
                <a:gd name="connsiteY3" fmla="*/ 45417 h 165862"/>
                <a:gd name="connsiteX4" fmla="*/ 158608 w 169845"/>
                <a:gd name="connsiteY4" fmla="*/ 40442 h 165862"/>
                <a:gd name="connsiteX5" fmla="*/ 159304 w 169845"/>
                <a:gd name="connsiteY5" fmla="*/ 27230 h 165862"/>
                <a:gd name="connsiteX6" fmla="*/ 151815 w 169845"/>
                <a:gd name="connsiteY6" fmla="*/ 20811 h 165862"/>
                <a:gd name="connsiteX7" fmla="*/ 145128 w 169845"/>
                <a:gd name="connsiteY7" fmla="*/ 18136 h 165862"/>
                <a:gd name="connsiteX8" fmla="*/ 141010 w 169845"/>
                <a:gd name="connsiteY8" fmla="*/ 11610 h 165862"/>
                <a:gd name="connsiteX9" fmla="*/ 132986 w 169845"/>
                <a:gd name="connsiteY9" fmla="*/ 15408 h 165862"/>
                <a:gd name="connsiteX10" fmla="*/ 123785 w 169845"/>
                <a:gd name="connsiteY10" fmla="*/ 15515 h 165862"/>
                <a:gd name="connsiteX11" fmla="*/ 116403 w 169845"/>
                <a:gd name="connsiteY11" fmla="*/ 13215 h 165862"/>
                <a:gd name="connsiteX12" fmla="*/ 110680 w 169845"/>
                <a:gd name="connsiteY12" fmla="*/ 8454 h 165862"/>
                <a:gd name="connsiteX13" fmla="*/ 101854 w 169845"/>
                <a:gd name="connsiteY13" fmla="*/ 6368 h 165862"/>
                <a:gd name="connsiteX14" fmla="*/ 95381 w 169845"/>
                <a:gd name="connsiteY14" fmla="*/ 10434 h 165862"/>
                <a:gd name="connsiteX15" fmla="*/ 87999 w 169845"/>
                <a:gd name="connsiteY15" fmla="*/ 9417 h 165862"/>
                <a:gd name="connsiteX16" fmla="*/ 66924 w 169845"/>
                <a:gd name="connsiteY16" fmla="*/ 270 h 165862"/>
                <a:gd name="connsiteX17" fmla="*/ 54353 w 169845"/>
                <a:gd name="connsiteY17" fmla="*/ 6956 h 165862"/>
                <a:gd name="connsiteX18" fmla="*/ 46971 w 169845"/>
                <a:gd name="connsiteY18" fmla="*/ 17120 h 165862"/>
                <a:gd name="connsiteX19" fmla="*/ 43120 w 169845"/>
                <a:gd name="connsiteY19" fmla="*/ 26695 h 165862"/>
                <a:gd name="connsiteX20" fmla="*/ 34508 w 169845"/>
                <a:gd name="connsiteY20" fmla="*/ 30707 h 165862"/>
                <a:gd name="connsiteX21" fmla="*/ 24344 w 169845"/>
                <a:gd name="connsiteY21" fmla="*/ 39907 h 165862"/>
                <a:gd name="connsiteX22" fmla="*/ 13218 w 169845"/>
                <a:gd name="connsiteY22" fmla="*/ 44615 h 165862"/>
                <a:gd name="connsiteX23" fmla="*/ 8832 w 169845"/>
                <a:gd name="connsiteY23" fmla="*/ 51141 h 165862"/>
                <a:gd name="connsiteX24" fmla="*/ 6 w 169845"/>
                <a:gd name="connsiteY24" fmla="*/ 57078 h 165862"/>
                <a:gd name="connsiteX25" fmla="*/ 9688 w 169845"/>
                <a:gd name="connsiteY25" fmla="*/ 56597 h 165862"/>
                <a:gd name="connsiteX26" fmla="*/ 17925 w 169845"/>
                <a:gd name="connsiteY26" fmla="*/ 58041 h 165862"/>
                <a:gd name="connsiteX27" fmla="*/ 31726 w 169845"/>
                <a:gd name="connsiteY27" fmla="*/ 59539 h 165862"/>
                <a:gd name="connsiteX28" fmla="*/ 43548 w 169845"/>
                <a:gd name="connsiteY28" fmla="*/ 56436 h 165862"/>
                <a:gd name="connsiteX29" fmla="*/ 53337 w 169845"/>
                <a:gd name="connsiteY29" fmla="*/ 56169 h 165862"/>
                <a:gd name="connsiteX30" fmla="*/ 64945 w 169845"/>
                <a:gd name="connsiteY30" fmla="*/ 56918 h 165862"/>
                <a:gd name="connsiteX31" fmla="*/ 71631 w 169845"/>
                <a:gd name="connsiteY31" fmla="*/ 66600 h 165862"/>
                <a:gd name="connsiteX32" fmla="*/ 79708 w 169845"/>
                <a:gd name="connsiteY32" fmla="*/ 76549 h 165862"/>
                <a:gd name="connsiteX33" fmla="*/ 71738 w 169845"/>
                <a:gd name="connsiteY33" fmla="*/ 83556 h 165862"/>
                <a:gd name="connsiteX34" fmla="*/ 66442 w 169845"/>
                <a:gd name="connsiteY34" fmla="*/ 95539 h 165862"/>
                <a:gd name="connsiteX35" fmla="*/ 58793 w 169845"/>
                <a:gd name="connsiteY35" fmla="*/ 96769 h 165862"/>
                <a:gd name="connsiteX36" fmla="*/ 55156 w 169845"/>
                <a:gd name="connsiteY36" fmla="*/ 104258 h 165862"/>
                <a:gd name="connsiteX37" fmla="*/ 48469 w 169845"/>
                <a:gd name="connsiteY37" fmla="*/ 109928 h 165862"/>
                <a:gd name="connsiteX38" fmla="*/ 42050 w 169845"/>
                <a:gd name="connsiteY38" fmla="*/ 118540 h 165862"/>
                <a:gd name="connsiteX39" fmla="*/ 35792 w 169845"/>
                <a:gd name="connsiteY39" fmla="*/ 120252 h 165862"/>
                <a:gd name="connsiteX40" fmla="*/ 31298 w 169845"/>
                <a:gd name="connsiteY40" fmla="*/ 112175 h 165862"/>
                <a:gd name="connsiteX41" fmla="*/ 23809 w 169845"/>
                <a:gd name="connsiteY41" fmla="*/ 104686 h 165862"/>
                <a:gd name="connsiteX42" fmla="*/ 18246 w 169845"/>
                <a:gd name="connsiteY42" fmla="*/ 97518 h 165862"/>
                <a:gd name="connsiteX43" fmla="*/ 14234 w 169845"/>
                <a:gd name="connsiteY43" fmla="*/ 105595 h 165862"/>
                <a:gd name="connsiteX44" fmla="*/ 5301 w 169845"/>
                <a:gd name="connsiteY44" fmla="*/ 111158 h 165862"/>
                <a:gd name="connsiteX45" fmla="*/ 6 w 169845"/>
                <a:gd name="connsiteY45" fmla="*/ 118059 h 165862"/>
                <a:gd name="connsiteX46" fmla="*/ 4445 w 169845"/>
                <a:gd name="connsiteY46" fmla="*/ 126885 h 165862"/>
                <a:gd name="connsiteX47" fmla="*/ 13272 w 169845"/>
                <a:gd name="connsiteY47" fmla="*/ 135604 h 165862"/>
                <a:gd name="connsiteX48" fmla="*/ 22686 w 169845"/>
                <a:gd name="connsiteY48" fmla="*/ 141060 h 165862"/>
                <a:gd name="connsiteX49" fmla="*/ 32636 w 169845"/>
                <a:gd name="connsiteY49" fmla="*/ 137315 h 165862"/>
                <a:gd name="connsiteX50" fmla="*/ 39750 w 169845"/>
                <a:gd name="connsiteY50" fmla="*/ 139402 h 165862"/>
                <a:gd name="connsiteX51" fmla="*/ 46008 w 169845"/>
                <a:gd name="connsiteY51" fmla="*/ 131913 h 165862"/>
                <a:gd name="connsiteX52" fmla="*/ 54353 w 169845"/>
                <a:gd name="connsiteY52" fmla="*/ 128062 h 165862"/>
                <a:gd name="connsiteX53" fmla="*/ 63554 w 169845"/>
                <a:gd name="connsiteY53" fmla="*/ 136192 h 165862"/>
                <a:gd name="connsiteX54" fmla="*/ 75054 w 169845"/>
                <a:gd name="connsiteY54" fmla="*/ 135818 h 165862"/>
                <a:gd name="connsiteX55" fmla="*/ 85806 w 169845"/>
                <a:gd name="connsiteY55" fmla="*/ 135443 h 165862"/>
                <a:gd name="connsiteX56" fmla="*/ 95970 w 169845"/>
                <a:gd name="connsiteY56" fmla="*/ 135443 h 165862"/>
                <a:gd name="connsiteX57" fmla="*/ 96237 w 169845"/>
                <a:gd name="connsiteY57" fmla="*/ 140418 h 165862"/>
                <a:gd name="connsiteX58" fmla="*/ 88053 w 169845"/>
                <a:gd name="connsiteY58" fmla="*/ 149084 h 165862"/>
                <a:gd name="connsiteX59" fmla="*/ 82008 w 169845"/>
                <a:gd name="connsiteY59" fmla="*/ 155503 h 165862"/>
                <a:gd name="connsiteX60" fmla="*/ 81420 w 169845"/>
                <a:gd name="connsiteY60" fmla="*/ 163740 h 165862"/>
                <a:gd name="connsiteX61" fmla="*/ 89925 w 169845"/>
                <a:gd name="connsiteY61" fmla="*/ 164703 h 165862"/>
                <a:gd name="connsiteX62" fmla="*/ 102763 w 169845"/>
                <a:gd name="connsiteY62" fmla="*/ 163312 h 165862"/>
                <a:gd name="connsiteX63" fmla="*/ 111161 w 169845"/>
                <a:gd name="connsiteY63" fmla="*/ 155931 h 165862"/>
                <a:gd name="connsiteX64" fmla="*/ 121111 w 169845"/>
                <a:gd name="connsiteY64" fmla="*/ 157375 h 165862"/>
                <a:gd name="connsiteX65" fmla="*/ 122715 w 169845"/>
                <a:gd name="connsiteY65" fmla="*/ 149244 h 165862"/>
                <a:gd name="connsiteX66" fmla="*/ 126834 w 169845"/>
                <a:gd name="connsiteY66" fmla="*/ 139188 h 165862"/>
                <a:gd name="connsiteX67" fmla="*/ 134216 w 169845"/>
                <a:gd name="connsiteY67" fmla="*/ 128543 h 165862"/>
                <a:gd name="connsiteX68" fmla="*/ 142828 w 169845"/>
                <a:gd name="connsiteY68" fmla="*/ 122766 h 165862"/>
                <a:gd name="connsiteX69" fmla="*/ 145556 w 169845"/>
                <a:gd name="connsiteY69" fmla="*/ 118005 h 165862"/>
                <a:gd name="connsiteX70" fmla="*/ 144540 w 169845"/>
                <a:gd name="connsiteY70" fmla="*/ 101155 h 165862"/>
                <a:gd name="connsiteX71" fmla="*/ 150852 w 169845"/>
                <a:gd name="connsiteY71" fmla="*/ 96929 h 165862"/>
                <a:gd name="connsiteX72" fmla="*/ 153099 w 169845"/>
                <a:gd name="connsiteY72" fmla="*/ 105274 h 165862"/>
                <a:gd name="connsiteX73" fmla="*/ 158555 w 169845"/>
                <a:gd name="connsiteY73" fmla="*/ 97999 h 165862"/>
                <a:gd name="connsiteX74" fmla="*/ 159785 w 169845"/>
                <a:gd name="connsiteY74" fmla="*/ 90029 h 165862"/>
                <a:gd name="connsiteX75" fmla="*/ 157859 w 169845"/>
                <a:gd name="connsiteY75" fmla="*/ 84252 h 165862"/>
                <a:gd name="connsiteX76" fmla="*/ 156736 w 169845"/>
                <a:gd name="connsiteY76" fmla="*/ 76014 h 165862"/>
                <a:gd name="connsiteX77" fmla="*/ 161925 w 169845"/>
                <a:gd name="connsiteY77" fmla="*/ 65369 h 165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169845" h="165862">
                  <a:moveTo>
                    <a:pt x="161764" y="65583"/>
                  </a:moveTo>
                  <a:cubicBezTo>
                    <a:pt x="163690" y="62588"/>
                    <a:pt x="165669" y="57506"/>
                    <a:pt x="168237" y="55099"/>
                  </a:cubicBezTo>
                  <a:cubicBezTo>
                    <a:pt x="170804" y="52692"/>
                    <a:pt x="170216" y="49643"/>
                    <a:pt x="167060" y="48840"/>
                  </a:cubicBezTo>
                  <a:cubicBezTo>
                    <a:pt x="163904" y="48038"/>
                    <a:pt x="161550" y="47824"/>
                    <a:pt x="160855" y="45417"/>
                  </a:cubicBezTo>
                  <a:cubicBezTo>
                    <a:pt x="160160" y="43010"/>
                    <a:pt x="157645" y="42903"/>
                    <a:pt x="158608" y="40442"/>
                  </a:cubicBezTo>
                  <a:cubicBezTo>
                    <a:pt x="159571" y="37928"/>
                    <a:pt x="162192" y="31456"/>
                    <a:pt x="159304" y="27230"/>
                  </a:cubicBezTo>
                  <a:cubicBezTo>
                    <a:pt x="156362" y="22951"/>
                    <a:pt x="154703" y="20918"/>
                    <a:pt x="151815" y="20811"/>
                  </a:cubicBezTo>
                  <a:cubicBezTo>
                    <a:pt x="148926" y="20704"/>
                    <a:pt x="146519" y="20597"/>
                    <a:pt x="145128" y="18136"/>
                  </a:cubicBezTo>
                  <a:cubicBezTo>
                    <a:pt x="143738" y="15676"/>
                    <a:pt x="144273" y="12520"/>
                    <a:pt x="141010" y="11610"/>
                  </a:cubicBezTo>
                  <a:cubicBezTo>
                    <a:pt x="137747" y="10701"/>
                    <a:pt x="135553" y="13482"/>
                    <a:pt x="132986" y="15408"/>
                  </a:cubicBezTo>
                  <a:cubicBezTo>
                    <a:pt x="130418" y="17334"/>
                    <a:pt x="127155" y="18083"/>
                    <a:pt x="123785" y="15515"/>
                  </a:cubicBezTo>
                  <a:cubicBezTo>
                    <a:pt x="120415" y="12947"/>
                    <a:pt x="119452" y="15890"/>
                    <a:pt x="116403" y="13215"/>
                  </a:cubicBezTo>
                  <a:cubicBezTo>
                    <a:pt x="113354" y="10540"/>
                    <a:pt x="113301" y="9631"/>
                    <a:pt x="110680" y="8454"/>
                  </a:cubicBezTo>
                  <a:cubicBezTo>
                    <a:pt x="108112" y="7277"/>
                    <a:pt x="105384" y="4496"/>
                    <a:pt x="101854" y="6368"/>
                  </a:cubicBezTo>
                  <a:cubicBezTo>
                    <a:pt x="98377" y="8294"/>
                    <a:pt x="98751" y="9685"/>
                    <a:pt x="95381" y="10434"/>
                  </a:cubicBezTo>
                  <a:cubicBezTo>
                    <a:pt x="92011" y="11182"/>
                    <a:pt x="90086" y="9952"/>
                    <a:pt x="87999" y="9417"/>
                  </a:cubicBezTo>
                  <a:cubicBezTo>
                    <a:pt x="79708" y="7277"/>
                    <a:pt x="74947" y="-1656"/>
                    <a:pt x="66924" y="270"/>
                  </a:cubicBezTo>
                  <a:cubicBezTo>
                    <a:pt x="58846" y="2196"/>
                    <a:pt x="59756" y="4656"/>
                    <a:pt x="54353" y="6956"/>
                  </a:cubicBezTo>
                  <a:cubicBezTo>
                    <a:pt x="49004" y="9257"/>
                    <a:pt x="48041" y="13108"/>
                    <a:pt x="46971" y="17120"/>
                  </a:cubicBezTo>
                  <a:cubicBezTo>
                    <a:pt x="45901" y="21132"/>
                    <a:pt x="42959" y="22469"/>
                    <a:pt x="43120" y="26695"/>
                  </a:cubicBezTo>
                  <a:cubicBezTo>
                    <a:pt x="43334" y="30921"/>
                    <a:pt x="38627" y="28514"/>
                    <a:pt x="34508" y="30707"/>
                  </a:cubicBezTo>
                  <a:cubicBezTo>
                    <a:pt x="30389" y="32900"/>
                    <a:pt x="28838" y="35895"/>
                    <a:pt x="24344" y="39907"/>
                  </a:cubicBezTo>
                  <a:cubicBezTo>
                    <a:pt x="19851" y="43919"/>
                    <a:pt x="16856" y="44026"/>
                    <a:pt x="13218" y="44615"/>
                  </a:cubicBezTo>
                  <a:cubicBezTo>
                    <a:pt x="9581" y="45203"/>
                    <a:pt x="11185" y="47985"/>
                    <a:pt x="8832" y="51141"/>
                  </a:cubicBezTo>
                  <a:cubicBezTo>
                    <a:pt x="6425" y="54297"/>
                    <a:pt x="-208" y="53334"/>
                    <a:pt x="6" y="57078"/>
                  </a:cubicBezTo>
                  <a:cubicBezTo>
                    <a:pt x="220" y="60823"/>
                    <a:pt x="4820" y="59967"/>
                    <a:pt x="9688" y="56597"/>
                  </a:cubicBezTo>
                  <a:cubicBezTo>
                    <a:pt x="14555" y="53227"/>
                    <a:pt x="14555" y="56115"/>
                    <a:pt x="17925" y="58041"/>
                  </a:cubicBezTo>
                  <a:cubicBezTo>
                    <a:pt x="21295" y="59967"/>
                    <a:pt x="27233" y="62160"/>
                    <a:pt x="31726" y="59539"/>
                  </a:cubicBezTo>
                  <a:cubicBezTo>
                    <a:pt x="36220" y="56918"/>
                    <a:pt x="38145" y="55634"/>
                    <a:pt x="43548" y="56436"/>
                  </a:cubicBezTo>
                  <a:cubicBezTo>
                    <a:pt x="48897" y="57185"/>
                    <a:pt x="49806" y="57667"/>
                    <a:pt x="53337" y="56169"/>
                  </a:cubicBezTo>
                  <a:cubicBezTo>
                    <a:pt x="56867" y="54617"/>
                    <a:pt x="60986" y="53120"/>
                    <a:pt x="64945" y="56918"/>
                  </a:cubicBezTo>
                  <a:cubicBezTo>
                    <a:pt x="68903" y="60716"/>
                    <a:pt x="66870" y="62855"/>
                    <a:pt x="71631" y="66600"/>
                  </a:cubicBezTo>
                  <a:cubicBezTo>
                    <a:pt x="76445" y="70344"/>
                    <a:pt x="81580" y="71681"/>
                    <a:pt x="79708" y="76549"/>
                  </a:cubicBezTo>
                  <a:cubicBezTo>
                    <a:pt x="77782" y="81417"/>
                    <a:pt x="75482" y="77779"/>
                    <a:pt x="71738" y="83556"/>
                  </a:cubicBezTo>
                  <a:cubicBezTo>
                    <a:pt x="67994" y="89334"/>
                    <a:pt x="68849" y="92650"/>
                    <a:pt x="66442" y="95539"/>
                  </a:cubicBezTo>
                  <a:cubicBezTo>
                    <a:pt x="64035" y="98427"/>
                    <a:pt x="62698" y="95271"/>
                    <a:pt x="58793" y="96769"/>
                  </a:cubicBezTo>
                  <a:cubicBezTo>
                    <a:pt x="54888" y="98267"/>
                    <a:pt x="57349" y="101369"/>
                    <a:pt x="55156" y="104258"/>
                  </a:cubicBezTo>
                  <a:cubicBezTo>
                    <a:pt x="52962" y="107146"/>
                    <a:pt x="50930" y="105702"/>
                    <a:pt x="48469" y="109928"/>
                  </a:cubicBezTo>
                  <a:cubicBezTo>
                    <a:pt x="45955" y="114154"/>
                    <a:pt x="43120" y="113458"/>
                    <a:pt x="42050" y="118540"/>
                  </a:cubicBezTo>
                  <a:cubicBezTo>
                    <a:pt x="40980" y="123622"/>
                    <a:pt x="36487" y="124103"/>
                    <a:pt x="35792" y="120252"/>
                  </a:cubicBezTo>
                  <a:cubicBezTo>
                    <a:pt x="35096" y="116400"/>
                    <a:pt x="35417" y="115651"/>
                    <a:pt x="31298" y="112175"/>
                  </a:cubicBezTo>
                  <a:cubicBezTo>
                    <a:pt x="27179" y="108698"/>
                    <a:pt x="26965" y="105916"/>
                    <a:pt x="23809" y="104686"/>
                  </a:cubicBezTo>
                  <a:cubicBezTo>
                    <a:pt x="20653" y="103455"/>
                    <a:pt x="22472" y="97785"/>
                    <a:pt x="18246" y="97518"/>
                  </a:cubicBezTo>
                  <a:cubicBezTo>
                    <a:pt x="14020" y="97250"/>
                    <a:pt x="12576" y="100674"/>
                    <a:pt x="14234" y="105595"/>
                  </a:cubicBezTo>
                  <a:cubicBezTo>
                    <a:pt x="15839" y="110463"/>
                    <a:pt x="9367" y="109553"/>
                    <a:pt x="5301" y="111158"/>
                  </a:cubicBezTo>
                  <a:cubicBezTo>
                    <a:pt x="1289" y="112763"/>
                    <a:pt x="-101" y="114689"/>
                    <a:pt x="6" y="118059"/>
                  </a:cubicBezTo>
                  <a:cubicBezTo>
                    <a:pt x="113" y="121429"/>
                    <a:pt x="4820" y="122445"/>
                    <a:pt x="4445" y="126885"/>
                  </a:cubicBezTo>
                  <a:cubicBezTo>
                    <a:pt x="4071" y="131271"/>
                    <a:pt x="8564" y="133892"/>
                    <a:pt x="13272" y="135604"/>
                  </a:cubicBezTo>
                  <a:cubicBezTo>
                    <a:pt x="17979" y="137315"/>
                    <a:pt x="18567" y="139830"/>
                    <a:pt x="22686" y="141060"/>
                  </a:cubicBezTo>
                  <a:cubicBezTo>
                    <a:pt x="26805" y="142290"/>
                    <a:pt x="28463" y="137529"/>
                    <a:pt x="32636" y="137315"/>
                  </a:cubicBezTo>
                  <a:cubicBezTo>
                    <a:pt x="36861" y="137102"/>
                    <a:pt x="36487" y="139990"/>
                    <a:pt x="39750" y="139402"/>
                  </a:cubicBezTo>
                  <a:cubicBezTo>
                    <a:pt x="43013" y="138813"/>
                    <a:pt x="43601" y="135764"/>
                    <a:pt x="46008" y="131913"/>
                  </a:cubicBezTo>
                  <a:cubicBezTo>
                    <a:pt x="48416" y="128062"/>
                    <a:pt x="50395" y="124745"/>
                    <a:pt x="54353" y="128062"/>
                  </a:cubicBezTo>
                  <a:cubicBezTo>
                    <a:pt x="58312" y="131432"/>
                    <a:pt x="58953" y="134374"/>
                    <a:pt x="63554" y="136192"/>
                  </a:cubicBezTo>
                  <a:cubicBezTo>
                    <a:pt x="68154" y="138011"/>
                    <a:pt x="70722" y="134855"/>
                    <a:pt x="75054" y="135818"/>
                  </a:cubicBezTo>
                  <a:cubicBezTo>
                    <a:pt x="79387" y="136781"/>
                    <a:pt x="80725" y="135069"/>
                    <a:pt x="85806" y="135443"/>
                  </a:cubicBezTo>
                  <a:cubicBezTo>
                    <a:pt x="90888" y="135818"/>
                    <a:pt x="93990" y="134748"/>
                    <a:pt x="95970" y="135443"/>
                  </a:cubicBezTo>
                  <a:cubicBezTo>
                    <a:pt x="97949" y="136085"/>
                    <a:pt x="99447" y="139348"/>
                    <a:pt x="96237" y="140418"/>
                  </a:cubicBezTo>
                  <a:cubicBezTo>
                    <a:pt x="93028" y="141541"/>
                    <a:pt x="89497" y="145072"/>
                    <a:pt x="88053" y="149084"/>
                  </a:cubicBezTo>
                  <a:cubicBezTo>
                    <a:pt x="86609" y="153096"/>
                    <a:pt x="84843" y="153791"/>
                    <a:pt x="82008" y="155503"/>
                  </a:cubicBezTo>
                  <a:cubicBezTo>
                    <a:pt x="79173" y="157214"/>
                    <a:pt x="76927" y="161922"/>
                    <a:pt x="81420" y="163740"/>
                  </a:cubicBezTo>
                  <a:cubicBezTo>
                    <a:pt x="85967" y="165559"/>
                    <a:pt x="86341" y="163045"/>
                    <a:pt x="89925" y="164703"/>
                  </a:cubicBezTo>
                  <a:cubicBezTo>
                    <a:pt x="93509" y="166362"/>
                    <a:pt x="99607" y="166522"/>
                    <a:pt x="102763" y="163312"/>
                  </a:cubicBezTo>
                  <a:cubicBezTo>
                    <a:pt x="105919" y="160103"/>
                    <a:pt x="105652" y="155396"/>
                    <a:pt x="111161" y="155931"/>
                  </a:cubicBezTo>
                  <a:cubicBezTo>
                    <a:pt x="116724" y="156412"/>
                    <a:pt x="117794" y="158873"/>
                    <a:pt x="121111" y="157375"/>
                  </a:cubicBezTo>
                  <a:cubicBezTo>
                    <a:pt x="124427" y="155877"/>
                    <a:pt x="122020" y="151170"/>
                    <a:pt x="122715" y="149244"/>
                  </a:cubicBezTo>
                  <a:cubicBezTo>
                    <a:pt x="123357" y="147319"/>
                    <a:pt x="127102" y="143841"/>
                    <a:pt x="126834" y="139188"/>
                  </a:cubicBezTo>
                  <a:cubicBezTo>
                    <a:pt x="126567" y="134534"/>
                    <a:pt x="129937" y="130843"/>
                    <a:pt x="134216" y="128543"/>
                  </a:cubicBezTo>
                  <a:cubicBezTo>
                    <a:pt x="138549" y="126243"/>
                    <a:pt x="140475" y="122338"/>
                    <a:pt x="142828" y="122766"/>
                  </a:cubicBezTo>
                  <a:cubicBezTo>
                    <a:pt x="145182" y="123194"/>
                    <a:pt x="146305" y="121268"/>
                    <a:pt x="145556" y="118005"/>
                  </a:cubicBezTo>
                  <a:cubicBezTo>
                    <a:pt x="144861" y="114742"/>
                    <a:pt x="142454" y="104258"/>
                    <a:pt x="144540" y="101155"/>
                  </a:cubicBezTo>
                  <a:cubicBezTo>
                    <a:pt x="146626" y="98053"/>
                    <a:pt x="148659" y="95913"/>
                    <a:pt x="150852" y="96929"/>
                  </a:cubicBezTo>
                  <a:cubicBezTo>
                    <a:pt x="152992" y="97946"/>
                    <a:pt x="150103" y="103134"/>
                    <a:pt x="153099" y="105274"/>
                  </a:cubicBezTo>
                  <a:cubicBezTo>
                    <a:pt x="156094" y="107414"/>
                    <a:pt x="157645" y="101209"/>
                    <a:pt x="158555" y="97999"/>
                  </a:cubicBezTo>
                  <a:cubicBezTo>
                    <a:pt x="159411" y="94790"/>
                    <a:pt x="158769" y="93132"/>
                    <a:pt x="159785" y="90029"/>
                  </a:cubicBezTo>
                  <a:cubicBezTo>
                    <a:pt x="160801" y="86980"/>
                    <a:pt x="160641" y="85161"/>
                    <a:pt x="157859" y="84252"/>
                  </a:cubicBezTo>
                  <a:cubicBezTo>
                    <a:pt x="155078" y="83396"/>
                    <a:pt x="156041" y="79705"/>
                    <a:pt x="156736" y="76014"/>
                  </a:cubicBezTo>
                  <a:cubicBezTo>
                    <a:pt x="157431" y="72323"/>
                    <a:pt x="160053" y="68365"/>
                    <a:pt x="161925" y="65369"/>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39" name="Frihandsfigur: Form 38">
              <a:extLst>
                <a:ext uri="{FF2B5EF4-FFF2-40B4-BE49-F238E27FC236}">
                  <a16:creationId xmlns:a16="http://schemas.microsoft.com/office/drawing/2014/main" id="{026222A4-1CEB-1C7F-4D02-29943E195D76}"/>
                </a:ext>
              </a:extLst>
            </p:cNvPr>
            <p:cNvSpPr/>
            <p:nvPr/>
          </p:nvSpPr>
          <p:spPr>
            <a:xfrm>
              <a:off x="2491327" y="5622981"/>
              <a:ext cx="111234" cy="139901"/>
            </a:xfrm>
            <a:custGeom>
              <a:avLst/>
              <a:gdLst>
                <a:gd name="connsiteX0" fmla="*/ 101641 w 111234"/>
                <a:gd name="connsiteY0" fmla="*/ 101924 h 139901"/>
                <a:gd name="connsiteX1" fmla="*/ 94955 w 111234"/>
                <a:gd name="connsiteY1" fmla="*/ 95665 h 139901"/>
                <a:gd name="connsiteX2" fmla="*/ 90568 w 111234"/>
                <a:gd name="connsiteY2" fmla="*/ 86411 h 139901"/>
                <a:gd name="connsiteX3" fmla="*/ 79228 w 111234"/>
                <a:gd name="connsiteY3" fmla="*/ 81864 h 139901"/>
                <a:gd name="connsiteX4" fmla="*/ 79282 w 111234"/>
                <a:gd name="connsiteY4" fmla="*/ 75445 h 139901"/>
                <a:gd name="connsiteX5" fmla="*/ 85059 w 111234"/>
                <a:gd name="connsiteY5" fmla="*/ 70203 h 139901"/>
                <a:gd name="connsiteX6" fmla="*/ 77516 w 111234"/>
                <a:gd name="connsiteY6" fmla="*/ 60842 h 139901"/>
                <a:gd name="connsiteX7" fmla="*/ 77784 w 111234"/>
                <a:gd name="connsiteY7" fmla="*/ 54530 h 139901"/>
                <a:gd name="connsiteX8" fmla="*/ 83989 w 111234"/>
                <a:gd name="connsiteY8" fmla="*/ 48004 h 139901"/>
                <a:gd name="connsiteX9" fmla="*/ 91531 w 111234"/>
                <a:gd name="connsiteY9" fmla="*/ 43136 h 139901"/>
                <a:gd name="connsiteX10" fmla="*/ 92601 w 111234"/>
                <a:gd name="connsiteY10" fmla="*/ 35220 h 139901"/>
                <a:gd name="connsiteX11" fmla="*/ 93296 w 111234"/>
                <a:gd name="connsiteY11" fmla="*/ 24200 h 139901"/>
                <a:gd name="connsiteX12" fmla="*/ 97201 w 111234"/>
                <a:gd name="connsiteY12" fmla="*/ 18102 h 139901"/>
                <a:gd name="connsiteX13" fmla="*/ 96720 w 111234"/>
                <a:gd name="connsiteY13" fmla="*/ 9811 h 139901"/>
                <a:gd name="connsiteX14" fmla="*/ 90461 w 111234"/>
                <a:gd name="connsiteY14" fmla="*/ 6923 h 139901"/>
                <a:gd name="connsiteX15" fmla="*/ 84524 w 111234"/>
                <a:gd name="connsiteY15" fmla="*/ 5104 h 139901"/>
                <a:gd name="connsiteX16" fmla="*/ 76714 w 111234"/>
                <a:gd name="connsiteY16" fmla="*/ 611 h 139901"/>
                <a:gd name="connsiteX17" fmla="*/ 76875 w 111234"/>
                <a:gd name="connsiteY17" fmla="*/ 6227 h 139901"/>
                <a:gd name="connsiteX18" fmla="*/ 73398 w 111234"/>
                <a:gd name="connsiteY18" fmla="*/ 9972 h 139901"/>
                <a:gd name="connsiteX19" fmla="*/ 71044 w 111234"/>
                <a:gd name="connsiteY19" fmla="*/ 18584 h 139901"/>
                <a:gd name="connsiteX20" fmla="*/ 59490 w 111234"/>
                <a:gd name="connsiteY20" fmla="*/ 17514 h 139901"/>
                <a:gd name="connsiteX21" fmla="*/ 50985 w 111234"/>
                <a:gd name="connsiteY21" fmla="*/ 24896 h 139901"/>
                <a:gd name="connsiteX22" fmla="*/ 47829 w 111234"/>
                <a:gd name="connsiteY22" fmla="*/ 30352 h 139901"/>
                <a:gd name="connsiteX23" fmla="*/ 41517 w 111234"/>
                <a:gd name="connsiteY23" fmla="*/ 33883 h 139901"/>
                <a:gd name="connsiteX24" fmla="*/ 33225 w 111234"/>
                <a:gd name="connsiteY24" fmla="*/ 35273 h 139901"/>
                <a:gd name="connsiteX25" fmla="*/ 34081 w 111234"/>
                <a:gd name="connsiteY25" fmla="*/ 49021 h 139901"/>
                <a:gd name="connsiteX26" fmla="*/ 42426 w 111234"/>
                <a:gd name="connsiteY26" fmla="*/ 57633 h 139901"/>
                <a:gd name="connsiteX27" fmla="*/ 40768 w 111234"/>
                <a:gd name="connsiteY27" fmla="*/ 63624 h 139901"/>
                <a:gd name="connsiteX28" fmla="*/ 26164 w 111234"/>
                <a:gd name="connsiteY28" fmla="*/ 77746 h 139901"/>
                <a:gd name="connsiteX29" fmla="*/ 22634 w 111234"/>
                <a:gd name="connsiteY29" fmla="*/ 98607 h 139901"/>
                <a:gd name="connsiteX30" fmla="*/ 13487 w 111234"/>
                <a:gd name="connsiteY30" fmla="*/ 100854 h 139901"/>
                <a:gd name="connsiteX31" fmla="*/ 2628 w 111234"/>
                <a:gd name="connsiteY31" fmla="*/ 104545 h 139901"/>
                <a:gd name="connsiteX32" fmla="*/ 3698 w 111234"/>
                <a:gd name="connsiteY32" fmla="*/ 111820 h 139901"/>
                <a:gd name="connsiteX33" fmla="*/ 13647 w 111234"/>
                <a:gd name="connsiteY33" fmla="*/ 110536 h 139901"/>
                <a:gd name="connsiteX34" fmla="*/ 25148 w 111234"/>
                <a:gd name="connsiteY34" fmla="*/ 113906 h 139901"/>
                <a:gd name="connsiteX35" fmla="*/ 40179 w 111234"/>
                <a:gd name="connsiteY35" fmla="*/ 120646 h 139901"/>
                <a:gd name="connsiteX36" fmla="*/ 45368 w 111234"/>
                <a:gd name="connsiteY36" fmla="*/ 127386 h 139901"/>
                <a:gd name="connsiteX37" fmla="*/ 54836 w 111234"/>
                <a:gd name="connsiteY37" fmla="*/ 134286 h 139901"/>
                <a:gd name="connsiteX38" fmla="*/ 64090 w 111234"/>
                <a:gd name="connsiteY38" fmla="*/ 134554 h 139901"/>
                <a:gd name="connsiteX39" fmla="*/ 75537 w 111234"/>
                <a:gd name="connsiteY39" fmla="*/ 134821 h 139901"/>
                <a:gd name="connsiteX40" fmla="*/ 88536 w 111234"/>
                <a:gd name="connsiteY40" fmla="*/ 139849 h 139901"/>
                <a:gd name="connsiteX41" fmla="*/ 97094 w 111234"/>
                <a:gd name="connsiteY41" fmla="*/ 128777 h 139901"/>
                <a:gd name="connsiteX42" fmla="*/ 107258 w 111234"/>
                <a:gd name="connsiteY42" fmla="*/ 124658 h 139901"/>
                <a:gd name="connsiteX43" fmla="*/ 109986 w 111234"/>
                <a:gd name="connsiteY43" fmla="*/ 110001 h 139901"/>
                <a:gd name="connsiteX44" fmla="*/ 101588 w 111234"/>
                <a:gd name="connsiteY44" fmla="*/ 101924 h 139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1234" h="139901">
                  <a:moveTo>
                    <a:pt x="101641" y="101924"/>
                  </a:moveTo>
                  <a:cubicBezTo>
                    <a:pt x="99181" y="96254"/>
                    <a:pt x="98646" y="97698"/>
                    <a:pt x="94955" y="95665"/>
                  </a:cubicBezTo>
                  <a:cubicBezTo>
                    <a:pt x="91264" y="93633"/>
                    <a:pt x="93564" y="91760"/>
                    <a:pt x="90568" y="86411"/>
                  </a:cubicBezTo>
                  <a:cubicBezTo>
                    <a:pt x="87573" y="81009"/>
                    <a:pt x="84042" y="83737"/>
                    <a:pt x="79228" y="81864"/>
                  </a:cubicBezTo>
                  <a:cubicBezTo>
                    <a:pt x="74414" y="79992"/>
                    <a:pt x="76286" y="76301"/>
                    <a:pt x="79282" y="75445"/>
                  </a:cubicBezTo>
                  <a:cubicBezTo>
                    <a:pt x="82277" y="74590"/>
                    <a:pt x="84738" y="72985"/>
                    <a:pt x="85059" y="70203"/>
                  </a:cubicBezTo>
                  <a:cubicBezTo>
                    <a:pt x="85326" y="67422"/>
                    <a:pt x="83614" y="63517"/>
                    <a:pt x="77516" y="60842"/>
                  </a:cubicBezTo>
                  <a:cubicBezTo>
                    <a:pt x="71418" y="58168"/>
                    <a:pt x="74146" y="53995"/>
                    <a:pt x="77784" y="54530"/>
                  </a:cubicBezTo>
                  <a:cubicBezTo>
                    <a:pt x="81475" y="55012"/>
                    <a:pt x="83187" y="52712"/>
                    <a:pt x="83989" y="48004"/>
                  </a:cubicBezTo>
                  <a:cubicBezTo>
                    <a:pt x="84791" y="43244"/>
                    <a:pt x="88964" y="45758"/>
                    <a:pt x="91531" y="43136"/>
                  </a:cubicBezTo>
                  <a:cubicBezTo>
                    <a:pt x="94099" y="40462"/>
                    <a:pt x="90836" y="37306"/>
                    <a:pt x="92601" y="35220"/>
                  </a:cubicBezTo>
                  <a:cubicBezTo>
                    <a:pt x="94366" y="33134"/>
                    <a:pt x="94045" y="27731"/>
                    <a:pt x="93296" y="24200"/>
                  </a:cubicBezTo>
                  <a:cubicBezTo>
                    <a:pt x="92601" y="20670"/>
                    <a:pt x="94955" y="19226"/>
                    <a:pt x="97201" y="18102"/>
                  </a:cubicBezTo>
                  <a:cubicBezTo>
                    <a:pt x="99448" y="16926"/>
                    <a:pt x="99983" y="12058"/>
                    <a:pt x="96720" y="9811"/>
                  </a:cubicBezTo>
                  <a:cubicBezTo>
                    <a:pt x="93510" y="7565"/>
                    <a:pt x="93082" y="6602"/>
                    <a:pt x="90461" y="6923"/>
                  </a:cubicBezTo>
                  <a:cubicBezTo>
                    <a:pt x="87894" y="7244"/>
                    <a:pt x="87894" y="5853"/>
                    <a:pt x="84524" y="5104"/>
                  </a:cubicBezTo>
                  <a:cubicBezTo>
                    <a:pt x="81100" y="4355"/>
                    <a:pt x="79389" y="-1957"/>
                    <a:pt x="76714" y="611"/>
                  </a:cubicBezTo>
                  <a:cubicBezTo>
                    <a:pt x="75537" y="1734"/>
                    <a:pt x="76875" y="3392"/>
                    <a:pt x="76875" y="6227"/>
                  </a:cubicBezTo>
                  <a:cubicBezTo>
                    <a:pt x="76875" y="9062"/>
                    <a:pt x="74628" y="7939"/>
                    <a:pt x="73398" y="9972"/>
                  </a:cubicBezTo>
                  <a:cubicBezTo>
                    <a:pt x="72167" y="12004"/>
                    <a:pt x="74307" y="17835"/>
                    <a:pt x="71044" y="18584"/>
                  </a:cubicBezTo>
                  <a:cubicBezTo>
                    <a:pt x="67727" y="19386"/>
                    <a:pt x="62485" y="16070"/>
                    <a:pt x="59490" y="17514"/>
                  </a:cubicBezTo>
                  <a:cubicBezTo>
                    <a:pt x="56494" y="18958"/>
                    <a:pt x="55157" y="23773"/>
                    <a:pt x="50985" y="24896"/>
                  </a:cubicBezTo>
                  <a:cubicBezTo>
                    <a:pt x="46812" y="26073"/>
                    <a:pt x="46652" y="27838"/>
                    <a:pt x="47829" y="30352"/>
                  </a:cubicBezTo>
                  <a:cubicBezTo>
                    <a:pt x="49005" y="32866"/>
                    <a:pt x="46598" y="34685"/>
                    <a:pt x="41517" y="33883"/>
                  </a:cubicBezTo>
                  <a:cubicBezTo>
                    <a:pt x="36435" y="33080"/>
                    <a:pt x="34670" y="32866"/>
                    <a:pt x="33225" y="35273"/>
                  </a:cubicBezTo>
                  <a:cubicBezTo>
                    <a:pt x="31781" y="37680"/>
                    <a:pt x="32583" y="42655"/>
                    <a:pt x="34081" y="49021"/>
                  </a:cubicBezTo>
                  <a:cubicBezTo>
                    <a:pt x="35579" y="55333"/>
                    <a:pt x="38949" y="56884"/>
                    <a:pt x="42426" y="57633"/>
                  </a:cubicBezTo>
                  <a:cubicBezTo>
                    <a:pt x="45903" y="58382"/>
                    <a:pt x="46384" y="63677"/>
                    <a:pt x="40768" y="63624"/>
                  </a:cubicBezTo>
                  <a:cubicBezTo>
                    <a:pt x="35151" y="63570"/>
                    <a:pt x="30818" y="73199"/>
                    <a:pt x="26164" y="77746"/>
                  </a:cubicBezTo>
                  <a:cubicBezTo>
                    <a:pt x="21511" y="82292"/>
                    <a:pt x="25255" y="95237"/>
                    <a:pt x="22634" y="98607"/>
                  </a:cubicBezTo>
                  <a:cubicBezTo>
                    <a:pt x="20066" y="101977"/>
                    <a:pt x="17873" y="102726"/>
                    <a:pt x="13487" y="100854"/>
                  </a:cubicBezTo>
                  <a:cubicBezTo>
                    <a:pt x="9101" y="98982"/>
                    <a:pt x="7442" y="99998"/>
                    <a:pt x="2628" y="104545"/>
                  </a:cubicBezTo>
                  <a:cubicBezTo>
                    <a:pt x="-2186" y="109092"/>
                    <a:pt x="488" y="112622"/>
                    <a:pt x="3698" y="111820"/>
                  </a:cubicBezTo>
                  <a:cubicBezTo>
                    <a:pt x="6961" y="111017"/>
                    <a:pt x="11668" y="114601"/>
                    <a:pt x="13647" y="110536"/>
                  </a:cubicBezTo>
                  <a:cubicBezTo>
                    <a:pt x="15573" y="106417"/>
                    <a:pt x="20976" y="110803"/>
                    <a:pt x="25148" y="113906"/>
                  </a:cubicBezTo>
                  <a:cubicBezTo>
                    <a:pt x="29320" y="117008"/>
                    <a:pt x="36702" y="120164"/>
                    <a:pt x="40179" y="120646"/>
                  </a:cubicBezTo>
                  <a:cubicBezTo>
                    <a:pt x="43656" y="121127"/>
                    <a:pt x="46384" y="123374"/>
                    <a:pt x="45368" y="127386"/>
                  </a:cubicBezTo>
                  <a:cubicBezTo>
                    <a:pt x="44352" y="131398"/>
                    <a:pt x="51359" y="131933"/>
                    <a:pt x="54836" y="134286"/>
                  </a:cubicBezTo>
                  <a:cubicBezTo>
                    <a:pt x="58366" y="136640"/>
                    <a:pt x="60025" y="133377"/>
                    <a:pt x="64090" y="134554"/>
                  </a:cubicBezTo>
                  <a:cubicBezTo>
                    <a:pt x="68209" y="135784"/>
                    <a:pt x="71632" y="134714"/>
                    <a:pt x="75537" y="134821"/>
                  </a:cubicBezTo>
                  <a:cubicBezTo>
                    <a:pt x="79442" y="134982"/>
                    <a:pt x="84577" y="140491"/>
                    <a:pt x="88536" y="139849"/>
                  </a:cubicBezTo>
                  <a:cubicBezTo>
                    <a:pt x="92494" y="139207"/>
                    <a:pt x="93992" y="131879"/>
                    <a:pt x="97094" y="128777"/>
                  </a:cubicBezTo>
                  <a:cubicBezTo>
                    <a:pt x="100197" y="125674"/>
                    <a:pt x="104155" y="129044"/>
                    <a:pt x="107258" y="124658"/>
                  </a:cubicBezTo>
                  <a:cubicBezTo>
                    <a:pt x="110360" y="120271"/>
                    <a:pt x="112821" y="115939"/>
                    <a:pt x="109986" y="110001"/>
                  </a:cubicBezTo>
                  <a:cubicBezTo>
                    <a:pt x="107204" y="104010"/>
                    <a:pt x="103995" y="107647"/>
                    <a:pt x="101588" y="101924"/>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0" name="Frihandsfigur: Form 39">
              <a:extLst>
                <a:ext uri="{FF2B5EF4-FFF2-40B4-BE49-F238E27FC236}">
                  <a16:creationId xmlns:a16="http://schemas.microsoft.com/office/drawing/2014/main" id="{613CD9A7-5F64-0264-E844-FE0D56D098FE}"/>
                </a:ext>
              </a:extLst>
            </p:cNvPr>
            <p:cNvSpPr/>
            <p:nvPr/>
          </p:nvSpPr>
          <p:spPr>
            <a:xfrm>
              <a:off x="2588737" y="5627409"/>
              <a:ext cx="20321" cy="36835"/>
            </a:xfrm>
            <a:custGeom>
              <a:avLst/>
              <a:gdLst>
                <a:gd name="connsiteX0" fmla="*/ 18888 w 20321"/>
                <a:gd name="connsiteY0" fmla="*/ 23302 h 36835"/>
                <a:gd name="connsiteX1" fmla="*/ 15198 w 20321"/>
                <a:gd name="connsiteY1" fmla="*/ 17579 h 36835"/>
                <a:gd name="connsiteX2" fmla="*/ 16214 w 20321"/>
                <a:gd name="connsiteY2" fmla="*/ 9555 h 36835"/>
                <a:gd name="connsiteX3" fmla="*/ 17926 w 20321"/>
                <a:gd name="connsiteY3" fmla="*/ 1906 h 36835"/>
                <a:gd name="connsiteX4" fmla="*/ 11132 w 20321"/>
                <a:gd name="connsiteY4" fmla="*/ 1906 h 36835"/>
                <a:gd name="connsiteX5" fmla="*/ 8137 w 20321"/>
                <a:gd name="connsiteY5" fmla="*/ 6506 h 36835"/>
                <a:gd name="connsiteX6" fmla="*/ 4178 w 20321"/>
                <a:gd name="connsiteY6" fmla="*/ 8967 h 36835"/>
                <a:gd name="connsiteX7" fmla="*/ 3001 w 20321"/>
                <a:gd name="connsiteY7" fmla="*/ 13727 h 36835"/>
                <a:gd name="connsiteX8" fmla="*/ 808 w 20321"/>
                <a:gd name="connsiteY8" fmla="*/ 17579 h 36835"/>
                <a:gd name="connsiteX9" fmla="*/ 2894 w 20321"/>
                <a:gd name="connsiteY9" fmla="*/ 23463 h 36835"/>
                <a:gd name="connsiteX10" fmla="*/ 113 w 20321"/>
                <a:gd name="connsiteY10" fmla="*/ 29935 h 36835"/>
                <a:gd name="connsiteX11" fmla="*/ 2787 w 20321"/>
                <a:gd name="connsiteY11" fmla="*/ 33680 h 36835"/>
                <a:gd name="connsiteX12" fmla="*/ 8244 w 20321"/>
                <a:gd name="connsiteY12" fmla="*/ 36836 h 36835"/>
                <a:gd name="connsiteX13" fmla="*/ 14449 w 20321"/>
                <a:gd name="connsiteY13" fmla="*/ 32984 h 36835"/>
                <a:gd name="connsiteX14" fmla="*/ 18888 w 20321"/>
                <a:gd name="connsiteY14" fmla="*/ 28651 h 36835"/>
                <a:gd name="connsiteX15" fmla="*/ 18888 w 20321"/>
                <a:gd name="connsiteY15" fmla="*/ 23249 h 36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321" h="36835">
                  <a:moveTo>
                    <a:pt x="18888" y="23302"/>
                  </a:moveTo>
                  <a:cubicBezTo>
                    <a:pt x="16695" y="22125"/>
                    <a:pt x="14663" y="20521"/>
                    <a:pt x="15198" y="17579"/>
                  </a:cubicBezTo>
                  <a:cubicBezTo>
                    <a:pt x="15732" y="14637"/>
                    <a:pt x="13646" y="11962"/>
                    <a:pt x="16214" y="9555"/>
                  </a:cubicBezTo>
                  <a:cubicBezTo>
                    <a:pt x="18781" y="7148"/>
                    <a:pt x="19958" y="4420"/>
                    <a:pt x="17926" y="1906"/>
                  </a:cubicBezTo>
                  <a:cubicBezTo>
                    <a:pt x="15893" y="-608"/>
                    <a:pt x="12416" y="-662"/>
                    <a:pt x="11132" y="1906"/>
                  </a:cubicBezTo>
                  <a:cubicBezTo>
                    <a:pt x="9848" y="4473"/>
                    <a:pt x="9688" y="5864"/>
                    <a:pt x="8137" y="6506"/>
                  </a:cubicBezTo>
                  <a:cubicBezTo>
                    <a:pt x="6532" y="7201"/>
                    <a:pt x="4927" y="6773"/>
                    <a:pt x="4178" y="8967"/>
                  </a:cubicBezTo>
                  <a:cubicBezTo>
                    <a:pt x="3429" y="11160"/>
                    <a:pt x="4285" y="12016"/>
                    <a:pt x="3001" y="13727"/>
                  </a:cubicBezTo>
                  <a:cubicBezTo>
                    <a:pt x="1718" y="15386"/>
                    <a:pt x="1504" y="16723"/>
                    <a:pt x="808" y="17579"/>
                  </a:cubicBezTo>
                  <a:cubicBezTo>
                    <a:pt x="-743" y="19558"/>
                    <a:pt x="327" y="21056"/>
                    <a:pt x="2894" y="23463"/>
                  </a:cubicBezTo>
                  <a:cubicBezTo>
                    <a:pt x="5462" y="25924"/>
                    <a:pt x="701" y="27368"/>
                    <a:pt x="113" y="29935"/>
                  </a:cubicBezTo>
                  <a:cubicBezTo>
                    <a:pt x="-422" y="32503"/>
                    <a:pt x="1022" y="33359"/>
                    <a:pt x="2787" y="33680"/>
                  </a:cubicBezTo>
                  <a:cubicBezTo>
                    <a:pt x="4553" y="34001"/>
                    <a:pt x="5195" y="36782"/>
                    <a:pt x="8244" y="36836"/>
                  </a:cubicBezTo>
                  <a:cubicBezTo>
                    <a:pt x="11293" y="36836"/>
                    <a:pt x="12951" y="35712"/>
                    <a:pt x="14449" y="32984"/>
                  </a:cubicBezTo>
                  <a:cubicBezTo>
                    <a:pt x="15946" y="30256"/>
                    <a:pt x="17284" y="29561"/>
                    <a:pt x="18888" y="28651"/>
                  </a:cubicBezTo>
                  <a:cubicBezTo>
                    <a:pt x="20493" y="27742"/>
                    <a:pt x="21082" y="24426"/>
                    <a:pt x="18888" y="23249"/>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1" name="Frihandsfigur: Form 40">
              <a:extLst>
                <a:ext uri="{FF2B5EF4-FFF2-40B4-BE49-F238E27FC236}">
                  <a16:creationId xmlns:a16="http://schemas.microsoft.com/office/drawing/2014/main" id="{A4FD6E69-5C59-F14E-862A-C9FABA5080F3}"/>
                </a:ext>
              </a:extLst>
            </p:cNvPr>
            <p:cNvSpPr/>
            <p:nvPr/>
          </p:nvSpPr>
          <p:spPr>
            <a:xfrm>
              <a:off x="2627231" y="5513244"/>
              <a:ext cx="28202" cy="54588"/>
            </a:xfrm>
            <a:custGeom>
              <a:avLst/>
              <a:gdLst>
                <a:gd name="connsiteX0" fmla="*/ 28109 w 28202"/>
                <a:gd name="connsiteY0" fmla="*/ 22888 h 54588"/>
                <a:gd name="connsiteX1" fmla="*/ 20727 w 28202"/>
                <a:gd name="connsiteY1" fmla="*/ 14758 h 54588"/>
                <a:gd name="connsiteX2" fmla="*/ 14201 w 28202"/>
                <a:gd name="connsiteY2" fmla="*/ 6520 h 54588"/>
                <a:gd name="connsiteX3" fmla="*/ 6819 w 28202"/>
                <a:gd name="connsiteY3" fmla="*/ 155 h 54588"/>
                <a:gd name="connsiteX4" fmla="*/ 1844 w 28202"/>
                <a:gd name="connsiteY4" fmla="*/ 5290 h 54588"/>
                <a:gd name="connsiteX5" fmla="*/ 2326 w 28202"/>
                <a:gd name="connsiteY5" fmla="*/ 20749 h 54588"/>
                <a:gd name="connsiteX6" fmla="*/ 25 w 28202"/>
                <a:gd name="connsiteY6" fmla="*/ 36529 h 54588"/>
                <a:gd name="connsiteX7" fmla="*/ 5803 w 28202"/>
                <a:gd name="connsiteY7" fmla="*/ 46585 h 54588"/>
                <a:gd name="connsiteX8" fmla="*/ 15592 w 28202"/>
                <a:gd name="connsiteY8" fmla="*/ 54342 h 54588"/>
                <a:gd name="connsiteX9" fmla="*/ 26825 w 28202"/>
                <a:gd name="connsiteY9" fmla="*/ 45141 h 54588"/>
                <a:gd name="connsiteX10" fmla="*/ 26129 w 28202"/>
                <a:gd name="connsiteY10" fmla="*/ 32196 h 54588"/>
                <a:gd name="connsiteX11" fmla="*/ 28162 w 28202"/>
                <a:gd name="connsiteY11" fmla="*/ 22888 h 5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02" h="54588">
                  <a:moveTo>
                    <a:pt x="28109" y="22888"/>
                  </a:moveTo>
                  <a:cubicBezTo>
                    <a:pt x="27627" y="19839"/>
                    <a:pt x="24632" y="17432"/>
                    <a:pt x="20727" y="14758"/>
                  </a:cubicBezTo>
                  <a:cubicBezTo>
                    <a:pt x="16822" y="12083"/>
                    <a:pt x="17143" y="8285"/>
                    <a:pt x="14201" y="6520"/>
                  </a:cubicBezTo>
                  <a:cubicBezTo>
                    <a:pt x="10563" y="4327"/>
                    <a:pt x="11580" y="-969"/>
                    <a:pt x="6819" y="155"/>
                  </a:cubicBezTo>
                  <a:cubicBezTo>
                    <a:pt x="4626" y="636"/>
                    <a:pt x="4198" y="2990"/>
                    <a:pt x="1844" y="5290"/>
                  </a:cubicBezTo>
                  <a:cubicBezTo>
                    <a:pt x="-937" y="7964"/>
                    <a:pt x="400" y="14383"/>
                    <a:pt x="2326" y="20749"/>
                  </a:cubicBezTo>
                  <a:cubicBezTo>
                    <a:pt x="4251" y="27114"/>
                    <a:pt x="239" y="30591"/>
                    <a:pt x="25" y="36529"/>
                  </a:cubicBezTo>
                  <a:cubicBezTo>
                    <a:pt x="-189" y="42466"/>
                    <a:pt x="881" y="45622"/>
                    <a:pt x="5803" y="46585"/>
                  </a:cubicBezTo>
                  <a:cubicBezTo>
                    <a:pt x="10670" y="47548"/>
                    <a:pt x="10777" y="52737"/>
                    <a:pt x="15592" y="54342"/>
                  </a:cubicBezTo>
                  <a:cubicBezTo>
                    <a:pt x="20406" y="55946"/>
                    <a:pt x="25166" y="49367"/>
                    <a:pt x="26825" y="45141"/>
                  </a:cubicBezTo>
                  <a:cubicBezTo>
                    <a:pt x="28429" y="40915"/>
                    <a:pt x="27574" y="35726"/>
                    <a:pt x="26129" y="32196"/>
                  </a:cubicBezTo>
                  <a:cubicBezTo>
                    <a:pt x="24685" y="28666"/>
                    <a:pt x="28643" y="25938"/>
                    <a:pt x="28162" y="22888"/>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2" name="Frihandsfigur: Form 41">
              <a:extLst>
                <a:ext uri="{FF2B5EF4-FFF2-40B4-BE49-F238E27FC236}">
                  <a16:creationId xmlns:a16="http://schemas.microsoft.com/office/drawing/2014/main" id="{368F4FD4-8FEA-5588-D339-0A953E8EC22D}"/>
                </a:ext>
              </a:extLst>
            </p:cNvPr>
            <p:cNvSpPr/>
            <p:nvPr/>
          </p:nvSpPr>
          <p:spPr>
            <a:xfrm>
              <a:off x="2337732" y="5693085"/>
              <a:ext cx="62742" cy="54205"/>
            </a:xfrm>
            <a:custGeom>
              <a:avLst/>
              <a:gdLst>
                <a:gd name="connsiteX0" fmla="*/ 48117 w 62742"/>
                <a:gd name="connsiteY0" fmla="*/ 40592 h 54205"/>
                <a:gd name="connsiteX1" fmla="*/ 54910 w 62742"/>
                <a:gd name="connsiteY1" fmla="*/ 42785 h 54205"/>
                <a:gd name="connsiteX2" fmla="*/ 61062 w 62742"/>
                <a:gd name="connsiteY2" fmla="*/ 37115 h 54205"/>
                <a:gd name="connsiteX3" fmla="*/ 61650 w 62742"/>
                <a:gd name="connsiteY3" fmla="*/ 28663 h 54205"/>
                <a:gd name="connsiteX4" fmla="*/ 59564 w 62742"/>
                <a:gd name="connsiteY4" fmla="*/ 20212 h 54205"/>
                <a:gd name="connsiteX5" fmla="*/ 51433 w 62742"/>
                <a:gd name="connsiteY5" fmla="*/ 13900 h 54205"/>
                <a:gd name="connsiteX6" fmla="*/ 39344 w 62742"/>
                <a:gd name="connsiteY6" fmla="*/ 9781 h 54205"/>
                <a:gd name="connsiteX7" fmla="*/ 32925 w 62742"/>
                <a:gd name="connsiteY7" fmla="*/ 4913 h 54205"/>
                <a:gd name="connsiteX8" fmla="*/ 23136 w 62742"/>
                <a:gd name="connsiteY8" fmla="*/ 206 h 54205"/>
                <a:gd name="connsiteX9" fmla="*/ 16717 w 62742"/>
                <a:gd name="connsiteY9" fmla="*/ 6999 h 54205"/>
                <a:gd name="connsiteX10" fmla="*/ 13615 w 62742"/>
                <a:gd name="connsiteY10" fmla="*/ 12723 h 54205"/>
                <a:gd name="connsiteX11" fmla="*/ 11047 w 62742"/>
                <a:gd name="connsiteY11" fmla="*/ 16146 h 54205"/>
                <a:gd name="connsiteX12" fmla="*/ 2328 w 62742"/>
                <a:gd name="connsiteY12" fmla="*/ 14542 h 54205"/>
                <a:gd name="connsiteX13" fmla="*/ 2007 w 62742"/>
                <a:gd name="connsiteY13" fmla="*/ 21710 h 54205"/>
                <a:gd name="connsiteX14" fmla="*/ 11957 w 62742"/>
                <a:gd name="connsiteY14" fmla="*/ 22191 h 54205"/>
                <a:gd name="connsiteX15" fmla="*/ 18162 w 62742"/>
                <a:gd name="connsiteY15" fmla="*/ 24277 h 54205"/>
                <a:gd name="connsiteX16" fmla="*/ 23885 w 62742"/>
                <a:gd name="connsiteY16" fmla="*/ 22940 h 54205"/>
                <a:gd name="connsiteX17" fmla="*/ 28539 w 62742"/>
                <a:gd name="connsiteY17" fmla="*/ 23047 h 54205"/>
                <a:gd name="connsiteX18" fmla="*/ 36616 w 62742"/>
                <a:gd name="connsiteY18" fmla="*/ 24224 h 54205"/>
                <a:gd name="connsiteX19" fmla="*/ 40949 w 62742"/>
                <a:gd name="connsiteY19" fmla="*/ 31713 h 54205"/>
                <a:gd name="connsiteX20" fmla="*/ 31481 w 62742"/>
                <a:gd name="connsiteY20" fmla="*/ 33745 h 54205"/>
                <a:gd name="connsiteX21" fmla="*/ 24848 w 62742"/>
                <a:gd name="connsiteY21" fmla="*/ 34280 h 54205"/>
                <a:gd name="connsiteX22" fmla="*/ 15808 w 62742"/>
                <a:gd name="connsiteY22" fmla="*/ 35189 h 54205"/>
                <a:gd name="connsiteX23" fmla="*/ 6180 w 62742"/>
                <a:gd name="connsiteY23" fmla="*/ 34815 h 54205"/>
                <a:gd name="connsiteX24" fmla="*/ 3879 w 62742"/>
                <a:gd name="connsiteY24" fmla="*/ 40699 h 54205"/>
                <a:gd name="connsiteX25" fmla="*/ 10512 w 62742"/>
                <a:gd name="connsiteY25" fmla="*/ 44925 h 54205"/>
                <a:gd name="connsiteX26" fmla="*/ 16396 w 62742"/>
                <a:gd name="connsiteY26" fmla="*/ 48616 h 54205"/>
                <a:gd name="connsiteX27" fmla="*/ 19392 w 62742"/>
                <a:gd name="connsiteY27" fmla="*/ 51505 h 54205"/>
                <a:gd name="connsiteX28" fmla="*/ 24260 w 62742"/>
                <a:gd name="connsiteY28" fmla="*/ 53698 h 54205"/>
                <a:gd name="connsiteX29" fmla="*/ 32123 w 62742"/>
                <a:gd name="connsiteY29" fmla="*/ 51879 h 54205"/>
                <a:gd name="connsiteX30" fmla="*/ 43196 w 62742"/>
                <a:gd name="connsiteY30" fmla="*/ 49151 h 54205"/>
                <a:gd name="connsiteX31" fmla="*/ 48170 w 62742"/>
                <a:gd name="connsiteY31" fmla="*/ 40753 h 5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2742" h="54205">
                  <a:moveTo>
                    <a:pt x="48117" y="40592"/>
                  </a:moveTo>
                  <a:cubicBezTo>
                    <a:pt x="50150" y="39469"/>
                    <a:pt x="52289" y="42304"/>
                    <a:pt x="54910" y="42785"/>
                  </a:cubicBezTo>
                  <a:cubicBezTo>
                    <a:pt x="57478" y="43267"/>
                    <a:pt x="58441" y="40699"/>
                    <a:pt x="61062" y="37115"/>
                  </a:cubicBezTo>
                  <a:cubicBezTo>
                    <a:pt x="63630" y="33585"/>
                    <a:pt x="62774" y="32247"/>
                    <a:pt x="61650" y="28663"/>
                  </a:cubicBezTo>
                  <a:cubicBezTo>
                    <a:pt x="60474" y="25133"/>
                    <a:pt x="62132" y="21389"/>
                    <a:pt x="59564" y="20212"/>
                  </a:cubicBezTo>
                  <a:cubicBezTo>
                    <a:pt x="56997" y="19035"/>
                    <a:pt x="54269" y="15986"/>
                    <a:pt x="51433" y="13900"/>
                  </a:cubicBezTo>
                  <a:cubicBezTo>
                    <a:pt x="48598" y="11814"/>
                    <a:pt x="43677" y="10049"/>
                    <a:pt x="39344" y="9781"/>
                  </a:cubicBezTo>
                  <a:cubicBezTo>
                    <a:pt x="35012" y="9514"/>
                    <a:pt x="35493" y="6625"/>
                    <a:pt x="32925" y="4913"/>
                  </a:cubicBezTo>
                  <a:cubicBezTo>
                    <a:pt x="30358" y="3202"/>
                    <a:pt x="28004" y="-971"/>
                    <a:pt x="23136" y="206"/>
                  </a:cubicBezTo>
                  <a:cubicBezTo>
                    <a:pt x="19445" y="1115"/>
                    <a:pt x="20515" y="5074"/>
                    <a:pt x="16717" y="6999"/>
                  </a:cubicBezTo>
                  <a:cubicBezTo>
                    <a:pt x="12920" y="8925"/>
                    <a:pt x="12224" y="11439"/>
                    <a:pt x="13615" y="12723"/>
                  </a:cubicBezTo>
                  <a:cubicBezTo>
                    <a:pt x="15006" y="13953"/>
                    <a:pt x="14310" y="18072"/>
                    <a:pt x="11047" y="16146"/>
                  </a:cubicBezTo>
                  <a:cubicBezTo>
                    <a:pt x="7838" y="14221"/>
                    <a:pt x="4682" y="13900"/>
                    <a:pt x="2328" y="14542"/>
                  </a:cubicBezTo>
                  <a:cubicBezTo>
                    <a:pt x="-25" y="15184"/>
                    <a:pt x="-1309" y="18019"/>
                    <a:pt x="2007" y="21710"/>
                  </a:cubicBezTo>
                  <a:cubicBezTo>
                    <a:pt x="5324" y="25347"/>
                    <a:pt x="9389" y="22191"/>
                    <a:pt x="11957" y="22191"/>
                  </a:cubicBezTo>
                  <a:cubicBezTo>
                    <a:pt x="14524" y="22191"/>
                    <a:pt x="15434" y="23421"/>
                    <a:pt x="18162" y="24277"/>
                  </a:cubicBezTo>
                  <a:cubicBezTo>
                    <a:pt x="20890" y="25133"/>
                    <a:pt x="22869" y="24277"/>
                    <a:pt x="23885" y="22940"/>
                  </a:cubicBezTo>
                  <a:cubicBezTo>
                    <a:pt x="24902" y="21603"/>
                    <a:pt x="25971" y="20961"/>
                    <a:pt x="28539" y="23047"/>
                  </a:cubicBezTo>
                  <a:cubicBezTo>
                    <a:pt x="31107" y="25133"/>
                    <a:pt x="32765" y="23368"/>
                    <a:pt x="36616" y="24224"/>
                  </a:cubicBezTo>
                  <a:cubicBezTo>
                    <a:pt x="40521" y="25026"/>
                    <a:pt x="43196" y="29466"/>
                    <a:pt x="40949" y="31713"/>
                  </a:cubicBezTo>
                  <a:cubicBezTo>
                    <a:pt x="38702" y="33959"/>
                    <a:pt x="35653" y="32408"/>
                    <a:pt x="31481" y="33745"/>
                  </a:cubicBezTo>
                  <a:cubicBezTo>
                    <a:pt x="27309" y="35029"/>
                    <a:pt x="27362" y="33638"/>
                    <a:pt x="24848" y="34280"/>
                  </a:cubicBezTo>
                  <a:cubicBezTo>
                    <a:pt x="22334" y="34922"/>
                    <a:pt x="18964" y="35671"/>
                    <a:pt x="15808" y="35189"/>
                  </a:cubicBezTo>
                  <a:cubicBezTo>
                    <a:pt x="12652" y="34708"/>
                    <a:pt x="11796" y="34120"/>
                    <a:pt x="6180" y="34815"/>
                  </a:cubicBezTo>
                  <a:cubicBezTo>
                    <a:pt x="563" y="35510"/>
                    <a:pt x="991" y="39683"/>
                    <a:pt x="3879" y="40699"/>
                  </a:cubicBezTo>
                  <a:cubicBezTo>
                    <a:pt x="6768" y="41715"/>
                    <a:pt x="8587" y="43534"/>
                    <a:pt x="10512" y="44925"/>
                  </a:cubicBezTo>
                  <a:cubicBezTo>
                    <a:pt x="12438" y="46316"/>
                    <a:pt x="14043" y="48455"/>
                    <a:pt x="16396" y="48616"/>
                  </a:cubicBezTo>
                  <a:cubicBezTo>
                    <a:pt x="18750" y="48776"/>
                    <a:pt x="19659" y="49632"/>
                    <a:pt x="19392" y="51505"/>
                  </a:cubicBezTo>
                  <a:cubicBezTo>
                    <a:pt x="19178" y="53377"/>
                    <a:pt x="20890" y="55088"/>
                    <a:pt x="24260" y="53698"/>
                  </a:cubicBezTo>
                  <a:cubicBezTo>
                    <a:pt x="27683" y="52307"/>
                    <a:pt x="27523" y="51558"/>
                    <a:pt x="32123" y="51879"/>
                  </a:cubicBezTo>
                  <a:cubicBezTo>
                    <a:pt x="36723" y="52200"/>
                    <a:pt x="38649" y="51505"/>
                    <a:pt x="43196" y="49151"/>
                  </a:cubicBezTo>
                  <a:cubicBezTo>
                    <a:pt x="47743" y="46797"/>
                    <a:pt x="46138" y="41876"/>
                    <a:pt x="48170" y="4075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3" name="Frihandsfigur: Form 42">
              <a:extLst>
                <a:ext uri="{FF2B5EF4-FFF2-40B4-BE49-F238E27FC236}">
                  <a16:creationId xmlns:a16="http://schemas.microsoft.com/office/drawing/2014/main" id="{4CCAF180-92DB-0C05-6202-ECC91008598C}"/>
                </a:ext>
              </a:extLst>
            </p:cNvPr>
            <p:cNvSpPr/>
            <p:nvPr/>
          </p:nvSpPr>
          <p:spPr>
            <a:xfrm>
              <a:off x="2390123" y="5740701"/>
              <a:ext cx="26142" cy="23884"/>
            </a:xfrm>
            <a:custGeom>
              <a:avLst/>
              <a:gdLst>
                <a:gd name="connsiteX0" fmla="*/ 22793 w 26142"/>
                <a:gd name="connsiteY0" fmla="*/ 6455 h 23884"/>
                <a:gd name="connsiteX1" fmla="*/ 14074 w 26142"/>
                <a:gd name="connsiteY1" fmla="*/ 37 h 23884"/>
                <a:gd name="connsiteX2" fmla="*/ 6799 w 26142"/>
                <a:gd name="connsiteY2" fmla="*/ 9986 h 23884"/>
                <a:gd name="connsiteX3" fmla="*/ 6 w 26142"/>
                <a:gd name="connsiteY3" fmla="*/ 19401 h 23884"/>
                <a:gd name="connsiteX4" fmla="*/ 10329 w 26142"/>
                <a:gd name="connsiteY4" fmla="*/ 22129 h 23884"/>
                <a:gd name="connsiteX5" fmla="*/ 23328 w 26142"/>
                <a:gd name="connsiteY5" fmla="*/ 19026 h 23884"/>
                <a:gd name="connsiteX6" fmla="*/ 22846 w 26142"/>
                <a:gd name="connsiteY6" fmla="*/ 6455 h 23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142" h="23884">
                  <a:moveTo>
                    <a:pt x="22793" y="6455"/>
                  </a:moveTo>
                  <a:cubicBezTo>
                    <a:pt x="19530" y="3941"/>
                    <a:pt x="17711" y="-445"/>
                    <a:pt x="14074" y="37"/>
                  </a:cubicBezTo>
                  <a:cubicBezTo>
                    <a:pt x="7441" y="892"/>
                    <a:pt x="9206" y="5814"/>
                    <a:pt x="6799" y="9986"/>
                  </a:cubicBezTo>
                  <a:cubicBezTo>
                    <a:pt x="4392" y="14212"/>
                    <a:pt x="166" y="13837"/>
                    <a:pt x="6" y="19401"/>
                  </a:cubicBezTo>
                  <a:cubicBezTo>
                    <a:pt x="-208" y="24964"/>
                    <a:pt x="5836" y="24696"/>
                    <a:pt x="10329" y="22129"/>
                  </a:cubicBezTo>
                  <a:cubicBezTo>
                    <a:pt x="14823" y="19561"/>
                    <a:pt x="18621" y="22182"/>
                    <a:pt x="23328" y="19026"/>
                  </a:cubicBezTo>
                  <a:cubicBezTo>
                    <a:pt x="28035" y="15870"/>
                    <a:pt x="26109" y="8970"/>
                    <a:pt x="22846" y="6455"/>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4" name="Frihandsfigur: Form 43">
              <a:extLst>
                <a:ext uri="{FF2B5EF4-FFF2-40B4-BE49-F238E27FC236}">
                  <a16:creationId xmlns:a16="http://schemas.microsoft.com/office/drawing/2014/main" id="{F7E2B8D2-9BF8-D0F0-F8C5-729355A8A63C}"/>
                </a:ext>
              </a:extLst>
            </p:cNvPr>
            <p:cNvSpPr/>
            <p:nvPr/>
          </p:nvSpPr>
          <p:spPr>
            <a:xfrm>
              <a:off x="2429372" y="5751464"/>
              <a:ext cx="41958" cy="26796"/>
            </a:xfrm>
            <a:custGeom>
              <a:avLst/>
              <a:gdLst>
                <a:gd name="connsiteX0" fmla="*/ 32382 w 41958"/>
                <a:gd name="connsiteY0" fmla="*/ 3449 h 26796"/>
                <a:gd name="connsiteX1" fmla="*/ 26926 w 41958"/>
                <a:gd name="connsiteY1" fmla="*/ 7514 h 26796"/>
                <a:gd name="connsiteX2" fmla="*/ 18955 w 41958"/>
                <a:gd name="connsiteY2" fmla="*/ 3449 h 26796"/>
                <a:gd name="connsiteX3" fmla="*/ 12002 w 41958"/>
                <a:gd name="connsiteY3" fmla="*/ 10724 h 26796"/>
                <a:gd name="connsiteX4" fmla="*/ 3603 w 41958"/>
                <a:gd name="connsiteY4" fmla="*/ 8638 h 26796"/>
                <a:gd name="connsiteX5" fmla="*/ 1999 w 41958"/>
                <a:gd name="connsiteY5" fmla="*/ 13345 h 26796"/>
                <a:gd name="connsiteX6" fmla="*/ 715 w 41958"/>
                <a:gd name="connsiteY6" fmla="*/ 20834 h 26796"/>
                <a:gd name="connsiteX7" fmla="*/ 7187 w 41958"/>
                <a:gd name="connsiteY7" fmla="*/ 24418 h 26796"/>
                <a:gd name="connsiteX8" fmla="*/ 13606 w 41958"/>
                <a:gd name="connsiteY8" fmla="*/ 26236 h 26796"/>
                <a:gd name="connsiteX9" fmla="*/ 21577 w 41958"/>
                <a:gd name="connsiteY9" fmla="*/ 18480 h 26796"/>
                <a:gd name="connsiteX10" fmla="*/ 31152 w 41958"/>
                <a:gd name="connsiteY10" fmla="*/ 18480 h 26796"/>
                <a:gd name="connsiteX11" fmla="*/ 38908 w 41958"/>
                <a:gd name="connsiteY11" fmla="*/ 11419 h 26796"/>
                <a:gd name="connsiteX12" fmla="*/ 39603 w 41958"/>
                <a:gd name="connsiteY12" fmla="*/ 1256 h 26796"/>
                <a:gd name="connsiteX13" fmla="*/ 32435 w 41958"/>
                <a:gd name="connsiteY13" fmla="*/ 3556 h 26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8" h="26796">
                  <a:moveTo>
                    <a:pt x="32382" y="3449"/>
                  </a:moveTo>
                  <a:cubicBezTo>
                    <a:pt x="31633" y="5856"/>
                    <a:pt x="29333" y="8531"/>
                    <a:pt x="26926" y="7514"/>
                  </a:cubicBezTo>
                  <a:cubicBezTo>
                    <a:pt x="24519" y="6498"/>
                    <a:pt x="22593" y="3288"/>
                    <a:pt x="18955" y="3449"/>
                  </a:cubicBezTo>
                  <a:cubicBezTo>
                    <a:pt x="15318" y="3663"/>
                    <a:pt x="14623" y="8317"/>
                    <a:pt x="12002" y="10724"/>
                  </a:cubicBezTo>
                  <a:cubicBezTo>
                    <a:pt x="9380" y="13131"/>
                    <a:pt x="7027" y="6658"/>
                    <a:pt x="3603" y="8638"/>
                  </a:cubicBezTo>
                  <a:cubicBezTo>
                    <a:pt x="1731" y="9708"/>
                    <a:pt x="2854" y="12649"/>
                    <a:pt x="1999" y="13345"/>
                  </a:cubicBezTo>
                  <a:cubicBezTo>
                    <a:pt x="1143" y="14040"/>
                    <a:pt x="-1157" y="16447"/>
                    <a:pt x="715" y="20834"/>
                  </a:cubicBezTo>
                  <a:cubicBezTo>
                    <a:pt x="2587" y="25220"/>
                    <a:pt x="6010" y="22866"/>
                    <a:pt x="7187" y="24418"/>
                  </a:cubicBezTo>
                  <a:cubicBezTo>
                    <a:pt x="8364" y="25915"/>
                    <a:pt x="9701" y="27734"/>
                    <a:pt x="13606" y="26236"/>
                  </a:cubicBezTo>
                  <a:cubicBezTo>
                    <a:pt x="17565" y="24685"/>
                    <a:pt x="19544" y="21636"/>
                    <a:pt x="21577" y="18480"/>
                  </a:cubicBezTo>
                  <a:cubicBezTo>
                    <a:pt x="23609" y="15324"/>
                    <a:pt x="25588" y="18694"/>
                    <a:pt x="31152" y="18480"/>
                  </a:cubicBezTo>
                  <a:cubicBezTo>
                    <a:pt x="36715" y="18266"/>
                    <a:pt x="35966" y="14629"/>
                    <a:pt x="38908" y="11419"/>
                  </a:cubicBezTo>
                  <a:cubicBezTo>
                    <a:pt x="41903" y="8210"/>
                    <a:pt x="43615" y="4198"/>
                    <a:pt x="39603" y="1256"/>
                  </a:cubicBezTo>
                  <a:cubicBezTo>
                    <a:pt x="35591" y="-1686"/>
                    <a:pt x="33184" y="1149"/>
                    <a:pt x="32435" y="3556"/>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5" name="Frihandsfigur: Form 44">
              <a:extLst>
                <a:ext uri="{FF2B5EF4-FFF2-40B4-BE49-F238E27FC236}">
                  <a16:creationId xmlns:a16="http://schemas.microsoft.com/office/drawing/2014/main" id="{B0AD0024-8D19-9E15-874E-316979F77563}"/>
                </a:ext>
              </a:extLst>
            </p:cNvPr>
            <p:cNvSpPr/>
            <p:nvPr/>
          </p:nvSpPr>
          <p:spPr>
            <a:xfrm>
              <a:off x="2430907" y="5783037"/>
              <a:ext cx="95698" cy="184797"/>
            </a:xfrm>
            <a:custGeom>
              <a:avLst/>
              <a:gdLst>
                <a:gd name="connsiteX0" fmla="*/ 81182 w 95698"/>
                <a:gd name="connsiteY0" fmla="*/ 181992 h 184797"/>
                <a:gd name="connsiteX1" fmla="*/ 76314 w 95698"/>
                <a:gd name="connsiteY1" fmla="*/ 172684 h 184797"/>
                <a:gd name="connsiteX2" fmla="*/ 73051 w 95698"/>
                <a:gd name="connsiteY2" fmla="*/ 164981 h 184797"/>
                <a:gd name="connsiteX3" fmla="*/ 74977 w 95698"/>
                <a:gd name="connsiteY3" fmla="*/ 155139 h 184797"/>
                <a:gd name="connsiteX4" fmla="*/ 85515 w 95698"/>
                <a:gd name="connsiteY4" fmla="*/ 154925 h 184797"/>
                <a:gd name="connsiteX5" fmla="*/ 88671 w 95698"/>
                <a:gd name="connsiteY5" fmla="*/ 163858 h 184797"/>
                <a:gd name="connsiteX6" fmla="*/ 95678 w 95698"/>
                <a:gd name="connsiteY6" fmla="*/ 160221 h 184797"/>
                <a:gd name="connsiteX7" fmla="*/ 87815 w 95698"/>
                <a:gd name="connsiteY7" fmla="*/ 149201 h 184797"/>
                <a:gd name="connsiteX8" fmla="*/ 77919 w 95698"/>
                <a:gd name="connsiteY8" fmla="*/ 141927 h 184797"/>
                <a:gd name="connsiteX9" fmla="*/ 69574 w 95698"/>
                <a:gd name="connsiteY9" fmla="*/ 135775 h 184797"/>
                <a:gd name="connsiteX10" fmla="*/ 72837 w 95698"/>
                <a:gd name="connsiteY10" fmla="*/ 126360 h 184797"/>
                <a:gd name="connsiteX11" fmla="*/ 78133 w 95698"/>
                <a:gd name="connsiteY11" fmla="*/ 121974 h 184797"/>
                <a:gd name="connsiteX12" fmla="*/ 83482 w 95698"/>
                <a:gd name="connsiteY12" fmla="*/ 119567 h 184797"/>
                <a:gd name="connsiteX13" fmla="*/ 79149 w 95698"/>
                <a:gd name="connsiteY13" fmla="*/ 113148 h 184797"/>
                <a:gd name="connsiteX14" fmla="*/ 80701 w 95698"/>
                <a:gd name="connsiteY14" fmla="*/ 105392 h 184797"/>
                <a:gd name="connsiteX15" fmla="*/ 75405 w 95698"/>
                <a:gd name="connsiteY15" fmla="*/ 99133 h 184797"/>
                <a:gd name="connsiteX16" fmla="*/ 67274 w 95698"/>
                <a:gd name="connsiteY16" fmla="*/ 97315 h 184797"/>
                <a:gd name="connsiteX17" fmla="*/ 70805 w 95698"/>
                <a:gd name="connsiteY17" fmla="*/ 91965 h 184797"/>
                <a:gd name="connsiteX18" fmla="*/ 80754 w 95698"/>
                <a:gd name="connsiteY18" fmla="*/ 88221 h 184797"/>
                <a:gd name="connsiteX19" fmla="*/ 78668 w 95698"/>
                <a:gd name="connsiteY19" fmla="*/ 75864 h 184797"/>
                <a:gd name="connsiteX20" fmla="*/ 78186 w 95698"/>
                <a:gd name="connsiteY20" fmla="*/ 62331 h 184797"/>
                <a:gd name="connsiteX21" fmla="*/ 71286 w 95698"/>
                <a:gd name="connsiteY21" fmla="*/ 49974 h 184797"/>
                <a:gd name="connsiteX22" fmla="*/ 65830 w 95698"/>
                <a:gd name="connsiteY22" fmla="*/ 41523 h 184797"/>
                <a:gd name="connsiteX23" fmla="*/ 73907 w 95698"/>
                <a:gd name="connsiteY23" fmla="*/ 42058 h 184797"/>
                <a:gd name="connsiteX24" fmla="*/ 75030 w 95698"/>
                <a:gd name="connsiteY24" fmla="*/ 35532 h 184797"/>
                <a:gd name="connsiteX25" fmla="*/ 76689 w 95698"/>
                <a:gd name="connsiteY25" fmla="*/ 26973 h 184797"/>
                <a:gd name="connsiteX26" fmla="*/ 76689 w 95698"/>
                <a:gd name="connsiteY26" fmla="*/ 18896 h 184797"/>
                <a:gd name="connsiteX27" fmla="*/ 77545 w 95698"/>
                <a:gd name="connsiteY27" fmla="*/ 11353 h 184797"/>
                <a:gd name="connsiteX28" fmla="*/ 72142 w 95698"/>
                <a:gd name="connsiteY28" fmla="*/ 6593 h 184797"/>
                <a:gd name="connsiteX29" fmla="*/ 50264 w 95698"/>
                <a:gd name="connsiteY29" fmla="*/ 67 h 184797"/>
                <a:gd name="connsiteX30" fmla="*/ 46145 w 95698"/>
                <a:gd name="connsiteY30" fmla="*/ 6967 h 184797"/>
                <a:gd name="connsiteX31" fmla="*/ 42561 w 95698"/>
                <a:gd name="connsiteY31" fmla="*/ 18040 h 184797"/>
                <a:gd name="connsiteX32" fmla="*/ 33628 w 95698"/>
                <a:gd name="connsiteY32" fmla="*/ 20714 h 184797"/>
                <a:gd name="connsiteX33" fmla="*/ 22341 w 95698"/>
                <a:gd name="connsiteY33" fmla="*/ 16382 h 184797"/>
                <a:gd name="connsiteX34" fmla="*/ 15441 w 95698"/>
                <a:gd name="connsiteY34" fmla="*/ 13012 h 184797"/>
                <a:gd name="connsiteX35" fmla="*/ 13836 w 95698"/>
                <a:gd name="connsiteY35" fmla="*/ 21570 h 184797"/>
                <a:gd name="connsiteX36" fmla="*/ 10359 w 95698"/>
                <a:gd name="connsiteY36" fmla="*/ 28096 h 184797"/>
                <a:gd name="connsiteX37" fmla="*/ 17527 w 95698"/>
                <a:gd name="connsiteY37" fmla="*/ 31199 h 184797"/>
                <a:gd name="connsiteX38" fmla="*/ 25711 w 95698"/>
                <a:gd name="connsiteY38" fmla="*/ 34141 h 184797"/>
                <a:gd name="connsiteX39" fmla="*/ 14852 w 95698"/>
                <a:gd name="connsiteY39" fmla="*/ 38260 h 184797"/>
                <a:gd name="connsiteX40" fmla="*/ 11268 w 95698"/>
                <a:gd name="connsiteY40" fmla="*/ 43020 h 184797"/>
                <a:gd name="connsiteX41" fmla="*/ 19239 w 95698"/>
                <a:gd name="connsiteY41" fmla="*/ 46604 h 184797"/>
                <a:gd name="connsiteX42" fmla="*/ 27583 w 95698"/>
                <a:gd name="connsiteY42" fmla="*/ 52702 h 184797"/>
                <a:gd name="connsiteX43" fmla="*/ 34109 w 95698"/>
                <a:gd name="connsiteY43" fmla="*/ 58747 h 184797"/>
                <a:gd name="connsiteX44" fmla="*/ 38870 w 95698"/>
                <a:gd name="connsiteY44" fmla="*/ 68055 h 184797"/>
                <a:gd name="connsiteX45" fmla="*/ 34056 w 95698"/>
                <a:gd name="connsiteY45" fmla="*/ 73939 h 184797"/>
                <a:gd name="connsiteX46" fmla="*/ 26727 w 95698"/>
                <a:gd name="connsiteY46" fmla="*/ 67413 h 184797"/>
                <a:gd name="connsiteX47" fmla="*/ 22181 w 95698"/>
                <a:gd name="connsiteY47" fmla="*/ 61529 h 184797"/>
                <a:gd name="connsiteX48" fmla="*/ 13783 w 95698"/>
                <a:gd name="connsiteY48" fmla="*/ 63775 h 184797"/>
                <a:gd name="connsiteX49" fmla="*/ 5063 w 95698"/>
                <a:gd name="connsiteY49" fmla="*/ 61903 h 184797"/>
                <a:gd name="connsiteX50" fmla="*/ 517 w 95698"/>
                <a:gd name="connsiteY50" fmla="*/ 66985 h 184797"/>
                <a:gd name="connsiteX51" fmla="*/ 8273 w 95698"/>
                <a:gd name="connsiteY51" fmla="*/ 68910 h 184797"/>
                <a:gd name="connsiteX52" fmla="*/ 11001 w 95698"/>
                <a:gd name="connsiteY52" fmla="*/ 75169 h 184797"/>
                <a:gd name="connsiteX53" fmla="*/ 4047 w 95698"/>
                <a:gd name="connsiteY53" fmla="*/ 75597 h 184797"/>
                <a:gd name="connsiteX54" fmla="*/ 5170 w 95698"/>
                <a:gd name="connsiteY54" fmla="*/ 83781 h 184797"/>
                <a:gd name="connsiteX55" fmla="*/ 11910 w 95698"/>
                <a:gd name="connsiteY55" fmla="*/ 89130 h 184797"/>
                <a:gd name="connsiteX56" fmla="*/ 18436 w 95698"/>
                <a:gd name="connsiteY56" fmla="*/ 91216 h 184797"/>
                <a:gd name="connsiteX57" fmla="*/ 23144 w 95698"/>
                <a:gd name="connsiteY57" fmla="*/ 94265 h 184797"/>
                <a:gd name="connsiteX58" fmla="*/ 32933 w 95698"/>
                <a:gd name="connsiteY58" fmla="*/ 95228 h 184797"/>
                <a:gd name="connsiteX59" fmla="*/ 34537 w 95698"/>
                <a:gd name="connsiteY59" fmla="*/ 101647 h 184797"/>
                <a:gd name="connsiteX60" fmla="*/ 29723 w 95698"/>
                <a:gd name="connsiteY60" fmla="*/ 104161 h 184797"/>
                <a:gd name="connsiteX61" fmla="*/ 21646 w 95698"/>
                <a:gd name="connsiteY61" fmla="*/ 105392 h 184797"/>
                <a:gd name="connsiteX62" fmla="*/ 27316 w 95698"/>
                <a:gd name="connsiteY62" fmla="*/ 111918 h 184797"/>
                <a:gd name="connsiteX63" fmla="*/ 21753 w 95698"/>
                <a:gd name="connsiteY63" fmla="*/ 117748 h 184797"/>
                <a:gd name="connsiteX64" fmla="*/ 19827 w 95698"/>
                <a:gd name="connsiteY64" fmla="*/ 125344 h 184797"/>
                <a:gd name="connsiteX65" fmla="*/ 22127 w 95698"/>
                <a:gd name="connsiteY65" fmla="*/ 137701 h 184797"/>
                <a:gd name="connsiteX66" fmla="*/ 21378 w 95698"/>
                <a:gd name="connsiteY66" fmla="*/ 154658 h 184797"/>
                <a:gd name="connsiteX67" fmla="*/ 24374 w 95698"/>
                <a:gd name="connsiteY67" fmla="*/ 167388 h 184797"/>
                <a:gd name="connsiteX68" fmla="*/ 31274 w 95698"/>
                <a:gd name="connsiteY68" fmla="*/ 178782 h 184797"/>
                <a:gd name="connsiteX69" fmla="*/ 41170 w 95698"/>
                <a:gd name="connsiteY69" fmla="*/ 181831 h 184797"/>
                <a:gd name="connsiteX70" fmla="*/ 52885 w 95698"/>
                <a:gd name="connsiteY70" fmla="*/ 183757 h 184797"/>
                <a:gd name="connsiteX71" fmla="*/ 63423 w 95698"/>
                <a:gd name="connsiteY71" fmla="*/ 181457 h 184797"/>
                <a:gd name="connsiteX72" fmla="*/ 74175 w 95698"/>
                <a:gd name="connsiteY72" fmla="*/ 183383 h 184797"/>
                <a:gd name="connsiteX73" fmla="*/ 81075 w 95698"/>
                <a:gd name="connsiteY73" fmla="*/ 181778 h 184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5698" h="184797">
                  <a:moveTo>
                    <a:pt x="81182" y="181992"/>
                  </a:moveTo>
                  <a:cubicBezTo>
                    <a:pt x="80914" y="178515"/>
                    <a:pt x="79096" y="174396"/>
                    <a:pt x="76314" y="172684"/>
                  </a:cubicBezTo>
                  <a:cubicBezTo>
                    <a:pt x="73533" y="170972"/>
                    <a:pt x="74709" y="168726"/>
                    <a:pt x="73051" y="164981"/>
                  </a:cubicBezTo>
                  <a:cubicBezTo>
                    <a:pt x="71393" y="161237"/>
                    <a:pt x="73051" y="158455"/>
                    <a:pt x="74977" y="155139"/>
                  </a:cubicBezTo>
                  <a:cubicBezTo>
                    <a:pt x="76903" y="151769"/>
                    <a:pt x="82091" y="152732"/>
                    <a:pt x="85515" y="154925"/>
                  </a:cubicBezTo>
                  <a:cubicBezTo>
                    <a:pt x="88992" y="157118"/>
                    <a:pt x="86264" y="161237"/>
                    <a:pt x="88671" y="163858"/>
                  </a:cubicBezTo>
                  <a:cubicBezTo>
                    <a:pt x="91078" y="166426"/>
                    <a:pt x="95464" y="164340"/>
                    <a:pt x="95678" y="160221"/>
                  </a:cubicBezTo>
                  <a:cubicBezTo>
                    <a:pt x="95892" y="156102"/>
                    <a:pt x="94501" y="151769"/>
                    <a:pt x="87815" y="149201"/>
                  </a:cubicBezTo>
                  <a:cubicBezTo>
                    <a:pt x="81128" y="146634"/>
                    <a:pt x="82626" y="143371"/>
                    <a:pt x="77919" y="141927"/>
                  </a:cubicBezTo>
                  <a:cubicBezTo>
                    <a:pt x="73212" y="140482"/>
                    <a:pt x="70056" y="141659"/>
                    <a:pt x="69574" y="135775"/>
                  </a:cubicBezTo>
                  <a:cubicBezTo>
                    <a:pt x="69093" y="129891"/>
                    <a:pt x="73907" y="129516"/>
                    <a:pt x="72837" y="126360"/>
                  </a:cubicBezTo>
                  <a:cubicBezTo>
                    <a:pt x="71767" y="123204"/>
                    <a:pt x="74923" y="119941"/>
                    <a:pt x="78133" y="121974"/>
                  </a:cubicBezTo>
                  <a:cubicBezTo>
                    <a:pt x="81289" y="124007"/>
                    <a:pt x="83108" y="121974"/>
                    <a:pt x="83482" y="119567"/>
                  </a:cubicBezTo>
                  <a:cubicBezTo>
                    <a:pt x="83857" y="117160"/>
                    <a:pt x="80914" y="117160"/>
                    <a:pt x="79149" y="113148"/>
                  </a:cubicBezTo>
                  <a:cubicBezTo>
                    <a:pt x="77438" y="109136"/>
                    <a:pt x="80701" y="108922"/>
                    <a:pt x="80701" y="105392"/>
                  </a:cubicBezTo>
                  <a:cubicBezTo>
                    <a:pt x="80701" y="101861"/>
                    <a:pt x="78882" y="100417"/>
                    <a:pt x="75405" y="99133"/>
                  </a:cubicBezTo>
                  <a:cubicBezTo>
                    <a:pt x="71928" y="97849"/>
                    <a:pt x="69360" y="99882"/>
                    <a:pt x="67274" y="97315"/>
                  </a:cubicBezTo>
                  <a:cubicBezTo>
                    <a:pt x="65188" y="94747"/>
                    <a:pt x="67649" y="92019"/>
                    <a:pt x="70805" y="91965"/>
                  </a:cubicBezTo>
                  <a:cubicBezTo>
                    <a:pt x="73961" y="91858"/>
                    <a:pt x="77705" y="91002"/>
                    <a:pt x="80754" y="88221"/>
                  </a:cubicBezTo>
                  <a:cubicBezTo>
                    <a:pt x="83803" y="85439"/>
                    <a:pt x="81931" y="80572"/>
                    <a:pt x="78668" y="75864"/>
                  </a:cubicBezTo>
                  <a:cubicBezTo>
                    <a:pt x="75405" y="71157"/>
                    <a:pt x="76635" y="66771"/>
                    <a:pt x="78186" y="62331"/>
                  </a:cubicBezTo>
                  <a:cubicBezTo>
                    <a:pt x="79738" y="57945"/>
                    <a:pt x="77224" y="51954"/>
                    <a:pt x="71286" y="49974"/>
                  </a:cubicBezTo>
                  <a:cubicBezTo>
                    <a:pt x="65348" y="47942"/>
                    <a:pt x="64172" y="43876"/>
                    <a:pt x="65830" y="41523"/>
                  </a:cubicBezTo>
                  <a:cubicBezTo>
                    <a:pt x="67488" y="39169"/>
                    <a:pt x="71126" y="42646"/>
                    <a:pt x="73907" y="42058"/>
                  </a:cubicBezTo>
                  <a:cubicBezTo>
                    <a:pt x="76635" y="41469"/>
                    <a:pt x="75940" y="37832"/>
                    <a:pt x="75030" y="35532"/>
                  </a:cubicBezTo>
                  <a:cubicBezTo>
                    <a:pt x="74175" y="33232"/>
                    <a:pt x="75244" y="29862"/>
                    <a:pt x="76689" y="26973"/>
                  </a:cubicBezTo>
                  <a:cubicBezTo>
                    <a:pt x="78186" y="24084"/>
                    <a:pt x="77865" y="21998"/>
                    <a:pt x="76689" y="18896"/>
                  </a:cubicBezTo>
                  <a:cubicBezTo>
                    <a:pt x="75512" y="15793"/>
                    <a:pt x="79684" y="13333"/>
                    <a:pt x="77545" y="11353"/>
                  </a:cubicBezTo>
                  <a:cubicBezTo>
                    <a:pt x="75458" y="9374"/>
                    <a:pt x="75726" y="8090"/>
                    <a:pt x="72142" y="6593"/>
                  </a:cubicBezTo>
                  <a:cubicBezTo>
                    <a:pt x="68558" y="5095"/>
                    <a:pt x="57699" y="-682"/>
                    <a:pt x="50264" y="67"/>
                  </a:cubicBezTo>
                  <a:cubicBezTo>
                    <a:pt x="46733" y="441"/>
                    <a:pt x="45396" y="3276"/>
                    <a:pt x="46145" y="6967"/>
                  </a:cubicBezTo>
                  <a:cubicBezTo>
                    <a:pt x="46947" y="10658"/>
                    <a:pt x="44059" y="15365"/>
                    <a:pt x="42561" y="18040"/>
                  </a:cubicBezTo>
                  <a:cubicBezTo>
                    <a:pt x="41063" y="20714"/>
                    <a:pt x="38175" y="21249"/>
                    <a:pt x="33628" y="20714"/>
                  </a:cubicBezTo>
                  <a:cubicBezTo>
                    <a:pt x="29081" y="20126"/>
                    <a:pt x="25551" y="16917"/>
                    <a:pt x="22341" y="16382"/>
                  </a:cubicBezTo>
                  <a:cubicBezTo>
                    <a:pt x="19078" y="15900"/>
                    <a:pt x="18436" y="11995"/>
                    <a:pt x="15441" y="13012"/>
                  </a:cubicBezTo>
                  <a:cubicBezTo>
                    <a:pt x="12445" y="14028"/>
                    <a:pt x="13943" y="18468"/>
                    <a:pt x="13836" y="21570"/>
                  </a:cubicBezTo>
                  <a:cubicBezTo>
                    <a:pt x="13783" y="24673"/>
                    <a:pt x="10733" y="24512"/>
                    <a:pt x="10359" y="28096"/>
                  </a:cubicBezTo>
                  <a:cubicBezTo>
                    <a:pt x="9985" y="31680"/>
                    <a:pt x="14050" y="34194"/>
                    <a:pt x="17527" y="31199"/>
                  </a:cubicBezTo>
                  <a:cubicBezTo>
                    <a:pt x="21057" y="28203"/>
                    <a:pt x="26353" y="30182"/>
                    <a:pt x="25711" y="34141"/>
                  </a:cubicBezTo>
                  <a:cubicBezTo>
                    <a:pt x="25069" y="38099"/>
                    <a:pt x="18008" y="37832"/>
                    <a:pt x="14852" y="38260"/>
                  </a:cubicBezTo>
                  <a:cubicBezTo>
                    <a:pt x="11696" y="38741"/>
                    <a:pt x="10520" y="40185"/>
                    <a:pt x="11268" y="43020"/>
                  </a:cubicBezTo>
                  <a:cubicBezTo>
                    <a:pt x="12017" y="45855"/>
                    <a:pt x="15387" y="46016"/>
                    <a:pt x="19239" y="46604"/>
                  </a:cubicBezTo>
                  <a:cubicBezTo>
                    <a:pt x="23037" y="47193"/>
                    <a:pt x="25337" y="47942"/>
                    <a:pt x="27583" y="52702"/>
                  </a:cubicBezTo>
                  <a:cubicBezTo>
                    <a:pt x="29830" y="57463"/>
                    <a:pt x="33093" y="56179"/>
                    <a:pt x="34109" y="58747"/>
                  </a:cubicBezTo>
                  <a:cubicBezTo>
                    <a:pt x="35126" y="61315"/>
                    <a:pt x="37854" y="64952"/>
                    <a:pt x="38870" y="68055"/>
                  </a:cubicBezTo>
                  <a:cubicBezTo>
                    <a:pt x="39886" y="71157"/>
                    <a:pt x="37212" y="73992"/>
                    <a:pt x="34056" y="73939"/>
                  </a:cubicBezTo>
                  <a:cubicBezTo>
                    <a:pt x="30900" y="73939"/>
                    <a:pt x="29456" y="70087"/>
                    <a:pt x="26727" y="67413"/>
                  </a:cubicBezTo>
                  <a:cubicBezTo>
                    <a:pt x="23999" y="64738"/>
                    <a:pt x="24588" y="62866"/>
                    <a:pt x="22181" y="61529"/>
                  </a:cubicBezTo>
                  <a:cubicBezTo>
                    <a:pt x="19774" y="60191"/>
                    <a:pt x="16671" y="63668"/>
                    <a:pt x="13783" y="63775"/>
                  </a:cubicBezTo>
                  <a:cubicBezTo>
                    <a:pt x="10894" y="63829"/>
                    <a:pt x="9931" y="61101"/>
                    <a:pt x="5063" y="61903"/>
                  </a:cubicBezTo>
                  <a:cubicBezTo>
                    <a:pt x="196" y="62705"/>
                    <a:pt x="-767" y="64845"/>
                    <a:pt x="517" y="66985"/>
                  </a:cubicBezTo>
                  <a:cubicBezTo>
                    <a:pt x="1800" y="69124"/>
                    <a:pt x="4689" y="68910"/>
                    <a:pt x="8273" y="68910"/>
                  </a:cubicBezTo>
                  <a:cubicBezTo>
                    <a:pt x="11857" y="68910"/>
                    <a:pt x="13462" y="74367"/>
                    <a:pt x="11001" y="75169"/>
                  </a:cubicBezTo>
                  <a:cubicBezTo>
                    <a:pt x="8540" y="75971"/>
                    <a:pt x="5812" y="73832"/>
                    <a:pt x="4047" y="75597"/>
                  </a:cubicBezTo>
                  <a:cubicBezTo>
                    <a:pt x="2282" y="77362"/>
                    <a:pt x="3245" y="80679"/>
                    <a:pt x="5170" y="83781"/>
                  </a:cubicBezTo>
                  <a:cubicBezTo>
                    <a:pt x="7096" y="86884"/>
                    <a:pt x="10573" y="86563"/>
                    <a:pt x="11910" y="89130"/>
                  </a:cubicBezTo>
                  <a:cubicBezTo>
                    <a:pt x="13248" y="91698"/>
                    <a:pt x="15655" y="91216"/>
                    <a:pt x="18436" y="91216"/>
                  </a:cubicBezTo>
                  <a:cubicBezTo>
                    <a:pt x="21218" y="91216"/>
                    <a:pt x="20950" y="93731"/>
                    <a:pt x="23144" y="94265"/>
                  </a:cubicBezTo>
                  <a:cubicBezTo>
                    <a:pt x="25337" y="94854"/>
                    <a:pt x="31756" y="92714"/>
                    <a:pt x="32933" y="95228"/>
                  </a:cubicBezTo>
                  <a:cubicBezTo>
                    <a:pt x="34109" y="97742"/>
                    <a:pt x="33146" y="99187"/>
                    <a:pt x="34537" y="101647"/>
                  </a:cubicBezTo>
                  <a:cubicBezTo>
                    <a:pt x="35982" y="104161"/>
                    <a:pt x="34644" y="106141"/>
                    <a:pt x="29723" y="104161"/>
                  </a:cubicBezTo>
                  <a:cubicBezTo>
                    <a:pt x="24855" y="102129"/>
                    <a:pt x="21592" y="102557"/>
                    <a:pt x="21646" y="105392"/>
                  </a:cubicBezTo>
                  <a:cubicBezTo>
                    <a:pt x="21753" y="108280"/>
                    <a:pt x="27423" y="108066"/>
                    <a:pt x="27316" y="111918"/>
                  </a:cubicBezTo>
                  <a:cubicBezTo>
                    <a:pt x="27209" y="115769"/>
                    <a:pt x="23304" y="115662"/>
                    <a:pt x="21753" y="117748"/>
                  </a:cubicBezTo>
                  <a:cubicBezTo>
                    <a:pt x="20202" y="119834"/>
                    <a:pt x="17259" y="120316"/>
                    <a:pt x="19827" y="125344"/>
                  </a:cubicBezTo>
                  <a:cubicBezTo>
                    <a:pt x="22395" y="130319"/>
                    <a:pt x="20308" y="132619"/>
                    <a:pt x="22127" y="137701"/>
                  </a:cubicBezTo>
                  <a:cubicBezTo>
                    <a:pt x="23946" y="142782"/>
                    <a:pt x="22823" y="149094"/>
                    <a:pt x="21378" y="154658"/>
                  </a:cubicBezTo>
                  <a:cubicBezTo>
                    <a:pt x="19934" y="160221"/>
                    <a:pt x="22983" y="163216"/>
                    <a:pt x="24374" y="167388"/>
                  </a:cubicBezTo>
                  <a:cubicBezTo>
                    <a:pt x="25711" y="171614"/>
                    <a:pt x="28386" y="176429"/>
                    <a:pt x="31274" y="178782"/>
                  </a:cubicBezTo>
                  <a:cubicBezTo>
                    <a:pt x="34163" y="181189"/>
                    <a:pt x="36570" y="182901"/>
                    <a:pt x="41170" y="181831"/>
                  </a:cubicBezTo>
                  <a:cubicBezTo>
                    <a:pt x="45771" y="180761"/>
                    <a:pt x="49140" y="184238"/>
                    <a:pt x="52885" y="183757"/>
                  </a:cubicBezTo>
                  <a:cubicBezTo>
                    <a:pt x="56629" y="183275"/>
                    <a:pt x="60481" y="182901"/>
                    <a:pt x="63423" y="181457"/>
                  </a:cubicBezTo>
                  <a:cubicBezTo>
                    <a:pt x="66418" y="180013"/>
                    <a:pt x="70430" y="181082"/>
                    <a:pt x="74175" y="183383"/>
                  </a:cubicBezTo>
                  <a:cubicBezTo>
                    <a:pt x="77919" y="185683"/>
                    <a:pt x="81342" y="185201"/>
                    <a:pt x="81075" y="181778"/>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6" name="Frihandsfigur: Form 45">
              <a:extLst>
                <a:ext uri="{FF2B5EF4-FFF2-40B4-BE49-F238E27FC236}">
                  <a16:creationId xmlns:a16="http://schemas.microsoft.com/office/drawing/2014/main" id="{4C781880-A4F0-B480-F5EA-203AB7BC85BF}"/>
                </a:ext>
              </a:extLst>
            </p:cNvPr>
            <p:cNvSpPr/>
            <p:nvPr/>
          </p:nvSpPr>
          <p:spPr>
            <a:xfrm>
              <a:off x="2339774" y="5806523"/>
              <a:ext cx="26401" cy="16570"/>
            </a:xfrm>
            <a:custGeom>
              <a:avLst/>
              <a:gdLst>
                <a:gd name="connsiteX0" fmla="*/ 15424 w 26401"/>
                <a:gd name="connsiteY0" fmla="*/ 16485 h 16570"/>
                <a:gd name="connsiteX1" fmla="*/ 24464 w 26401"/>
                <a:gd name="connsiteY1" fmla="*/ 11992 h 16570"/>
                <a:gd name="connsiteX2" fmla="*/ 25908 w 26401"/>
                <a:gd name="connsiteY2" fmla="*/ 4984 h 16570"/>
                <a:gd name="connsiteX3" fmla="*/ 11145 w 26401"/>
                <a:gd name="connsiteY3" fmla="*/ 9 h 16570"/>
                <a:gd name="connsiteX4" fmla="*/ 3281 w 26401"/>
                <a:gd name="connsiteY4" fmla="*/ 758 h 16570"/>
                <a:gd name="connsiteX5" fmla="*/ 2586 w 26401"/>
                <a:gd name="connsiteY5" fmla="*/ 9317 h 16570"/>
                <a:gd name="connsiteX6" fmla="*/ 15424 w 26401"/>
                <a:gd name="connsiteY6" fmla="*/ 16485 h 16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01" h="16570">
                  <a:moveTo>
                    <a:pt x="15424" y="16485"/>
                  </a:moveTo>
                  <a:cubicBezTo>
                    <a:pt x="21950" y="16966"/>
                    <a:pt x="24036" y="15415"/>
                    <a:pt x="24464" y="11992"/>
                  </a:cubicBezTo>
                  <a:cubicBezTo>
                    <a:pt x="24892" y="8568"/>
                    <a:pt x="27460" y="9317"/>
                    <a:pt x="25908" y="4984"/>
                  </a:cubicBezTo>
                  <a:cubicBezTo>
                    <a:pt x="24357" y="651"/>
                    <a:pt x="18901" y="-97"/>
                    <a:pt x="11145" y="9"/>
                  </a:cubicBezTo>
                  <a:cubicBezTo>
                    <a:pt x="7614" y="9"/>
                    <a:pt x="7133" y="-97"/>
                    <a:pt x="3281" y="758"/>
                  </a:cubicBezTo>
                  <a:cubicBezTo>
                    <a:pt x="-570" y="1614"/>
                    <a:pt x="-1319" y="5840"/>
                    <a:pt x="2586" y="9317"/>
                  </a:cubicBezTo>
                  <a:cubicBezTo>
                    <a:pt x="6544" y="12794"/>
                    <a:pt x="8898" y="16003"/>
                    <a:pt x="15424" y="16485"/>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7" name="Frihandsfigur: Form 46">
              <a:extLst>
                <a:ext uri="{FF2B5EF4-FFF2-40B4-BE49-F238E27FC236}">
                  <a16:creationId xmlns:a16="http://schemas.microsoft.com/office/drawing/2014/main" id="{0C9FE696-02BD-791C-7280-482F57AA93E6}"/>
                </a:ext>
              </a:extLst>
            </p:cNvPr>
            <p:cNvSpPr/>
            <p:nvPr/>
          </p:nvSpPr>
          <p:spPr>
            <a:xfrm>
              <a:off x="2333082" y="5825308"/>
              <a:ext cx="41912" cy="58559"/>
            </a:xfrm>
            <a:custGeom>
              <a:avLst/>
              <a:gdLst>
                <a:gd name="connsiteX0" fmla="*/ 36024 w 41912"/>
                <a:gd name="connsiteY0" fmla="*/ 24767 h 58559"/>
                <a:gd name="connsiteX1" fmla="*/ 31905 w 41912"/>
                <a:gd name="connsiteY1" fmla="*/ 18134 h 58559"/>
                <a:gd name="connsiteX2" fmla="*/ 21260 w 41912"/>
                <a:gd name="connsiteY2" fmla="*/ 14871 h 58559"/>
                <a:gd name="connsiteX3" fmla="*/ 12648 w 41912"/>
                <a:gd name="connsiteY3" fmla="*/ 21771 h 58559"/>
                <a:gd name="connsiteX4" fmla="*/ 9973 w 41912"/>
                <a:gd name="connsiteY4" fmla="*/ 10377 h 58559"/>
                <a:gd name="connsiteX5" fmla="*/ 5373 w 41912"/>
                <a:gd name="connsiteY5" fmla="*/ 0 h 58559"/>
                <a:gd name="connsiteX6" fmla="*/ 1040 w 41912"/>
                <a:gd name="connsiteY6" fmla="*/ 6900 h 58559"/>
                <a:gd name="connsiteX7" fmla="*/ 2485 w 41912"/>
                <a:gd name="connsiteY7" fmla="*/ 18989 h 58559"/>
                <a:gd name="connsiteX8" fmla="*/ 9599 w 41912"/>
                <a:gd name="connsiteY8" fmla="*/ 27067 h 58559"/>
                <a:gd name="connsiteX9" fmla="*/ 19067 w 41912"/>
                <a:gd name="connsiteY9" fmla="*/ 30918 h 58559"/>
                <a:gd name="connsiteX10" fmla="*/ 18318 w 41912"/>
                <a:gd name="connsiteY10" fmla="*/ 36000 h 58559"/>
                <a:gd name="connsiteX11" fmla="*/ 9599 w 41912"/>
                <a:gd name="connsiteY11" fmla="*/ 34823 h 58559"/>
                <a:gd name="connsiteX12" fmla="*/ 6710 w 41912"/>
                <a:gd name="connsiteY12" fmla="*/ 47554 h 58559"/>
                <a:gd name="connsiteX13" fmla="*/ 15269 w 41912"/>
                <a:gd name="connsiteY13" fmla="*/ 53813 h 58559"/>
                <a:gd name="connsiteX14" fmla="*/ 24095 w 41912"/>
                <a:gd name="connsiteY14" fmla="*/ 58520 h 58559"/>
                <a:gd name="connsiteX15" fmla="*/ 33135 w 41912"/>
                <a:gd name="connsiteY15" fmla="*/ 51031 h 58559"/>
                <a:gd name="connsiteX16" fmla="*/ 37628 w 41912"/>
                <a:gd name="connsiteY16" fmla="*/ 40761 h 58559"/>
                <a:gd name="connsiteX17" fmla="*/ 41587 w 41912"/>
                <a:gd name="connsiteY17" fmla="*/ 31560 h 58559"/>
                <a:gd name="connsiteX18" fmla="*/ 36131 w 41912"/>
                <a:gd name="connsiteY18" fmla="*/ 24767 h 5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912" h="58559">
                  <a:moveTo>
                    <a:pt x="36024" y="24767"/>
                  </a:moveTo>
                  <a:cubicBezTo>
                    <a:pt x="32761" y="23322"/>
                    <a:pt x="32761" y="21504"/>
                    <a:pt x="31905" y="18134"/>
                  </a:cubicBezTo>
                  <a:cubicBezTo>
                    <a:pt x="31049" y="14764"/>
                    <a:pt x="26342" y="13801"/>
                    <a:pt x="21260" y="14871"/>
                  </a:cubicBezTo>
                  <a:cubicBezTo>
                    <a:pt x="16178" y="15940"/>
                    <a:pt x="15322" y="23429"/>
                    <a:pt x="12648" y="21771"/>
                  </a:cubicBezTo>
                  <a:cubicBezTo>
                    <a:pt x="9973" y="20166"/>
                    <a:pt x="12755" y="14871"/>
                    <a:pt x="9973" y="10377"/>
                  </a:cubicBezTo>
                  <a:cubicBezTo>
                    <a:pt x="7192" y="5884"/>
                    <a:pt x="11150" y="0"/>
                    <a:pt x="5373" y="0"/>
                  </a:cubicBezTo>
                  <a:cubicBezTo>
                    <a:pt x="2378" y="0"/>
                    <a:pt x="2698" y="3530"/>
                    <a:pt x="1040" y="6900"/>
                  </a:cubicBezTo>
                  <a:cubicBezTo>
                    <a:pt x="-618" y="10270"/>
                    <a:pt x="-404" y="17171"/>
                    <a:pt x="2485" y="18989"/>
                  </a:cubicBezTo>
                  <a:cubicBezTo>
                    <a:pt x="5373" y="20808"/>
                    <a:pt x="5480" y="26746"/>
                    <a:pt x="9599" y="27067"/>
                  </a:cubicBezTo>
                  <a:cubicBezTo>
                    <a:pt x="13718" y="27334"/>
                    <a:pt x="16767" y="29260"/>
                    <a:pt x="19067" y="30918"/>
                  </a:cubicBezTo>
                  <a:cubicBezTo>
                    <a:pt x="21367" y="32576"/>
                    <a:pt x="21955" y="35144"/>
                    <a:pt x="18318" y="36000"/>
                  </a:cubicBezTo>
                  <a:cubicBezTo>
                    <a:pt x="14681" y="36856"/>
                    <a:pt x="14574" y="33218"/>
                    <a:pt x="9599" y="34823"/>
                  </a:cubicBezTo>
                  <a:cubicBezTo>
                    <a:pt x="4624" y="36428"/>
                    <a:pt x="4785" y="43168"/>
                    <a:pt x="6710" y="47554"/>
                  </a:cubicBezTo>
                  <a:cubicBezTo>
                    <a:pt x="8636" y="51940"/>
                    <a:pt x="12006" y="52636"/>
                    <a:pt x="15269" y="53813"/>
                  </a:cubicBezTo>
                  <a:cubicBezTo>
                    <a:pt x="18532" y="54989"/>
                    <a:pt x="19602" y="59001"/>
                    <a:pt x="24095" y="58520"/>
                  </a:cubicBezTo>
                  <a:cubicBezTo>
                    <a:pt x="28588" y="58038"/>
                    <a:pt x="29926" y="53438"/>
                    <a:pt x="33135" y="51031"/>
                  </a:cubicBezTo>
                  <a:cubicBezTo>
                    <a:pt x="36291" y="48624"/>
                    <a:pt x="38324" y="44238"/>
                    <a:pt x="37628" y="40761"/>
                  </a:cubicBezTo>
                  <a:cubicBezTo>
                    <a:pt x="36933" y="37284"/>
                    <a:pt x="40143" y="35465"/>
                    <a:pt x="41587" y="31560"/>
                  </a:cubicBezTo>
                  <a:cubicBezTo>
                    <a:pt x="43031" y="27655"/>
                    <a:pt x="39394" y="26211"/>
                    <a:pt x="36131" y="24767"/>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8" name="Frihandsfigur: Form 47">
              <a:extLst>
                <a:ext uri="{FF2B5EF4-FFF2-40B4-BE49-F238E27FC236}">
                  <a16:creationId xmlns:a16="http://schemas.microsoft.com/office/drawing/2014/main" id="{A654922A-2270-51E2-D6AC-A8C58CB66108}"/>
                </a:ext>
              </a:extLst>
            </p:cNvPr>
            <p:cNvSpPr/>
            <p:nvPr/>
          </p:nvSpPr>
          <p:spPr>
            <a:xfrm>
              <a:off x="2416280" y="5969632"/>
              <a:ext cx="46180" cy="61881"/>
            </a:xfrm>
            <a:custGeom>
              <a:avLst/>
              <a:gdLst>
                <a:gd name="connsiteX0" fmla="*/ 42532 w 46180"/>
                <a:gd name="connsiteY0" fmla="*/ 9143 h 61881"/>
                <a:gd name="connsiteX1" fmla="*/ 23970 w 46180"/>
                <a:gd name="connsiteY1" fmla="*/ 1066 h 61881"/>
                <a:gd name="connsiteX2" fmla="*/ 19637 w 46180"/>
                <a:gd name="connsiteY2" fmla="*/ 7967 h 61881"/>
                <a:gd name="connsiteX3" fmla="*/ 12148 w 46180"/>
                <a:gd name="connsiteY3" fmla="*/ 9250 h 61881"/>
                <a:gd name="connsiteX4" fmla="*/ 3536 w 46180"/>
                <a:gd name="connsiteY4" fmla="*/ 8983 h 61881"/>
                <a:gd name="connsiteX5" fmla="*/ 6853 w 46180"/>
                <a:gd name="connsiteY5" fmla="*/ 17595 h 61881"/>
                <a:gd name="connsiteX6" fmla="*/ 12469 w 46180"/>
                <a:gd name="connsiteY6" fmla="*/ 25512 h 61881"/>
                <a:gd name="connsiteX7" fmla="*/ 1236 w 46180"/>
                <a:gd name="connsiteY7" fmla="*/ 28668 h 61881"/>
                <a:gd name="connsiteX8" fmla="*/ 5569 w 46180"/>
                <a:gd name="connsiteY8" fmla="*/ 40329 h 61881"/>
                <a:gd name="connsiteX9" fmla="*/ 14716 w 46180"/>
                <a:gd name="connsiteY9" fmla="*/ 58142 h 61881"/>
                <a:gd name="connsiteX10" fmla="*/ 33064 w 46180"/>
                <a:gd name="connsiteY10" fmla="*/ 59586 h 61881"/>
                <a:gd name="connsiteX11" fmla="*/ 36808 w 46180"/>
                <a:gd name="connsiteY11" fmla="*/ 42469 h 61881"/>
                <a:gd name="connsiteX12" fmla="*/ 32796 w 46180"/>
                <a:gd name="connsiteY12" fmla="*/ 33001 h 61881"/>
                <a:gd name="connsiteX13" fmla="*/ 40125 w 46180"/>
                <a:gd name="connsiteY13" fmla="*/ 22784 h 61881"/>
                <a:gd name="connsiteX14" fmla="*/ 42585 w 46180"/>
                <a:gd name="connsiteY14" fmla="*/ 9143 h 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180" h="61881">
                  <a:moveTo>
                    <a:pt x="42532" y="9143"/>
                  </a:moveTo>
                  <a:cubicBezTo>
                    <a:pt x="36059" y="4704"/>
                    <a:pt x="30175" y="-2785"/>
                    <a:pt x="23970" y="1066"/>
                  </a:cubicBezTo>
                  <a:cubicBezTo>
                    <a:pt x="20493" y="3206"/>
                    <a:pt x="21509" y="5667"/>
                    <a:pt x="19637" y="7967"/>
                  </a:cubicBezTo>
                  <a:cubicBezTo>
                    <a:pt x="17765" y="10267"/>
                    <a:pt x="16160" y="11979"/>
                    <a:pt x="12148" y="9250"/>
                  </a:cubicBezTo>
                  <a:cubicBezTo>
                    <a:pt x="8137" y="6522"/>
                    <a:pt x="5836" y="7539"/>
                    <a:pt x="3536" y="8983"/>
                  </a:cubicBezTo>
                  <a:cubicBezTo>
                    <a:pt x="1236" y="10427"/>
                    <a:pt x="2092" y="16739"/>
                    <a:pt x="6853" y="17595"/>
                  </a:cubicBezTo>
                  <a:cubicBezTo>
                    <a:pt x="11614" y="18451"/>
                    <a:pt x="16053" y="23479"/>
                    <a:pt x="12469" y="25512"/>
                  </a:cubicBezTo>
                  <a:cubicBezTo>
                    <a:pt x="8885" y="27545"/>
                    <a:pt x="4553" y="24496"/>
                    <a:pt x="1236" y="28668"/>
                  </a:cubicBezTo>
                  <a:cubicBezTo>
                    <a:pt x="-2080" y="32840"/>
                    <a:pt x="1932" y="35729"/>
                    <a:pt x="5569" y="40329"/>
                  </a:cubicBezTo>
                  <a:cubicBezTo>
                    <a:pt x="9206" y="44929"/>
                    <a:pt x="8297" y="52258"/>
                    <a:pt x="14716" y="58142"/>
                  </a:cubicBezTo>
                  <a:cubicBezTo>
                    <a:pt x="21135" y="64026"/>
                    <a:pt x="28303" y="61726"/>
                    <a:pt x="33064" y="59586"/>
                  </a:cubicBezTo>
                  <a:cubicBezTo>
                    <a:pt x="37824" y="57446"/>
                    <a:pt x="34508" y="47497"/>
                    <a:pt x="36808" y="42469"/>
                  </a:cubicBezTo>
                  <a:cubicBezTo>
                    <a:pt x="39108" y="37440"/>
                    <a:pt x="36113" y="36157"/>
                    <a:pt x="32796" y="33001"/>
                  </a:cubicBezTo>
                  <a:cubicBezTo>
                    <a:pt x="29480" y="29845"/>
                    <a:pt x="34401" y="25940"/>
                    <a:pt x="40125" y="22784"/>
                  </a:cubicBezTo>
                  <a:cubicBezTo>
                    <a:pt x="45902" y="19628"/>
                    <a:pt x="49058" y="13583"/>
                    <a:pt x="42585" y="9143"/>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49" name="Frihandsfigur: Form 48">
              <a:extLst>
                <a:ext uri="{FF2B5EF4-FFF2-40B4-BE49-F238E27FC236}">
                  <a16:creationId xmlns:a16="http://schemas.microsoft.com/office/drawing/2014/main" id="{4F7E74B6-C78E-4AC5-3BBC-3777CDA7B6D3}"/>
                </a:ext>
              </a:extLst>
            </p:cNvPr>
            <p:cNvSpPr/>
            <p:nvPr/>
          </p:nvSpPr>
          <p:spPr>
            <a:xfrm>
              <a:off x="2383391" y="5996160"/>
              <a:ext cx="32203" cy="52358"/>
            </a:xfrm>
            <a:custGeom>
              <a:avLst/>
              <a:gdLst>
                <a:gd name="connsiteX0" fmla="*/ 30434 w 32203"/>
                <a:gd name="connsiteY0" fmla="*/ 9201 h 52358"/>
                <a:gd name="connsiteX1" fmla="*/ 22517 w 32203"/>
                <a:gd name="connsiteY1" fmla="*/ 2461 h 52358"/>
                <a:gd name="connsiteX2" fmla="*/ 11016 w 32203"/>
                <a:gd name="connsiteY2" fmla="*/ 4440 h 52358"/>
                <a:gd name="connsiteX3" fmla="*/ 1388 w 32203"/>
                <a:gd name="connsiteY3" fmla="*/ 21611 h 52358"/>
                <a:gd name="connsiteX4" fmla="*/ 1976 w 32203"/>
                <a:gd name="connsiteY4" fmla="*/ 33700 h 52358"/>
                <a:gd name="connsiteX5" fmla="*/ 5881 w 32203"/>
                <a:gd name="connsiteY5" fmla="*/ 45361 h 52358"/>
                <a:gd name="connsiteX6" fmla="*/ 12354 w 32203"/>
                <a:gd name="connsiteY6" fmla="*/ 37712 h 52358"/>
                <a:gd name="connsiteX7" fmla="*/ 19254 w 32203"/>
                <a:gd name="connsiteY7" fmla="*/ 42579 h 52358"/>
                <a:gd name="connsiteX8" fmla="*/ 21287 w 32203"/>
                <a:gd name="connsiteY8" fmla="*/ 51780 h 52358"/>
                <a:gd name="connsiteX9" fmla="*/ 30755 w 32203"/>
                <a:gd name="connsiteY9" fmla="*/ 45308 h 52358"/>
                <a:gd name="connsiteX10" fmla="*/ 28883 w 32203"/>
                <a:gd name="connsiteY10" fmla="*/ 33967 h 52358"/>
                <a:gd name="connsiteX11" fmla="*/ 32199 w 32203"/>
                <a:gd name="connsiteY11" fmla="*/ 24178 h 52358"/>
                <a:gd name="connsiteX12" fmla="*/ 30487 w 32203"/>
                <a:gd name="connsiteY12" fmla="*/ 9201 h 52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203" h="52358">
                  <a:moveTo>
                    <a:pt x="30434" y="9201"/>
                  </a:moveTo>
                  <a:cubicBezTo>
                    <a:pt x="29418" y="5670"/>
                    <a:pt x="26476" y="5349"/>
                    <a:pt x="22517" y="2461"/>
                  </a:cubicBezTo>
                  <a:cubicBezTo>
                    <a:pt x="18880" y="-214"/>
                    <a:pt x="13049" y="-2086"/>
                    <a:pt x="11016" y="4440"/>
                  </a:cubicBezTo>
                  <a:cubicBezTo>
                    <a:pt x="8984" y="10966"/>
                    <a:pt x="4116" y="16262"/>
                    <a:pt x="1388" y="21611"/>
                  </a:cubicBezTo>
                  <a:cubicBezTo>
                    <a:pt x="-1340" y="26960"/>
                    <a:pt x="5560" y="27495"/>
                    <a:pt x="1976" y="33700"/>
                  </a:cubicBezTo>
                  <a:cubicBezTo>
                    <a:pt x="-1608" y="39905"/>
                    <a:pt x="-324" y="45789"/>
                    <a:pt x="5881" y="45361"/>
                  </a:cubicBezTo>
                  <a:cubicBezTo>
                    <a:pt x="12086" y="44933"/>
                    <a:pt x="8181" y="39049"/>
                    <a:pt x="12354" y="37712"/>
                  </a:cubicBezTo>
                  <a:cubicBezTo>
                    <a:pt x="16526" y="36428"/>
                    <a:pt x="20966" y="38995"/>
                    <a:pt x="19254" y="42579"/>
                  </a:cubicBezTo>
                  <a:cubicBezTo>
                    <a:pt x="17542" y="46163"/>
                    <a:pt x="16366" y="50229"/>
                    <a:pt x="21287" y="51780"/>
                  </a:cubicBezTo>
                  <a:cubicBezTo>
                    <a:pt x="26155" y="53385"/>
                    <a:pt x="29204" y="51780"/>
                    <a:pt x="30755" y="45308"/>
                  </a:cubicBezTo>
                  <a:cubicBezTo>
                    <a:pt x="32360" y="38835"/>
                    <a:pt x="29739" y="39103"/>
                    <a:pt x="28883" y="33967"/>
                  </a:cubicBezTo>
                  <a:cubicBezTo>
                    <a:pt x="28027" y="28832"/>
                    <a:pt x="32360" y="28779"/>
                    <a:pt x="32199" y="24178"/>
                  </a:cubicBezTo>
                  <a:cubicBezTo>
                    <a:pt x="32039" y="19578"/>
                    <a:pt x="32467" y="16262"/>
                    <a:pt x="30487" y="9201"/>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0" name="Frihandsfigur: Form 49">
              <a:extLst>
                <a:ext uri="{FF2B5EF4-FFF2-40B4-BE49-F238E27FC236}">
                  <a16:creationId xmlns:a16="http://schemas.microsoft.com/office/drawing/2014/main" id="{91EFBE5D-4D63-7BF7-6089-EAA2DDC537D4}"/>
                </a:ext>
              </a:extLst>
            </p:cNvPr>
            <p:cNvSpPr/>
            <p:nvPr/>
          </p:nvSpPr>
          <p:spPr>
            <a:xfrm>
              <a:off x="2500563" y="6017717"/>
              <a:ext cx="46507" cy="42049"/>
            </a:xfrm>
            <a:custGeom>
              <a:avLst/>
              <a:gdLst>
                <a:gd name="connsiteX0" fmla="*/ 35384 w 46507"/>
                <a:gd name="connsiteY0" fmla="*/ 4600 h 42049"/>
                <a:gd name="connsiteX1" fmla="*/ 24150 w 46507"/>
                <a:gd name="connsiteY1" fmla="*/ 4600 h 42049"/>
                <a:gd name="connsiteX2" fmla="*/ 12810 w 46507"/>
                <a:gd name="connsiteY2" fmla="*/ 0 h 42049"/>
                <a:gd name="connsiteX3" fmla="*/ 4198 w 46507"/>
                <a:gd name="connsiteY3" fmla="*/ 3316 h 42049"/>
                <a:gd name="connsiteX4" fmla="*/ 1630 w 46507"/>
                <a:gd name="connsiteY4" fmla="*/ 11501 h 42049"/>
                <a:gd name="connsiteX5" fmla="*/ 12436 w 46507"/>
                <a:gd name="connsiteY5" fmla="*/ 15940 h 42049"/>
                <a:gd name="connsiteX6" fmla="*/ 17731 w 46507"/>
                <a:gd name="connsiteY6" fmla="*/ 28297 h 42049"/>
                <a:gd name="connsiteX7" fmla="*/ 12864 w 46507"/>
                <a:gd name="connsiteY7" fmla="*/ 37658 h 42049"/>
                <a:gd name="connsiteX8" fmla="*/ 26825 w 46507"/>
                <a:gd name="connsiteY8" fmla="*/ 41402 h 42049"/>
                <a:gd name="connsiteX9" fmla="*/ 43942 w 46507"/>
                <a:gd name="connsiteY9" fmla="*/ 34235 h 42049"/>
                <a:gd name="connsiteX10" fmla="*/ 41214 w 46507"/>
                <a:gd name="connsiteY10" fmla="*/ 15245 h 42049"/>
                <a:gd name="connsiteX11" fmla="*/ 35437 w 46507"/>
                <a:gd name="connsiteY11" fmla="*/ 4600 h 42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507" h="42049">
                  <a:moveTo>
                    <a:pt x="35384" y="4600"/>
                  </a:moveTo>
                  <a:cubicBezTo>
                    <a:pt x="29500" y="-588"/>
                    <a:pt x="28323" y="5884"/>
                    <a:pt x="24150" y="4600"/>
                  </a:cubicBezTo>
                  <a:cubicBezTo>
                    <a:pt x="19978" y="3316"/>
                    <a:pt x="20567" y="0"/>
                    <a:pt x="12810" y="0"/>
                  </a:cubicBezTo>
                  <a:cubicBezTo>
                    <a:pt x="8638" y="0"/>
                    <a:pt x="9066" y="3744"/>
                    <a:pt x="4198" y="3316"/>
                  </a:cubicBezTo>
                  <a:cubicBezTo>
                    <a:pt x="-670" y="2889"/>
                    <a:pt x="-991" y="8077"/>
                    <a:pt x="1630" y="11501"/>
                  </a:cubicBezTo>
                  <a:cubicBezTo>
                    <a:pt x="4252" y="14924"/>
                    <a:pt x="6391" y="13105"/>
                    <a:pt x="12436" y="15940"/>
                  </a:cubicBezTo>
                  <a:cubicBezTo>
                    <a:pt x="18480" y="18829"/>
                    <a:pt x="17464" y="24980"/>
                    <a:pt x="17731" y="28297"/>
                  </a:cubicBezTo>
                  <a:cubicBezTo>
                    <a:pt x="17999" y="31614"/>
                    <a:pt x="8531" y="31881"/>
                    <a:pt x="12864" y="37658"/>
                  </a:cubicBezTo>
                  <a:cubicBezTo>
                    <a:pt x="17197" y="43435"/>
                    <a:pt x="19497" y="39102"/>
                    <a:pt x="26825" y="41402"/>
                  </a:cubicBezTo>
                  <a:cubicBezTo>
                    <a:pt x="34153" y="43703"/>
                    <a:pt x="39930" y="39530"/>
                    <a:pt x="43942" y="34235"/>
                  </a:cubicBezTo>
                  <a:cubicBezTo>
                    <a:pt x="47954" y="28885"/>
                    <a:pt x="47419" y="21129"/>
                    <a:pt x="41214" y="15245"/>
                  </a:cubicBezTo>
                  <a:cubicBezTo>
                    <a:pt x="35009" y="9361"/>
                    <a:pt x="41375" y="9789"/>
                    <a:pt x="35437" y="4600"/>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1" name="Frihandsfigur: Form 50">
              <a:extLst>
                <a:ext uri="{FF2B5EF4-FFF2-40B4-BE49-F238E27FC236}">
                  <a16:creationId xmlns:a16="http://schemas.microsoft.com/office/drawing/2014/main" id="{20FA9566-B6E1-7916-0A8B-95197F9C243B}"/>
                </a:ext>
              </a:extLst>
            </p:cNvPr>
            <p:cNvSpPr/>
            <p:nvPr/>
          </p:nvSpPr>
          <p:spPr>
            <a:xfrm>
              <a:off x="2636095" y="5478143"/>
              <a:ext cx="17721" cy="25901"/>
            </a:xfrm>
            <a:custGeom>
              <a:avLst/>
              <a:gdLst>
                <a:gd name="connsiteX0" fmla="*/ 8974 w 17721"/>
                <a:gd name="connsiteY0" fmla="*/ 25093 h 25901"/>
                <a:gd name="connsiteX1" fmla="*/ 17212 w 17721"/>
                <a:gd name="connsiteY1" fmla="*/ 16641 h 25901"/>
                <a:gd name="connsiteX2" fmla="*/ 9937 w 17721"/>
                <a:gd name="connsiteY2" fmla="*/ 7601 h 25901"/>
                <a:gd name="connsiteX3" fmla="*/ 1860 w 17721"/>
                <a:gd name="connsiteY3" fmla="*/ 219 h 25901"/>
                <a:gd name="connsiteX4" fmla="*/ 1271 w 17721"/>
                <a:gd name="connsiteY4" fmla="*/ 11345 h 25901"/>
                <a:gd name="connsiteX5" fmla="*/ 8921 w 17721"/>
                <a:gd name="connsiteY5" fmla="*/ 25039 h 25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721" h="25901">
                  <a:moveTo>
                    <a:pt x="8974" y="25093"/>
                  </a:moveTo>
                  <a:cubicBezTo>
                    <a:pt x="16356" y="28355"/>
                    <a:pt x="18924" y="20974"/>
                    <a:pt x="17212" y="16641"/>
                  </a:cubicBezTo>
                  <a:cubicBezTo>
                    <a:pt x="15500" y="12308"/>
                    <a:pt x="11863" y="11345"/>
                    <a:pt x="9937" y="7601"/>
                  </a:cubicBezTo>
                  <a:cubicBezTo>
                    <a:pt x="8011" y="3963"/>
                    <a:pt x="4481" y="-1118"/>
                    <a:pt x="1860" y="219"/>
                  </a:cubicBezTo>
                  <a:cubicBezTo>
                    <a:pt x="-708" y="1556"/>
                    <a:pt x="-333" y="6156"/>
                    <a:pt x="1271" y="11345"/>
                  </a:cubicBezTo>
                  <a:cubicBezTo>
                    <a:pt x="2876" y="16534"/>
                    <a:pt x="1539" y="21776"/>
                    <a:pt x="8921" y="25039"/>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2" name="Frihandsfigur: Form 51">
              <a:extLst>
                <a:ext uri="{FF2B5EF4-FFF2-40B4-BE49-F238E27FC236}">
                  <a16:creationId xmlns:a16="http://schemas.microsoft.com/office/drawing/2014/main" id="{206E430A-396A-AE9E-FB86-385736A86863}"/>
                </a:ext>
              </a:extLst>
            </p:cNvPr>
            <p:cNvSpPr/>
            <p:nvPr/>
          </p:nvSpPr>
          <p:spPr>
            <a:xfrm>
              <a:off x="2589234" y="5515480"/>
              <a:ext cx="14673" cy="36408"/>
            </a:xfrm>
            <a:custGeom>
              <a:avLst/>
              <a:gdLst>
                <a:gd name="connsiteX0" fmla="*/ 3895 w 14673"/>
                <a:gd name="connsiteY0" fmla="*/ 36165 h 36408"/>
                <a:gd name="connsiteX1" fmla="*/ 9939 w 14673"/>
                <a:gd name="connsiteY1" fmla="*/ 26751 h 36408"/>
                <a:gd name="connsiteX2" fmla="*/ 12614 w 14673"/>
                <a:gd name="connsiteY2" fmla="*/ 18620 h 36408"/>
                <a:gd name="connsiteX3" fmla="*/ 13951 w 14673"/>
                <a:gd name="connsiteY3" fmla="*/ 9313 h 36408"/>
                <a:gd name="connsiteX4" fmla="*/ 11865 w 14673"/>
                <a:gd name="connsiteY4" fmla="*/ 165 h 36408"/>
                <a:gd name="connsiteX5" fmla="*/ 5071 w 14673"/>
                <a:gd name="connsiteY5" fmla="*/ 2893 h 36408"/>
                <a:gd name="connsiteX6" fmla="*/ 3520 w 14673"/>
                <a:gd name="connsiteY6" fmla="*/ 12148 h 36408"/>
                <a:gd name="connsiteX7" fmla="*/ 471 w 14673"/>
                <a:gd name="connsiteY7" fmla="*/ 25681 h 36408"/>
                <a:gd name="connsiteX8" fmla="*/ 3948 w 14673"/>
                <a:gd name="connsiteY8" fmla="*/ 36112 h 36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73" h="36408">
                  <a:moveTo>
                    <a:pt x="3895" y="36165"/>
                  </a:moveTo>
                  <a:cubicBezTo>
                    <a:pt x="7853" y="37877"/>
                    <a:pt x="7158" y="30121"/>
                    <a:pt x="9939" y="26751"/>
                  </a:cubicBezTo>
                  <a:cubicBezTo>
                    <a:pt x="12721" y="23381"/>
                    <a:pt x="13309" y="22685"/>
                    <a:pt x="12614" y="18620"/>
                  </a:cubicBezTo>
                  <a:cubicBezTo>
                    <a:pt x="11918" y="14555"/>
                    <a:pt x="16358" y="12575"/>
                    <a:pt x="13951" y="9313"/>
                  </a:cubicBezTo>
                  <a:cubicBezTo>
                    <a:pt x="11544" y="6049"/>
                    <a:pt x="14218" y="1182"/>
                    <a:pt x="11865" y="165"/>
                  </a:cubicBezTo>
                  <a:cubicBezTo>
                    <a:pt x="9458" y="-851"/>
                    <a:pt x="9083" y="3161"/>
                    <a:pt x="5071" y="2893"/>
                  </a:cubicBezTo>
                  <a:cubicBezTo>
                    <a:pt x="2076" y="2679"/>
                    <a:pt x="2076" y="6745"/>
                    <a:pt x="3520" y="12148"/>
                  </a:cubicBezTo>
                  <a:cubicBezTo>
                    <a:pt x="4964" y="17604"/>
                    <a:pt x="1487" y="22257"/>
                    <a:pt x="471" y="25681"/>
                  </a:cubicBezTo>
                  <a:cubicBezTo>
                    <a:pt x="-599" y="29158"/>
                    <a:pt x="-10" y="34400"/>
                    <a:pt x="3948" y="36112"/>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3" name="Frihandsfigur: Form 52">
              <a:extLst>
                <a:ext uri="{FF2B5EF4-FFF2-40B4-BE49-F238E27FC236}">
                  <a16:creationId xmlns:a16="http://schemas.microsoft.com/office/drawing/2014/main" id="{B38EF9ED-7185-8CA8-BE10-CADD1640553B}"/>
                </a:ext>
              </a:extLst>
            </p:cNvPr>
            <p:cNvSpPr/>
            <p:nvPr/>
          </p:nvSpPr>
          <p:spPr>
            <a:xfrm>
              <a:off x="2824289" y="5657913"/>
              <a:ext cx="18640" cy="21874"/>
            </a:xfrm>
            <a:custGeom>
              <a:avLst/>
              <a:gdLst>
                <a:gd name="connsiteX0" fmla="*/ 11799 w 18640"/>
                <a:gd name="connsiteY0" fmla="*/ 662 h 21874"/>
                <a:gd name="connsiteX1" fmla="*/ 245 w 18640"/>
                <a:gd name="connsiteY1" fmla="*/ 10451 h 21874"/>
                <a:gd name="connsiteX2" fmla="*/ 16132 w 18640"/>
                <a:gd name="connsiteY2" fmla="*/ 19063 h 21874"/>
                <a:gd name="connsiteX3" fmla="*/ 11799 w 18640"/>
                <a:gd name="connsiteY3" fmla="*/ 662 h 21874"/>
              </a:gdLst>
              <a:ahLst/>
              <a:cxnLst>
                <a:cxn ang="0">
                  <a:pos x="connsiteX0" y="connsiteY0"/>
                </a:cxn>
                <a:cxn ang="0">
                  <a:pos x="connsiteX1" y="connsiteY1"/>
                </a:cxn>
                <a:cxn ang="0">
                  <a:pos x="connsiteX2" y="connsiteY2"/>
                </a:cxn>
                <a:cxn ang="0">
                  <a:pos x="connsiteX3" y="connsiteY3"/>
                </a:cxn>
              </a:cxnLst>
              <a:rect l="l" t="t" r="r" b="b"/>
              <a:pathLst>
                <a:path w="18640" h="21874">
                  <a:moveTo>
                    <a:pt x="11799" y="662"/>
                  </a:moveTo>
                  <a:cubicBezTo>
                    <a:pt x="7198" y="3176"/>
                    <a:pt x="-1574" y="2694"/>
                    <a:pt x="245" y="10451"/>
                  </a:cubicBezTo>
                  <a:cubicBezTo>
                    <a:pt x="2010" y="18207"/>
                    <a:pt x="11799" y="26284"/>
                    <a:pt x="16132" y="19063"/>
                  </a:cubicBezTo>
                  <a:cubicBezTo>
                    <a:pt x="20464" y="11895"/>
                    <a:pt x="19288" y="-3350"/>
                    <a:pt x="11799" y="662"/>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4" name="Frihandsfigur: Form 53">
              <a:extLst>
                <a:ext uri="{FF2B5EF4-FFF2-40B4-BE49-F238E27FC236}">
                  <a16:creationId xmlns:a16="http://schemas.microsoft.com/office/drawing/2014/main" id="{EDC2B5BA-E430-BD74-32FD-E19473619024}"/>
                </a:ext>
              </a:extLst>
            </p:cNvPr>
            <p:cNvSpPr/>
            <p:nvPr/>
          </p:nvSpPr>
          <p:spPr>
            <a:xfrm>
              <a:off x="2793229" y="5613583"/>
              <a:ext cx="12321" cy="9472"/>
            </a:xfrm>
            <a:custGeom>
              <a:avLst/>
              <a:gdLst>
                <a:gd name="connsiteX0" fmla="*/ 9533 w 12321"/>
                <a:gd name="connsiteY0" fmla="*/ 1343 h 9472"/>
                <a:gd name="connsiteX1" fmla="*/ 3863 w 12321"/>
                <a:gd name="connsiteY1" fmla="*/ 166 h 9472"/>
                <a:gd name="connsiteX2" fmla="*/ 1670 w 12321"/>
                <a:gd name="connsiteY2" fmla="*/ 8297 h 9472"/>
                <a:gd name="connsiteX3" fmla="*/ 10603 w 12321"/>
                <a:gd name="connsiteY3" fmla="*/ 7120 h 9472"/>
                <a:gd name="connsiteX4" fmla="*/ 9533 w 12321"/>
                <a:gd name="connsiteY4" fmla="*/ 1289 h 9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21" h="9472">
                  <a:moveTo>
                    <a:pt x="9533" y="1343"/>
                  </a:moveTo>
                  <a:cubicBezTo>
                    <a:pt x="6752" y="487"/>
                    <a:pt x="6538" y="-369"/>
                    <a:pt x="3863" y="166"/>
                  </a:cubicBezTo>
                  <a:cubicBezTo>
                    <a:pt x="-1112" y="1236"/>
                    <a:pt x="-630" y="5997"/>
                    <a:pt x="1670" y="8297"/>
                  </a:cubicBezTo>
                  <a:cubicBezTo>
                    <a:pt x="3970" y="10597"/>
                    <a:pt x="7608" y="9153"/>
                    <a:pt x="10603" y="7120"/>
                  </a:cubicBezTo>
                  <a:cubicBezTo>
                    <a:pt x="13599" y="5087"/>
                    <a:pt x="12315" y="2145"/>
                    <a:pt x="9533" y="1289"/>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5" name="Frihandsfigur: Form 54">
              <a:extLst>
                <a:ext uri="{FF2B5EF4-FFF2-40B4-BE49-F238E27FC236}">
                  <a16:creationId xmlns:a16="http://schemas.microsoft.com/office/drawing/2014/main" id="{D202D6EF-80CE-D43D-2889-FBDF3AC10C21}"/>
                </a:ext>
              </a:extLst>
            </p:cNvPr>
            <p:cNvSpPr/>
            <p:nvPr/>
          </p:nvSpPr>
          <p:spPr>
            <a:xfrm>
              <a:off x="2743719" y="5565700"/>
              <a:ext cx="12869" cy="15482"/>
            </a:xfrm>
            <a:custGeom>
              <a:avLst/>
              <a:gdLst>
                <a:gd name="connsiteX0" fmla="*/ 12025 w 12869"/>
                <a:gd name="connsiteY0" fmla="*/ 4720 h 15482"/>
                <a:gd name="connsiteX1" fmla="*/ 2503 w 12869"/>
                <a:gd name="connsiteY1" fmla="*/ 441 h 15482"/>
                <a:gd name="connsiteX2" fmla="*/ 792 w 12869"/>
                <a:gd name="connsiteY2" fmla="*/ 10070 h 15482"/>
                <a:gd name="connsiteX3" fmla="*/ 7692 w 12869"/>
                <a:gd name="connsiteY3" fmla="*/ 15258 h 15482"/>
                <a:gd name="connsiteX4" fmla="*/ 12239 w 12869"/>
                <a:gd name="connsiteY4" fmla="*/ 10604 h 15482"/>
                <a:gd name="connsiteX5" fmla="*/ 12078 w 12869"/>
                <a:gd name="connsiteY5" fmla="*/ 4720 h 1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69" h="15482">
                  <a:moveTo>
                    <a:pt x="12025" y="4720"/>
                  </a:moveTo>
                  <a:cubicBezTo>
                    <a:pt x="10206" y="2153"/>
                    <a:pt x="7104" y="-1217"/>
                    <a:pt x="2503" y="441"/>
                  </a:cubicBezTo>
                  <a:cubicBezTo>
                    <a:pt x="-492" y="1511"/>
                    <a:pt x="-439" y="6860"/>
                    <a:pt x="792" y="10070"/>
                  </a:cubicBezTo>
                  <a:cubicBezTo>
                    <a:pt x="2022" y="13279"/>
                    <a:pt x="3627" y="14081"/>
                    <a:pt x="7692" y="15258"/>
                  </a:cubicBezTo>
                  <a:cubicBezTo>
                    <a:pt x="11758" y="16435"/>
                    <a:pt x="12506" y="12691"/>
                    <a:pt x="12239" y="10604"/>
                  </a:cubicBezTo>
                  <a:cubicBezTo>
                    <a:pt x="11971" y="8465"/>
                    <a:pt x="13897" y="7341"/>
                    <a:pt x="12078" y="4720"/>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6" name="Frihandsfigur: Form 55">
              <a:extLst>
                <a:ext uri="{FF2B5EF4-FFF2-40B4-BE49-F238E27FC236}">
                  <a16:creationId xmlns:a16="http://schemas.microsoft.com/office/drawing/2014/main" id="{1CC032C8-AB5F-D11B-9202-FDDC21074EDB}"/>
                </a:ext>
              </a:extLst>
            </p:cNvPr>
            <p:cNvSpPr/>
            <p:nvPr/>
          </p:nvSpPr>
          <p:spPr>
            <a:xfrm>
              <a:off x="2845934" y="5682830"/>
              <a:ext cx="21124" cy="13563"/>
            </a:xfrm>
            <a:custGeom>
              <a:avLst/>
              <a:gdLst>
                <a:gd name="connsiteX0" fmla="*/ 17114 w 21124"/>
                <a:gd name="connsiteY0" fmla="*/ 4203 h 13563"/>
                <a:gd name="connsiteX1" fmla="*/ 9625 w 21124"/>
                <a:gd name="connsiteY1" fmla="*/ 1688 h 13563"/>
                <a:gd name="connsiteX2" fmla="*/ 3955 w 21124"/>
                <a:gd name="connsiteY2" fmla="*/ 512 h 13563"/>
                <a:gd name="connsiteX3" fmla="*/ 1761 w 21124"/>
                <a:gd name="connsiteY3" fmla="*/ 9070 h 13563"/>
                <a:gd name="connsiteX4" fmla="*/ 13744 w 21124"/>
                <a:gd name="connsiteY4" fmla="*/ 13564 h 13563"/>
                <a:gd name="connsiteX5" fmla="*/ 19681 w 21124"/>
                <a:gd name="connsiteY5" fmla="*/ 8963 h 13563"/>
                <a:gd name="connsiteX6" fmla="*/ 17114 w 21124"/>
                <a:gd name="connsiteY6" fmla="*/ 4149 h 13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4" h="13563">
                  <a:moveTo>
                    <a:pt x="17114" y="4203"/>
                  </a:moveTo>
                  <a:cubicBezTo>
                    <a:pt x="13155" y="3935"/>
                    <a:pt x="12139" y="3614"/>
                    <a:pt x="9625" y="1688"/>
                  </a:cubicBezTo>
                  <a:cubicBezTo>
                    <a:pt x="7111" y="-237"/>
                    <a:pt x="5773" y="-344"/>
                    <a:pt x="3955" y="512"/>
                  </a:cubicBezTo>
                  <a:cubicBezTo>
                    <a:pt x="264" y="2277"/>
                    <a:pt x="-1609" y="7519"/>
                    <a:pt x="1761" y="9070"/>
                  </a:cubicBezTo>
                  <a:cubicBezTo>
                    <a:pt x="5131" y="10622"/>
                    <a:pt x="9732" y="13564"/>
                    <a:pt x="13744" y="13564"/>
                  </a:cubicBezTo>
                  <a:cubicBezTo>
                    <a:pt x="17755" y="13564"/>
                    <a:pt x="16899" y="9231"/>
                    <a:pt x="19681" y="8963"/>
                  </a:cubicBezTo>
                  <a:cubicBezTo>
                    <a:pt x="22463" y="8696"/>
                    <a:pt x="21018" y="4470"/>
                    <a:pt x="17114" y="4149"/>
                  </a:cubicBezTo>
                  <a:close/>
                </a:path>
              </a:pathLst>
            </a:custGeom>
            <a:solidFill>
              <a:srgbClr val="FFD96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7" name="Frihandsfigur: Form 56">
              <a:extLst>
                <a:ext uri="{FF2B5EF4-FFF2-40B4-BE49-F238E27FC236}">
                  <a16:creationId xmlns:a16="http://schemas.microsoft.com/office/drawing/2014/main" id="{740691A1-5533-71BB-8C17-E37698CDEDAB}"/>
                </a:ext>
              </a:extLst>
            </p:cNvPr>
            <p:cNvSpPr/>
            <p:nvPr/>
          </p:nvSpPr>
          <p:spPr>
            <a:xfrm>
              <a:off x="2894768" y="4768153"/>
              <a:ext cx="727449" cy="488645"/>
            </a:xfrm>
            <a:custGeom>
              <a:avLst/>
              <a:gdLst>
                <a:gd name="connsiteX0" fmla="*/ 726737 w 727449"/>
                <a:gd name="connsiteY0" fmla="*/ 356094 h 488645"/>
                <a:gd name="connsiteX1" fmla="*/ 717269 w 727449"/>
                <a:gd name="connsiteY1" fmla="*/ 332504 h 488645"/>
                <a:gd name="connsiteX2" fmla="*/ 702612 w 727449"/>
                <a:gd name="connsiteY2" fmla="*/ 292867 h 488645"/>
                <a:gd name="connsiteX3" fmla="*/ 682607 w 727449"/>
                <a:gd name="connsiteY3" fmla="*/ 241622 h 488645"/>
                <a:gd name="connsiteX4" fmla="*/ 673994 w 727449"/>
                <a:gd name="connsiteY4" fmla="*/ 221509 h 488645"/>
                <a:gd name="connsiteX5" fmla="*/ 665222 w 727449"/>
                <a:gd name="connsiteY5" fmla="*/ 199363 h 488645"/>
                <a:gd name="connsiteX6" fmla="*/ 644521 w 727449"/>
                <a:gd name="connsiteY6" fmla="*/ 140308 h 488645"/>
                <a:gd name="connsiteX7" fmla="*/ 625050 w 727449"/>
                <a:gd name="connsiteY7" fmla="*/ 88315 h 488645"/>
                <a:gd name="connsiteX8" fmla="*/ 607772 w 727449"/>
                <a:gd name="connsiteY8" fmla="*/ 42686 h 488645"/>
                <a:gd name="connsiteX9" fmla="*/ 598892 w 727449"/>
                <a:gd name="connsiteY9" fmla="*/ 5028 h 488645"/>
                <a:gd name="connsiteX10" fmla="*/ 598518 w 727449"/>
                <a:gd name="connsiteY10" fmla="*/ 0 h 488645"/>
                <a:gd name="connsiteX11" fmla="*/ 567760 w 727449"/>
                <a:gd name="connsiteY11" fmla="*/ 4814 h 488645"/>
                <a:gd name="connsiteX12" fmla="*/ 562090 w 727449"/>
                <a:gd name="connsiteY12" fmla="*/ 6098 h 488645"/>
                <a:gd name="connsiteX13" fmla="*/ 554120 w 727449"/>
                <a:gd name="connsiteY13" fmla="*/ 8345 h 488645"/>
                <a:gd name="connsiteX14" fmla="*/ 529032 w 727449"/>
                <a:gd name="connsiteY14" fmla="*/ 12143 h 488645"/>
                <a:gd name="connsiteX15" fmla="*/ 504961 w 727449"/>
                <a:gd name="connsiteY15" fmla="*/ 18080 h 488645"/>
                <a:gd name="connsiteX16" fmla="*/ 490732 w 727449"/>
                <a:gd name="connsiteY16" fmla="*/ 25890 h 488645"/>
                <a:gd name="connsiteX17" fmla="*/ 480836 w 727449"/>
                <a:gd name="connsiteY17" fmla="*/ 30116 h 488645"/>
                <a:gd name="connsiteX18" fmla="*/ 470191 w 727449"/>
                <a:gd name="connsiteY18" fmla="*/ 35732 h 488645"/>
                <a:gd name="connsiteX19" fmla="*/ 439808 w 727449"/>
                <a:gd name="connsiteY19" fmla="*/ 43221 h 488645"/>
                <a:gd name="connsiteX20" fmla="*/ 431356 w 727449"/>
                <a:gd name="connsiteY20" fmla="*/ 43703 h 488645"/>
                <a:gd name="connsiteX21" fmla="*/ 413918 w 727449"/>
                <a:gd name="connsiteY21" fmla="*/ 46645 h 488645"/>
                <a:gd name="connsiteX22" fmla="*/ 400545 w 727449"/>
                <a:gd name="connsiteY22" fmla="*/ 58252 h 488645"/>
                <a:gd name="connsiteX23" fmla="*/ 399315 w 727449"/>
                <a:gd name="connsiteY23" fmla="*/ 60659 h 488645"/>
                <a:gd name="connsiteX24" fmla="*/ 398406 w 727449"/>
                <a:gd name="connsiteY24" fmla="*/ 62318 h 488645"/>
                <a:gd name="connsiteX25" fmla="*/ 374334 w 727449"/>
                <a:gd name="connsiteY25" fmla="*/ 89385 h 488645"/>
                <a:gd name="connsiteX26" fmla="*/ 372944 w 727449"/>
                <a:gd name="connsiteY26" fmla="*/ 89385 h 488645"/>
                <a:gd name="connsiteX27" fmla="*/ 349300 w 727449"/>
                <a:gd name="connsiteY27" fmla="*/ 87780 h 488645"/>
                <a:gd name="connsiteX28" fmla="*/ 347803 w 727449"/>
                <a:gd name="connsiteY28" fmla="*/ 89759 h 488645"/>
                <a:gd name="connsiteX29" fmla="*/ 344486 w 727449"/>
                <a:gd name="connsiteY29" fmla="*/ 91685 h 488645"/>
                <a:gd name="connsiteX30" fmla="*/ 329990 w 727449"/>
                <a:gd name="connsiteY30" fmla="*/ 98692 h 488645"/>
                <a:gd name="connsiteX31" fmla="*/ 307256 w 727449"/>
                <a:gd name="connsiteY31" fmla="*/ 112332 h 488645"/>
                <a:gd name="connsiteX32" fmla="*/ 287999 w 727449"/>
                <a:gd name="connsiteY32" fmla="*/ 123833 h 488645"/>
                <a:gd name="connsiteX33" fmla="*/ 269277 w 727449"/>
                <a:gd name="connsiteY33" fmla="*/ 139025 h 488645"/>
                <a:gd name="connsiteX34" fmla="*/ 266335 w 727449"/>
                <a:gd name="connsiteY34" fmla="*/ 146941 h 488645"/>
                <a:gd name="connsiteX35" fmla="*/ 268154 w 727449"/>
                <a:gd name="connsiteY35" fmla="*/ 154056 h 488645"/>
                <a:gd name="connsiteX36" fmla="*/ 261467 w 727449"/>
                <a:gd name="connsiteY36" fmla="*/ 153200 h 488645"/>
                <a:gd name="connsiteX37" fmla="*/ 254781 w 727449"/>
                <a:gd name="connsiteY37" fmla="*/ 154109 h 488645"/>
                <a:gd name="connsiteX38" fmla="*/ 246115 w 727449"/>
                <a:gd name="connsiteY38" fmla="*/ 169836 h 488645"/>
                <a:gd name="connsiteX39" fmla="*/ 240659 w 727449"/>
                <a:gd name="connsiteY39" fmla="*/ 180962 h 488645"/>
                <a:gd name="connsiteX40" fmla="*/ 239054 w 727449"/>
                <a:gd name="connsiteY40" fmla="*/ 186900 h 488645"/>
                <a:gd name="connsiteX41" fmla="*/ 228944 w 727449"/>
                <a:gd name="connsiteY41" fmla="*/ 198614 h 488645"/>
                <a:gd name="connsiteX42" fmla="*/ 219155 w 727449"/>
                <a:gd name="connsiteY42" fmla="*/ 209099 h 488645"/>
                <a:gd name="connsiteX43" fmla="*/ 219155 w 727449"/>
                <a:gd name="connsiteY43" fmla="*/ 209099 h 488645"/>
                <a:gd name="connsiteX44" fmla="*/ 218888 w 727449"/>
                <a:gd name="connsiteY44" fmla="*/ 209473 h 488645"/>
                <a:gd name="connsiteX45" fmla="*/ 218674 w 727449"/>
                <a:gd name="connsiteY45" fmla="*/ 209794 h 488645"/>
                <a:gd name="connsiteX46" fmla="*/ 218674 w 727449"/>
                <a:gd name="connsiteY46" fmla="*/ 209794 h 488645"/>
                <a:gd name="connsiteX47" fmla="*/ 216160 w 727449"/>
                <a:gd name="connsiteY47" fmla="*/ 213378 h 488645"/>
                <a:gd name="connsiteX48" fmla="*/ 200754 w 727449"/>
                <a:gd name="connsiteY48" fmla="*/ 220065 h 488645"/>
                <a:gd name="connsiteX49" fmla="*/ 188451 w 727449"/>
                <a:gd name="connsiteY49" fmla="*/ 224076 h 488645"/>
                <a:gd name="connsiteX50" fmla="*/ 185028 w 727449"/>
                <a:gd name="connsiteY50" fmla="*/ 222900 h 488645"/>
                <a:gd name="connsiteX51" fmla="*/ 180588 w 727449"/>
                <a:gd name="connsiteY51" fmla="*/ 221402 h 488645"/>
                <a:gd name="connsiteX52" fmla="*/ 166359 w 727449"/>
                <a:gd name="connsiteY52" fmla="*/ 225628 h 488645"/>
                <a:gd name="connsiteX53" fmla="*/ 145711 w 727449"/>
                <a:gd name="connsiteY53" fmla="*/ 228088 h 488645"/>
                <a:gd name="connsiteX54" fmla="*/ 128433 w 727449"/>
                <a:gd name="connsiteY54" fmla="*/ 230656 h 488645"/>
                <a:gd name="connsiteX55" fmla="*/ 115061 w 727449"/>
                <a:gd name="connsiteY55" fmla="*/ 235096 h 488645"/>
                <a:gd name="connsiteX56" fmla="*/ 106288 w 727449"/>
                <a:gd name="connsiteY56" fmla="*/ 243173 h 488645"/>
                <a:gd name="connsiteX57" fmla="*/ 88582 w 727449"/>
                <a:gd name="connsiteY57" fmla="*/ 251946 h 488645"/>
                <a:gd name="connsiteX58" fmla="*/ 70769 w 727449"/>
                <a:gd name="connsiteY58" fmla="*/ 262162 h 488645"/>
                <a:gd name="connsiteX59" fmla="*/ 67774 w 727449"/>
                <a:gd name="connsiteY59" fmla="*/ 279280 h 488645"/>
                <a:gd name="connsiteX60" fmla="*/ 53224 w 727449"/>
                <a:gd name="connsiteY60" fmla="*/ 289657 h 488645"/>
                <a:gd name="connsiteX61" fmla="*/ 43007 w 727449"/>
                <a:gd name="connsiteY61" fmla="*/ 300302 h 488645"/>
                <a:gd name="connsiteX62" fmla="*/ 26906 w 727449"/>
                <a:gd name="connsiteY62" fmla="*/ 305758 h 488645"/>
                <a:gd name="connsiteX63" fmla="*/ 13854 w 727449"/>
                <a:gd name="connsiteY63" fmla="*/ 311856 h 488645"/>
                <a:gd name="connsiteX64" fmla="*/ 0 w 727449"/>
                <a:gd name="connsiteY64" fmla="*/ 352670 h 488645"/>
                <a:gd name="connsiteX65" fmla="*/ 12838 w 727449"/>
                <a:gd name="connsiteY65" fmla="*/ 355505 h 488645"/>
                <a:gd name="connsiteX66" fmla="*/ 30544 w 727449"/>
                <a:gd name="connsiteY66" fmla="*/ 355505 h 488645"/>
                <a:gd name="connsiteX67" fmla="*/ 33325 w 727449"/>
                <a:gd name="connsiteY67" fmla="*/ 357698 h 488645"/>
                <a:gd name="connsiteX68" fmla="*/ 31560 w 727449"/>
                <a:gd name="connsiteY68" fmla="*/ 360747 h 488645"/>
                <a:gd name="connsiteX69" fmla="*/ 27067 w 727449"/>
                <a:gd name="connsiteY69" fmla="*/ 363208 h 488645"/>
                <a:gd name="connsiteX70" fmla="*/ 32469 w 727449"/>
                <a:gd name="connsiteY70" fmla="*/ 364545 h 488645"/>
                <a:gd name="connsiteX71" fmla="*/ 40493 w 727449"/>
                <a:gd name="connsiteY71" fmla="*/ 366953 h 488645"/>
                <a:gd name="connsiteX72" fmla="*/ 41937 w 727449"/>
                <a:gd name="connsiteY72" fmla="*/ 370643 h 488645"/>
                <a:gd name="connsiteX73" fmla="*/ 41723 w 727449"/>
                <a:gd name="connsiteY73" fmla="*/ 372302 h 488645"/>
                <a:gd name="connsiteX74" fmla="*/ 41563 w 727449"/>
                <a:gd name="connsiteY74" fmla="*/ 373157 h 488645"/>
                <a:gd name="connsiteX75" fmla="*/ 44933 w 727449"/>
                <a:gd name="connsiteY75" fmla="*/ 372623 h 488645"/>
                <a:gd name="connsiteX76" fmla="*/ 61141 w 727449"/>
                <a:gd name="connsiteY76" fmla="*/ 374762 h 488645"/>
                <a:gd name="connsiteX77" fmla="*/ 70074 w 727449"/>
                <a:gd name="connsiteY77" fmla="*/ 388242 h 488645"/>
                <a:gd name="connsiteX78" fmla="*/ 79114 w 727449"/>
                <a:gd name="connsiteY78" fmla="*/ 397443 h 488645"/>
                <a:gd name="connsiteX79" fmla="*/ 85373 w 727449"/>
                <a:gd name="connsiteY79" fmla="*/ 401776 h 488645"/>
                <a:gd name="connsiteX80" fmla="*/ 104148 w 727449"/>
                <a:gd name="connsiteY80" fmla="*/ 408836 h 488645"/>
                <a:gd name="connsiteX81" fmla="*/ 120410 w 727449"/>
                <a:gd name="connsiteY81" fmla="*/ 405092 h 488645"/>
                <a:gd name="connsiteX82" fmla="*/ 127685 w 727449"/>
                <a:gd name="connsiteY82" fmla="*/ 402096 h 488645"/>
                <a:gd name="connsiteX83" fmla="*/ 127738 w 727449"/>
                <a:gd name="connsiteY83" fmla="*/ 402096 h 488645"/>
                <a:gd name="connsiteX84" fmla="*/ 129985 w 727449"/>
                <a:gd name="connsiteY84" fmla="*/ 401615 h 488645"/>
                <a:gd name="connsiteX85" fmla="*/ 139078 w 727449"/>
                <a:gd name="connsiteY85" fmla="*/ 402043 h 488645"/>
                <a:gd name="connsiteX86" fmla="*/ 143304 w 727449"/>
                <a:gd name="connsiteY86" fmla="*/ 402685 h 488645"/>
                <a:gd name="connsiteX87" fmla="*/ 147316 w 727449"/>
                <a:gd name="connsiteY87" fmla="*/ 402310 h 488645"/>
                <a:gd name="connsiteX88" fmla="*/ 160475 w 727449"/>
                <a:gd name="connsiteY88" fmla="*/ 404504 h 488645"/>
                <a:gd name="connsiteX89" fmla="*/ 167857 w 727449"/>
                <a:gd name="connsiteY89" fmla="*/ 405787 h 488645"/>
                <a:gd name="connsiteX90" fmla="*/ 170692 w 727449"/>
                <a:gd name="connsiteY90" fmla="*/ 405894 h 488645"/>
                <a:gd name="connsiteX91" fmla="*/ 171869 w 727449"/>
                <a:gd name="connsiteY91" fmla="*/ 408462 h 488645"/>
                <a:gd name="connsiteX92" fmla="*/ 165022 w 727449"/>
                <a:gd name="connsiteY92" fmla="*/ 455642 h 488645"/>
                <a:gd name="connsiteX93" fmla="*/ 172350 w 727449"/>
                <a:gd name="connsiteY93" fmla="*/ 457567 h 488645"/>
                <a:gd name="connsiteX94" fmla="*/ 174597 w 727449"/>
                <a:gd name="connsiteY94" fmla="*/ 462221 h 488645"/>
                <a:gd name="connsiteX95" fmla="*/ 178341 w 727449"/>
                <a:gd name="connsiteY95" fmla="*/ 467624 h 488645"/>
                <a:gd name="connsiteX96" fmla="*/ 184118 w 727449"/>
                <a:gd name="connsiteY96" fmla="*/ 471582 h 488645"/>
                <a:gd name="connsiteX97" fmla="*/ 191019 w 727449"/>
                <a:gd name="connsiteY97" fmla="*/ 469549 h 488645"/>
                <a:gd name="connsiteX98" fmla="*/ 191607 w 727449"/>
                <a:gd name="connsiteY98" fmla="*/ 469549 h 488645"/>
                <a:gd name="connsiteX99" fmla="*/ 195779 w 727449"/>
                <a:gd name="connsiteY99" fmla="*/ 469549 h 488645"/>
                <a:gd name="connsiteX100" fmla="*/ 195886 w 727449"/>
                <a:gd name="connsiteY100" fmla="*/ 469549 h 488645"/>
                <a:gd name="connsiteX101" fmla="*/ 196689 w 727449"/>
                <a:gd name="connsiteY101" fmla="*/ 469549 h 488645"/>
                <a:gd name="connsiteX102" fmla="*/ 198828 w 727449"/>
                <a:gd name="connsiteY102" fmla="*/ 470887 h 488645"/>
                <a:gd name="connsiteX103" fmla="*/ 208831 w 727449"/>
                <a:gd name="connsiteY103" fmla="*/ 488646 h 488645"/>
                <a:gd name="connsiteX104" fmla="*/ 212415 w 727449"/>
                <a:gd name="connsiteY104" fmla="*/ 486453 h 488645"/>
                <a:gd name="connsiteX105" fmla="*/ 242905 w 727449"/>
                <a:gd name="connsiteY105" fmla="*/ 469656 h 488645"/>
                <a:gd name="connsiteX106" fmla="*/ 241675 w 727449"/>
                <a:gd name="connsiteY106" fmla="*/ 462649 h 488645"/>
                <a:gd name="connsiteX107" fmla="*/ 252801 w 727449"/>
                <a:gd name="connsiteY107" fmla="*/ 455481 h 488645"/>
                <a:gd name="connsiteX108" fmla="*/ 277782 w 727449"/>
                <a:gd name="connsiteY108" fmla="*/ 441894 h 488645"/>
                <a:gd name="connsiteX109" fmla="*/ 270133 w 727449"/>
                <a:gd name="connsiteY109" fmla="*/ 430821 h 488645"/>
                <a:gd name="connsiteX110" fmla="*/ 270989 w 727449"/>
                <a:gd name="connsiteY110" fmla="*/ 422798 h 488645"/>
                <a:gd name="connsiteX111" fmla="*/ 275856 w 727449"/>
                <a:gd name="connsiteY111" fmla="*/ 413918 h 488645"/>
                <a:gd name="connsiteX112" fmla="*/ 274091 w 727449"/>
                <a:gd name="connsiteY112" fmla="*/ 407018 h 488645"/>
                <a:gd name="connsiteX113" fmla="*/ 274091 w 727449"/>
                <a:gd name="connsiteY113" fmla="*/ 407018 h 488645"/>
                <a:gd name="connsiteX114" fmla="*/ 276659 w 727449"/>
                <a:gd name="connsiteY114" fmla="*/ 403648 h 488645"/>
                <a:gd name="connsiteX115" fmla="*/ 276873 w 727449"/>
                <a:gd name="connsiteY115" fmla="*/ 403434 h 488645"/>
                <a:gd name="connsiteX116" fmla="*/ 279280 w 727449"/>
                <a:gd name="connsiteY116" fmla="*/ 397603 h 488645"/>
                <a:gd name="connsiteX117" fmla="*/ 283078 w 727449"/>
                <a:gd name="connsiteY117" fmla="*/ 395463 h 488645"/>
                <a:gd name="connsiteX118" fmla="*/ 308754 w 727449"/>
                <a:gd name="connsiteY118" fmla="*/ 395570 h 488645"/>
                <a:gd name="connsiteX119" fmla="*/ 338602 w 727449"/>
                <a:gd name="connsiteY119" fmla="*/ 391452 h 488645"/>
                <a:gd name="connsiteX120" fmla="*/ 358715 w 727449"/>
                <a:gd name="connsiteY120" fmla="*/ 390703 h 488645"/>
                <a:gd name="connsiteX121" fmla="*/ 389793 w 727449"/>
                <a:gd name="connsiteY121" fmla="*/ 389419 h 488645"/>
                <a:gd name="connsiteX122" fmla="*/ 395464 w 727449"/>
                <a:gd name="connsiteY122" fmla="*/ 396587 h 488645"/>
                <a:gd name="connsiteX123" fmla="*/ 412153 w 727449"/>
                <a:gd name="connsiteY123" fmla="*/ 393859 h 488645"/>
                <a:gd name="connsiteX124" fmla="*/ 415576 w 727449"/>
                <a:gd name="connsiteY124" fmla="*/ 387386 h 488645"/>
                <a:gd name="connsiteX125" fmla="*/ 421246 w 727449"/>
                <a:gd name="connsiteY125" fmla="*/ 384979 h 488645"/>
                <a:gd name="connsiteX126" fmla="*/ 424189 w 727449"/>
                <a:gd name="connsiteY126" fmla="*/ 380967 h 488645"/>
                <a:gd name="connsiteX127" fmla="*/ 426863 w 727449"/>
                <a:gd name="connsiteY127" fmla="*/ 383214 h 488645"/>
                <a:gd name="connsiteX128" fmla="*/ 431142 w 727449"/>
                <a:gd name="connsiteY128" fmla="*/ 389152 h 488645"/>
                <a:gd name="connsiteX129" fmla="*/ 444087 w 727449"/>
                <a:gd name="connsiteY129" fmla="*/ 392896 h 488645"/>
                <a:gd name="connsiteX130" fmla="*/ 455428 w 727449"/>
                <a:gd name="connsiteY130" fmla="*/ 393698 h 488645"/>
                <a:gd name="connsiteX131" fmla="*/ 461365 w 727449"/>
                <a:gd name="connsiteY131" fmla="*/ 399743 h 488645"/>
                <a:gd name="connsiteX132" fmla="*/ 470512 w 727449"/>
                <a:gd name="connsiteY132" fmla="*/ 413972 h 488645"/>
                <a:gd name="connsiteX133" fmla="*/ 481050 w 727449"/>
                <a:gd name="connsiteY133" fmla="*/ 423975 h 488645"/>
                <a:gd name="connsiteX134" fmla="*/ 482280 w 727449"/>
                <a:gd name="connsiteY134" fmla="*/ 411458 h 488645"/>
                <a:gd name="connsiteX135" fmla="*/ 490358 w 727449"/>
                <a:gd name="connsiteY135" fmla="*/ 408836 h 488645"/>
                <a:gd name="connsiteX136" fmla="*/ 500147 w 727449"/>
                <a:gd name="connsiteY136" fmla="*/ 407981 h 488645"/>
                <a:gd name="connsiteX137" fmla="*/ 510578 w 727449"/>
                <a:gd name="connsiteY137" fmla="*/ 408676 h 488645"/>
                <a:gd name="connsiteX138" fmla="*/ 527053 w 727449"/>
                <a:gd name="connsiteY138" fmla="*/ 411030 h 488645"/>
                <a:gd name="connsiteX139" fmla="*/ 546042 w 727449"/>
                <a:gd name="connsiteY139" fmla="*/ 405841 h 488645"/>
                <a:gd name="connsiteX140" fmla="*/ 565620 w 727449"/>
                <a:gd name="connsiteY140" fmla="*/ 403541 h 488645"/>
                <a:gd name="connsiteX141" fmla="*/ 585733 w 727449"/>
                <a:gd name="connsiteY141" fmla="*/ 401936 h 488645"/>
                <a:gd name="connsiteX142" fmla="*/ 608735 w 727449"/>
                <a:gd name="connsiteY142" fmla="*/ 387279 h 488645"/>
                <a:gd name="connsiteX143" fmla="*/ 643825 w 727449"/>
                <a:gd name="connsiteY143" fmla="*/ 369146 h 488645"/>
                <a:gd name="connsiteX144" fmla="*/ 673299 w 727449"/>
                <a:gd name="connsiteY144" fmla="*/ 350317 h 488645"/>
                <a:gd name="connsiteX145" fmla="*/ 696728 w 727449"/>
                <a:gd name="connsiteY145" fmla="*/ 352349 h 488645"/>
                <a:gd name="connsiteX146" fmla="*/ 721762 w 727449"/>
                <a:gd name="connsiteY146" fmla="*/ 360854 h 488645"/>
                <a:gd name="connsiteX147" fmla="*/ 726951 w 727449"/>
                <a:gd name="connsiteY147" fmla="*/ 356415 h 48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727449" h="488645">
                  <a:moveTo>
                    <a:pt x="726737" y="356094"/>
                  </a:moveTo>
                  <a:cubicBezTo>
                    <a:pt x="725453" y="352349"/>
                    <a:pt x="720960" y="341865"/>
                    <a:pt x="717269" y="332504"/>
                  </a:cubicBezTo>
                  <a:cubicBezTo>
                    <a:pt x="713525" y="323143"/>
                    <a:pt x="709620" y="308219"/>
                    <a:pt x="702612" y="292867"/>
                  </a:cubicBezTo>
                  <a:cubicBezTo>
                    <a:pt x="695551" y="277515"/>
                    <a:pt x="687528" y="253390"/>
                    <a:pt x="682607" y="241622"/>
                  </a:cubicBezTo>
                  <a:cubicBezTo>
                    <a:pt x="677739" y="229853"/>
                    <a:pt x="678595" y="224665"/>
                    <a:pt x="673994" y="221509"/>
                  </a:cubicBezTo>
                  <a:cubicBezTo>
                    <a:pt x="669394" y="218353"/>
                    <a:pt x="671266" y="212148"/>
                    <a:pt x="665222" y="199363"/>
                  </a:cubicBezTo>
                  <a:cubicBezTo>
                    <a:pt x="659177" y="186579"/>
                    <a:pt x="649121" y="154002"/>
                    <a:pt x="644521" y="140308"/>
                  </a:cubicBezTo>
                  <a:cubicBezTo>
                    <a:pt x="639920" y="126615"/>
                    <a:pt x="629650" y="98692"/>
                    <a:pt x="625050" y="88315"/>
                  </a:cubicBezTo>
                  <a:cubicBezTo>
                    <a:pt x="620449" y="77937"/>
                    <a:pt x="614137" y="55524"/>
                    <a:pt x="607772" y="42686"/>
                  </a:cubicBezTo>
                  <a:cubicBezTo>
                    <a:pt x="601460" y="29848"/>
                    <a:pt x="599427" y="13587"/>
                    <a:pt x="598892" y="5028"/>
                  </a:cubicBezTo>
                  <a:cubicBezTo>
                    <a:pt x="598785" y="2996"/>
                    <a:pt x="598625" y="1337"/>
                    <a:pt x="598518" y="0"/>
                  </a:cubicBezTo>
                  <a:cubicBezTo>
                    <a:pt x="588033" y="53"/>
                    <a:pt x="576479" y="2782"/>
                    <a:pt x="567760" y="4814"/>
                  </a:cubicBezTo>
                  <a:cubicBezTo>
                    <a:pt x="565674" y="5296"/>
                    <a:pt x="563748" y="5724"/>
                    <a:pt x="562090" y="6098"/>
                  </a:cubicBezTo>
                  <a:cubicBezTo>
                    <a:pt x="559255" y="6686"/>
                    <a:pt x="556741" y="7489"/>
                    <a:pt x="554120" y="8345"/>
                  </a:cubicBezTo>
                  <a:cubicBezTo>
                    <a:pt x="547754" y="10377"/>
                    <a:pt x="541121" y="12517"/>
                    <a:pt x="529032" y="12143"/>
                  </a:cubicBezTo>
                  <a:cubicBezTo>
                    <a:pt x="511861" y="11661"/>
                    <a:pt x="506245" y="16582"/>
                    <a:pt x="504961" y="18080"/>
                  </a:cubicBezTo>
                  <a:cubicBezTo>
                    <a:pt x="501217" y="22520"/>
                    <a:pt x="496402" y="25141"/>
                    <a:pt x="490732" y="25890"/>
                  </a:cubicBezTo>
                  <a:cubicBezTo>
                    <a:pt x="487523" y="26318"/>
                    <a:pt x="485009" y="27762"/>
                    <a:pt x="480836" y="30116"/>
                  </a:cubicBezTo>
                  <a:cubicBezTo>
                    <a:pt x="478108" y="31667"/>
                    <a:pt x="474738" y="33593"/>
                    <a:pt x="470191" y="35732"/>
                  </a:cubicBezTo>
                  <a:cubicBezTo>
                    <a:pt x="458209" y="41456"/>
                    <a:pt x="454037" y="42205"/>
                    <a:pt x="439808" y="43221"/>
                  </a:cubicBezTo>
                  <a:cubicBezTo>
                    <a:pt x="436331" y="43489"/>
                    <a:pt x="433657" y="43596"/>
                    <a:pt x="431356" y="43703"/>
                  </a:cubicBezTo>
                  <a:cubicBezTo>
                    <a:pt x="424403" y="44024"/>
                    <a:pt x="421781" y="44184"/>
                    <a:pt x="413918" y="46645"/>
                  </a:cubicBezTo>
                  <a:cubicBezTo>
                    <a:pt x="405146" y="49373"/>
                    <a:pt x="404076" y="51459"/>
                    <a:pt x="400545" y="58252"/>
                  </a:cubicBezTo>
                  <a:cubicBezTo>
                    <a:pt x="400171" y="59001"/>
                    <a:pt x="399743" y="59804"/>
                    <a:pt x="399315" y="60659"/>
                  </a:cubicBezTo>
                  <a:lnTo>
                    <a:pt x="398406" y="62318"/>
                  </a:lnTo>
                  <a:cubicBezTo>
                    <a:pt x="391238" y="75851"/>
                    <a:pt x="383481" y="89117"/>
                    <a:pt x="374334" y="89385"/>
                  </a:cubicBezTo>
                  <a:cubicBezTo>
                    <a:pt x="373906" y="89385"/>
                    <a:pt x="373425" y="89385"/>
                    <a:pt x="372944" y="89385"/>
                  </a:cubicBezTo>
                  <a:cubicBezTo>
                    <a:pt x="366150" y="89385"/>
                    <a:pt x="355184" y="88368"/>
                    <a:pt x="349300" y="87780"/>
                  </a:cubicBezTo>
                  <a:cubicBezTo>
                    <a:pt x="348872" y="88475"/>
                    <a:pt x="348337" y="89278"/>
                    <a:pt x="347803" y="89759"/>
                  </a:cubicBezTo>
                  <a:cubicBezTo>
                    <a:pt x="346786" y="90401"/>
                    <a:pt x="345716" y="91043"/>
                    <a:pt x="344486" y="91685"/>
                  </a:cubicBezTo>
                  <a:cubicBezTo>
                    <a:pt x="338655" y="94680"/>
                    <a:pt x="335553" y="94948"/>
                    <a:pt x="329990" y="98692"/>
                  </a:cubicBezTo>
                  <a:cubicBezTo>
                    <a:pt x="324427" y="102436"/>
                    <a:pt x="313407" y="108160"/>
                    <a:pt x="307256" y="112332"/>
                  </a:cubicBezTo>
                  <a:cubicBezTo>
                    <a:pt x="301104" y="116451"/>
                    <a:pt x="298430" y="116826"/>
                    <a:pt x="287999" y="123833"/>
                  </a:cubicBezTo>
                  <a:cubicBezTo>
                    <a:pt x="277568" y="130841"/>
                    <a:pt x="272540" y="136404"/>
                    <a:pt x="269277" y="139025"/>
                  </a:cubicBezTo>
                  <a:cubicBezTo>
                    <a:pt x="265960" y="141646"/>
                    <a:pt x="263928" y="143785"/>
                    <a:pt x="266335" y="146941"/>
                  </a:cubicBezTo>
                  <a:cubicBezTo>
                    <a:pt x="268795" y="150044"/>
                    <a:pt x="269491" y="152505"/>
                    <a:pt x="268154" y="154056"/>
                  </a:cubicBezTo>
                  <a:cubicBezTo>
                    <a:pt x="266816" y="155607"/>
                    <a:pt x="264195" y="155233"/>
                    <a:pt x="261467" y="153200"/>
                  </a:cubicBezTo>
                  <a:cubicBezTo>
                    <a:pt x="258685" y="151114"/>
                    <a:pt x="256492" y="151756"/>
                    <a:pt x="254781" y="154109"/>
                  </a:cubicBezTo>
                  <a:cubicBezTo>
                    <a:pt x="253122" y="156463"/>
                    <a:pt x="247613" y="164540"/>
                    <a:pt x="246115" y="169836"/>
                  </a:cubicBezTo>
                  <a:cubicBezTo>
                    <a:pt x="244564" y="175132"/>
                    <a:pt x="238466" y="178555"/>
                    <a:pt x="240659" y="180962"/>
                  </a:cubicBezTo>
                  <a:cubicBezTo>
                    <a:pt x="242852" y="183369"/>
                    <a:pt x="243922" y="185776"/>
                    <a:pt x="239054" y="186900"/>
                  </a:cubicBezTo>
                  <a:cubicBezTo>
                    <a:pt x="234186" y="188077"/>
                    <a:pt x="232689" y="195298"/>
                    <a:pt x="228944" y="198614"/>
                  </a:cubicBezTo>
                  <a:cubicBezTo>
                    <a:pt x="226056" y="201182"/>
                    <a:pt x="222097" y="205194"/>
                    <a:pt x="219155" y="209099"/>
                  </a:cubicBezTo>
                  <a:lnTo>
                    <a:pt x="219155" y="209099"/>
                  </a:lnTo>
                  <a:cubicBezTo>
                    <a:pt x="219155" y="209099"/>
                    <a:pt x="218888" y="209473"/>
                    <a:pt x="218888" y="209473"/>
                  </a:cubicBezTo>
                  <a:cubicBezTo>
                    <a:pt x="218834" y="209580"/>
                    <a:pt x="218727" y="209687"/>
                    <a:pt x="218674" y="209794"/>
                  </a:cubicBezTo>
                  <a:cubicBezTo>
                    <a:pt x="218674" y="209794"/>
                    <a:pt x="218674" y="209794"/>
                    <a:pt x="218674" y="209794"/>
                  </a:cubicBezTo>
                  <a:lnTo>
                    <a:pt x="216160" y="213378"/>
                  </a:lnTo>
                  <a:cubicBezTo>
                    <a:pt x="213057" y="217176"/>
                    <a:pt x="206478" y="217283"/>
                    <a:pt x="200754" y="220065"/>
                  </a:cubicBezTo>
                  <a:cubicBezTo>
                    <a:pt x="194549" y="223060"/>
                    <a:pt x="190644" y="223007"/>
                    <a:pt x="188451" y="224076"/>
                  </a:cubicBezTo>
                  <a:cubicBezTo>
                    <a:pt x="186258" y="225146"/>
                    <a:pt x="184707" y="224932"/>
                    <a:pt x="185028" y="222900"/>
                  </a:cubicBezTo>
                  <a:cubicBezTo>
                    <a:pt x="185349" y="220867"/>
                    <a:pt x="183423" y="219048"/>
                    <a:pt x="180588" y="221402"/>
                  </a:cubicBezTo>
                  <a:cubicBezTo>
                    <a:pt x="177699" y="223755"/>
                    <a:pt x="173901" y="223327"/>
                    <a:pt x="166359" y="225628"/>
                  </a:cubicBezTo>
                  <a:cubicBezTo>
                    <a:pt x="158763" y="227928"/>
                    <a:pt x="153467" y="225628"/>
                    <a:pt x="145711" y="228088"/>
                  </a:cubicBezTo>
                  <a:cubicBezTo>
                    <a:pt x="137955" y="230549"/>
                    <a:pt x="135334" y="229265"/>
                    <a:pt x="128433" y="230656"/>
                  </a:cubicBezTo>
                  <a:cubicBezTo>
                    <a:pt x="121533" y="232100"/>
                    <a:pt x="116184" y="230388"/>
                    <a:pt x="115061" y="235096"/>
                  </a:cubicBezTo>
                  <a:cubicBezTo>
                    <a:pt x="113884" y="239803"/>
                    <a:pt x="113884" y="241729"/>
                    <a:pt x="106288" y="243173"/>
                  </a:cubicBezTo>
                  <a:cubicBezTo>
                    <a:pt x="98639" y="244617"/>
                    <a:pt x="98211" y="243494"/>
                    <a:pt x="88582" y="251946"/>
                  </a:cubicBezTo>
                  <a:cubicBezTo>
                    <a:pt x="78954" y="260451"/>
                    <a:pt x="78633" y="255957"/>
                    <a:pt x="70769" y="262162"/>
                  </a:cubicBezTo>
                  <a:cubicBezTo>
                    <a:pt x="62853" y="268367"/>
                    <a:pt x="70502" y="273984"/>
                    <a:pt x="67774" y="279280"/>
                  </a:cubicBezTo>
                  <a:cubicBezTo>
                    <a:pt x="65046" y="284575"/>
                    <a:pt x="59269" y="287036"/>
                    <a:pt x="53224" y="289657"/>
                  </a:cubicBezTo>
                  <a:cubicBezTo>
                    <a:pt x="47180" y="292225"/>
                    <a:pt x="48624" y="295434"/>
                    <a:pt x="43007" y="300302"/>
                  </a:cubicBezTo>
                  <a:cubicBezTo>
                    <a:pt x="37391" y="305170"/>
                    <a:pt x="30758" y="304635"/>
                    <a:pt x="26906" y="305758"/>
                  </a:cubicBezTo>
                  <a:cubicBezTo>
                    <a:pt x="23322" y="306828"/>
                    <a:pt x="18401" y="308540"/>
                    <a:pt x="13854" y="311856"/>
                  </a:cubicBezTo>
                  <a:lnTo>
                    <a:pt x="0" y="352670"/>
                  </a:lnTo>
                  <a:cubicBezTo>
                    <a:pt x="2835" y="353687"/>
                    <a:pt x="7863" y="355184"/>
                    <a:pt x="12838" y="355505"/>
                  </a:cubicBezTo>
                  <a:cubicBezTo>
                    <a:pt x="20594" y="355987"/>
                    <a:pt x="30490" y="355505"/>
                    <a:pt x="30544" y="355505"/>
                  </a:cubicBezTo>
                  <a:cubicBezTo>
                    <a:pt x="31881" y="355452"/>
                    <a:pt x="33058" y="356361"/>
                    <a:pt x="33325" y="357698"/>
                  </a:cubicBezTo>
                  <a:cubicBezTo>
                    <a:pt x="33593" y="359036"/>
                    <a:pt x="32790" y="360320"/>
                    <a:pt x="31560" y="360747"/>
                  </a:cubicBezTo>
                  <a:cubicBezTo>
                    <a:pt x="29688" y="361389"/>
                    <a:pt x="27602" y="362513"/>
                    <a:pt x="27067" y="363208"/>
                  </a:cubicBezTo>
                  <a:cubicBezTo>
                    <a:pt x="27388" y="363903"/>
                    <a:pt x="29206" y="364599"/>
                    <a:pt x="32469" y="364545"/>
                  </a:cubicBezTo>
                  <a:cubicBezTo>
                    <a:pt x="36160" y="364438"/>
                    <a:pt x="38888" y="365294"/>
                    <a:pt x="40493" y="366953"/>
                  </a:cubicBezTo>
                  <a:cubicBezTo>
                    <a:pt x="41510" y="367969"/>
                    <a:pt x="41991" y="369253"/>
                    <a:pt x="41937" y="370643"/>
                  </a:cubicBezTo>
                  <a:cubicBezTo>
                    <a:pt x="41937" y="371125"/>
                    <a:pt x="41830" y="371660"/>
                    <a:pt x="41723" y="372302"/>
                  </a:cubicBezTo>
                  <a:cubicBezTo>
                    <a:pt x="41723" y="372569"/>
                    <a:pt x="41616" y="372890"/>
                    <a:pt x="41563" y="373157"/>
                  </a:cubicBezTo>
                  <a:cubicBezTo>
                    <a:pt x="42633" y="372890"/>
                    <a:pt x="43756" y="372730"/>
                    <a:pt x="44933" y="372623"/>
                  </a:cubicBezTo>
                  <a:cubicBezTo>
                    <a:pt x="49266" y="371767"/>
                    <a:pt x="55417" y="370804"/>
                    <a:pt x="61141" y="374762"/>
                  </a:cubicBezTo>
                  <a:cubicBezTo>
                    <a:pt x="68897" y="380111"/>
                    <a:pt x="69967" y="384765"/>
                    <a:pt x="70074" y="388242"/>
                  </a:cubicBezTo>
                  <a:cubicBezTo>
                    <a:pt x="70074" y="389205"/>
                    <a:pt x="72535" y="394233"/>
                    <a:pt x="79114" y="397443"/>
                  </a:cubicBezTo>
                  <a:cubicBezTo>
                    <a:pt x="81468" y="398566"/>
                    <a:pt x="83340" y="400117"/>
                    <a:pt x="85373" y="401776"/>
                  </a:cubicBezTo>
                  <a:cubicBezTo>
                    <a:pt x="89759" y="405306"/>
                    <a:pt x="94306" y="408997"/>
                    <a:pt x="104148" y="408836"/>
                  </a:cubicBezTo>
                  <a:cubicBezTo>
                    <a:pt x="113509" y="408676"/>
                    <a:pt x="116826" y="406964"/>
                    <a:pt x="120410" y="405092"/>
                  </a:cubicBezTo>
                  <a:cubicBezTo>
                    <a:pt x="122442" y="404022"/>
                    <a:pt x="124582" y="402952"/>
                    <a:pt x="127685" y="402096"/>
                  </a:cubicBezTo>
                  <a:cubicBezTo>
                    <a:pt x="127685" y="402096"/>
                    <a:pt x="127685" y="402096"/>
                    <a:pt x="127738" y="402096"/>
                  </a:cubicBezTo>
                  <a:cubicBezTo>
                    <a:pt x="128433" y="401829"/>
                    <a:pt x="129182" y="401669"/>
                    <a:pt x="129985" y="401615"/>
                  </a:cubicBezTo>
                  <a:cubicBezTo>
                    <a:pt x="134692" y="400706"/>
                    <a:pt x="136992" y="401401"/>
                    <a:pt x="139078" y="402043"/>
                  </a:cubicBezTo>
                  <a:cubicBezTo>
                    <a:pt x="140362" y="402417"/>
                    <a:pt x="141432" y="402792"/>
                    <a:pt x="143304" y="402685"/>
                  </a:cubicBezTo>
                  <a:cubicBezTo>
                    <a:pt x="144695" y="402685"/>
                    <a:pt x="146032" y="402471"/>
                    <a:pt x="147316" y="402310"/>
                  </a:cubicBezTo>
                  <a:cubicBezTo>
                    <a:pt x="151167" y="401776"/>
                    <a:pt x="155126" y="401241"/>
                    <a:pt x="160475" y="404504"/>
                  </a:cubicBezTo>
                  <a:cubicBezTo>
                    <a:pt x="165022" y="407285"/>
                    <a:pt x="167750" y="405841"/>
                    <a:pt x="167857" y="405787"/>
                  </a:cubicBezTo>
                  <a:cubicBezTo>
                    <a:pt x="168766" y="405306"/>
                    <a:pt x="169889" y="405359"/>
                    <a:pt x="170692" y="405894"/>
                  </a:cubicBezTo>
                  <a:cubicBezTo>
                    <a:pt x="171548" y="406483"/>
                    <a:pt x="171976" y="407446"/>
                    <a:pt x="171869" y="408462"/>
                  </a:cubicBezTo>
                  <a:lnTo>
                    <a:pt x="165022" y="455642"/>
                  </a:lnTo>
                  <a:cubicBezTo>
                    <a:pt x="167536" y="455535"/>
                    <a:pt x="170531" y="455856"/>
                    <a:pt x="172350" y="457567"/>
                  </a:cubicBezTo>
                  <a:cubicBezTo>
                    <a:pt x="173687" y="458851"/>
                    <a:pt x="174169" y="460563"/>
                    <a:pt x="174597" y="462221"/>
                  </a:cubicBezTo>
                  <a:cubicBezTo>
                    <a:pt x="175185" y="464521"/>
                    <a:pt x="175720" y="466447"/>
                    <a:pt x="178341" y="467624"/>
                  </a:cubicBezTo>
                  <a:cubicBezTo>
                    <a:pt x="181283" y="468908"/>
                    <a:pt x="183048" y="470298"/>
                    <a:pt x="184118" y="471582"/>
                  </a:cubicBezTo>
                  <a:cubicBezTo>
                    <a:pt x="185883" y="470619"/>
                    <a:pt x="188291" y="469603"/>
                    <a:pt x="191019" y="469549"/>
                  </a:cubicBezTo>
                  <a:cubicBezTo>
                    <a:pt x="191233" y="469549"/>
                    <a:pt x="191393" y="469549"/>
                    <a:pt x="191607" y="469549"/>
                  </a:cubicBezTo>
                  <a:cubicBezTo>
                    <a:pt x="194121" y="469228"/>
                    <a:pt x="195565" y="469442"/>
                    <a:pt x="195779" y="469549"/>
                  </a:cubicBezTo>
                  <a:cubicBezTo>
                    <a:pt x="195779" y="469549"/>
                    <a:pt x="195833" y="469549"/>
                    <a:pt x="195886" y="469549"/>
                  </a:cubicBezTo>
                  <a:cubicBezTo>
                    <a:pt x="196368" y="469549"/>
                    <a:pt x="196635" y="469549"/>
                    <a:pt x="196689" y="469549"/>
                  </a:cubicBezTo>
                  <a:cubicBezTo>
                    <a:pt x="197598" y="469603"/>
                    <a:pt x="198400" y="470138"/>
                    <a:pt x="198828" y="470887"/>
                  </a:cubicBezTo>
                  <a:lnTo>
                    <a:pt x="208831" y="488646"/>
                  </a:lnTo>
                  <a:cubicBezTo>
                    <a:pt x="209848" y="488004"/>
                    <a:pt x="211024" y="487255"/>
                    <a:pt x="212415" y="486453"/>
                  </a:cubicBezTo>
                  <a:cubicBezTo>
                    <a:pt x="220279" y="481745"/>
                    <a:pt x="239856" y="472438"/>
                    <a:pt x="242905" y="469656"/>
                  </a:cubicBezTo>
                  <a:cubicBezTo>
                    <a:pt x="245955" y="466875"/>
                    <a:pt x="239910" y="465056"/>
                    <a:pt x="241675" y="462649"/>
                  </a:cubicBezTo>
                  <a:cubicBezTo>
                    <a:pt x="243387" y="460242"/>
                    <a:pt x="247506" y="458530"/>
                    <a:pt x="252801" y="455481"/>
                  </a:cubicBezTo>
                  <a:cubicBezTo>
                    <a:pt x="258097" y="452486"/>
                    <a:pt x="274091" y="444248"/>
                    <a:pt x="277782" y="441894"/>
                  </a:cubicBezTo>
                  <a:cubicBezTo>
                    <a:pt x="281473" y="439541"/>
                    <a:pt x="273235" y="433389"/>
                    <a:pt x="270133" y="430821"/>
                  </a:cubicBezTo>
                  <a:cubicBezTo>
                    <a:pt x="267030" y="428254"/>
                    <a:pt x="266549" y="426275"/>
                    <a:pt x="270989" y="422798"/>
                  </a:cubicBezTo>
                  <a:cubicBezTo>
                    <a:pt x="275428" y="419267"/>
                    <a:pt x="279280" y="416807"/>
                    <a:pt x="275856" y="413918"/>
                  </a:cubicBezTo>
                  <a:cubicBezTo>
                    <a:pt x="273663" y="412046"/>
                    <a:pt x="273182" y="409425"/>
                    <a:pt x="274091" y="407018"/>
                  </a:cubicBezTo>
                  <a:cubicBezTo>
                    <a:pt x="274091" y="407018"/>
                    <a:pt x="274091" y="407018"/>
                    <a:pt x="274091" y="407018"/>
                  </a:cubicBezTo>
                  <a:lnTo>
                    <a:pt x="276659" y="403648"/>
                  </a:lnTo>
                  <a:cubicBezTo>
                    <a:pt x="276659" y="403648"/>
                    <a:pt x="276766" y="403541"/>
                    <a:pt x="276873" y="403434"/>
                  </a:cubicBezTo>
                  <a:cubicBezTo>
                    <a:pt x="280671" y="400492"/>
                    <a:pt x="279868" y="399047"/>
                    <a:pt x="279280" y="397603"/>
                  </a:cubicBezTo>
                  <a:cubicBezTo>
                    <a:pt x="278691" y="396159"/>
                    <a:pt x="279761" y="393752"/>
                    <a:pt x="283078" y="395463"/>
                  </a:cubicBezTo>
                  <a:cubicBezTo>
                    <a:pt x="286394" y="397122"/>
                    <a:pt x="295060" y="397764"/>
                    <a:pt x="308754" y="395570"/>
                  </a:cubicBezTo>
                  <a:cubicBezTo>
                    <a:pt x="322447" y="393377"/>
                    <a:pt x="333520" y="392682"/>
                    <a:pt x="338602" y="391452"/>
                  </a:cubicBezTo>
                  <a:cubicBezTo>
                    <a:pt x="343684" y="390221"/>
                    <a:pt x="349140" y="391345"/>
                    <a:pt x="358715" y="390703"/>
                  </a:cubicBezTo>
                  <a:cubicBezTo>
                    <a:pt x="368290" y="390007"/>
                    <a:pt x="383856" y="387975"/>
                    <a:pt x="389793" y="389419"/>
                  </a:cubicBezTo>
                  <a:cubicBezTo>
                    <a:pt x="395731" y="390863"/>
                    <a:pt x="393056" y="394287"/>
                    <a:pt x="395464" y="396587"/>
                  </a:cubicBezTo>
                  <a:cubicBezTo>
                    <a:pt x="397871" y="398887"/>
                    <a:pt x="408676" y="395303"/>
                    <a:pt x="412153" y="393859"/>
                  </a:cubicBezTo>
                  <a:cubicBezTo>
                    <a:pt x="415630" y="392415"/>
                    <a:pt x="412046" y="388028"/>
                    <a:pt x="415576" y="387386"/>
                  </a:cubicBezTo>
                  <a:cubicBezTo>
                    <a:pt x="418090" y="386958"/>
                    <a:pt x="420070" y="386370"/>
                    <a:pt x="421246" y="384979"/>
                  </a:cubicBezTo>
                  <a:lnTo>
                    <a:pt x="424189" y="380967"/>
                  </a:lnTo>
                  <a:cubicBezTo>
                    <a:pt x="425151" y="381021"/>
                    <a:pt x="426221" y="381877"/>
                    <a:pt x="426863" y="383214"/>
                  </a:cubicBezTo>
                  <a:cubicBezTo>
                    <a:pt x="428093" y="385835"/>
                    <a:pt x="429805" y="384337"/>
                    <a:pt x="431142" y="389152"/>
                  </a:cubicBezTo>
                  <a:cubicBezTo>
                    <a:pt x="432480" y="394019"/>
                    <a:pt x="439701" y="392201"/>
                    <a:pt x="444087" y="392896"/>
                  </a:cubicBezTo>
                  <a:cubicBezTo>
                    <a:pt x="448474" y="393591"/>
                    <a:pt x="452646" y="393484"/>
                    <a:pt x="455428" y="393698"/>
                  </a:cubicBezTo>
                  <a:cubicBezTo>
                    <a:pt x="458209" y="393912"/>
                    <a:pt x="459386" y="394768"/>
                    <a:pt x="461365" y="399743"/>
                  </a:cubicBezTo>
                  <a:cubicBezTo>
                    <a:pt x="463344" y="404718"/>
                    <a:pt x="466233" y="408622"/>
                    <a:pt x="470512" y="413972"/>
                  </a:cubicBezTo>
                  <a:cubicBezTo>
                    <a:pt x="474845" y="419321"/>
                    <a:pt x="478589" y="424189"/>
                    <a:pt x="481050" y="423975"/>
                  </a:cubicBezTo>
                  <a:cubicBezTo>
                    <a:pt x="483564" y="423761"/>
                    <a:pt x="482601" y="416432"/>
                    <a:pt x="482280" y="411458"/>
                  </a:cubicBezTo>
                  <a:cubicBezTo>
                    <a:pt x="482013" y="406483"/>
                    <a:pt x="486881" y="408195"/>
                    <a:pt x="490358" y="408836"/>
                  </a:cubicBezTo>
                  <a:cubicBezTo>
                    <a:pt x="493835" y="409478"/>
                    <a:pt x="494370" y="405627"/>
                    <a:pt x="500147" y="407981"/>
                  </a:cubicBezTo>
                  <a:cubicBezTo>
                    <a:pt x="505924" y="410334"/>
                    <a:pt x="505924" y="408302"/>
                    <a:pt x="510578" y="408676"/>
                  </a:cubicBezTo>
                  <a:cubicBezTo>
                    <a:pt x="515231" y="409050"/>
                    <a:pt x="516997" y="410441"/>
                    <a:pt x="527053" y="411030"/>
                  </a:cubicBezTo>
                  <a:cubicBezTo>
                    <a:pt x="537109" y="411618"/>
                    <a:pt x="537537" y="409318"/>
                    <a:pt x="546042" y="405841"/>
                  </a:cubicBezTo>
                  <a:cubicBezTo>
                    <a:pt x="554548" y="402364"/>
                    <a:pt x="555671" y="402845"/>
                    <a:pt x="565620" y="403541"/>
                  </a:cubicBezTo>
                  <a:cubicBezTo>
                    <a:pt x="575570" y="404236"/>
                    <a:pt x="579582" y="406001"/>
                    <a:pt x="585733" y="401936"/>
                  </a:cubicBezTo>
                  <a:cubicBezTo>
                    <a:pt x="591938" y="397924"/>
                    <a:pt x="600390" y="392575"/>
                    <a:pt x="608735" y="387279"/>
                  </a:cubicBezTo>
                  <a:cubicBezTo>
                    <a:pt x="617079" y="381984"/>
                    <a:pt x="632752" y="375030"/>
                    <a:pt x="643825" y="369146"/>
                  </a:cubicBezTo>
                  <a:cubicBezTo>
                    <a:pt x="654898" y="363262"/>
                    <a:pt x="666559" y="355024"/>
                    <a:pt x="673299" y="350317"/>
                  </a:cubicBezTo>
                  <a:cubicBezTo>
                    <a:pt x="680039" y="345556"/>
                    <a:pt x="689400" y="349461"/>
                    <a:pt x="696728" y="352349"/>
                  </a:cubicBezTo>
                  <a:cubicBezTo>
                    <a:pt x="704057" y="355238"/>
                    <a:pt x="716306" y="359089"/>
                    <a:pt x="721762" y="360854"/>
                  </a:cubicBezTo>
                  <a:cubicBezTo>
                    <a:pt x="727219" y="362620"/>
                    <a:pt x="728235" y="360159"/>
                    <a:pt x="726951" y="356415"/>
                  </a:cubicBezTo>
                  <a:close/>
                </a:path>
              </a:pathLst>
            </a:custGeom>
            <a:solidFill>
              <a:srgbClr val="F8CCAE"/>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8" name="Frihandsfigur: Form 57">
              <a:extLst>
                <a:ext uri="{FF2B5EF4-FFF2-40B4-BE49-F238E27FC236}">
                  <a16:creationId xmlns:a16="http://schemas.microsoft.com/office/drawing/2014/main" id="{039ECE4A-7387-E901-111E-F4ED5B0EFE83}"/>
                </a:ext>
              </a:extLst>
            </p:cNvPr>
            <p:cNvSpPr/>
            <p:nvPr/>
          </p:nvSpPr>
          <p:spPr>
            <a:xfrm>
              <a:off x="3246721" y="3838732"/>
              <a:ext cx="946487" cy="1013412"/>
            </a:xfrm>
            <a:custGeom>
              <a:avLst/>
              <a:gdLst>
                <a:gd name="connsiteX0" fmla="*/ 943882 w 946487"/>
                <a:gd name="connsiteY0" fmla="*/ 481215 h 1013412"/>
                <a:gd name="connsiteX1" fmla="*/ 909219 w 946487"/>
                <a:gd name="connsiteY1" fmla="*/ 426921 h 1013412"/>
                <a:gd name="connsiteX2" fmla="*/ 884399 w 946487"/>
                <a:gd name="connsiteY2" fmla="*/ 387872 h 1013412"/>
                <a:gd name="connsiteX3" fmla="*/ 867924 w 946487"/>
                <a:gd name="connsiteY3" fmla="*/ 377441 h 1013412"/>
                <a:gd name="connsiteX4" fmla="*/ 843906 w 946487"/>
                <a:gd name="connsiteY4" fmla="*/ 365566 h 1013412"/>
                <a:gd name="connsiteX5" fmla="*/ 834491 w 946487"/>
                <a:gd name="connsiteY5" fmla="*/ 370113 h 1013412"/>
                <a:gd name="connsiteX6" fmla="*/ 828286 w 946487"/>
                <a:gd name="connsiteY6" fmla="*/ 371290 h 1013412"/>
                <a:gd name="connsiteX7" fmla="*/ 818069 w 946487"/>
                <a:gd name="connsiteY7" fmla="*/ 359735 h 1013412"/>
                <a:gd name="connsiteX8" fmla="*/ 809243 w 946487"/>
                <a:gd name="connsiteY8" fmla="*/ 350642 h 1013412"/>
                <a:gd name="connsiteX9" fmla="*/ 813362 w 946487"/>
                <a:gd name="connsiteY9" fmla="*/ 344651 h 1013412"/>
                <a:gd name="connsiteX10" fmla="*/ 811918 w 946487"/>
                <a:gd name="connsiteY10" fmla="*/ 330315 h 1013412"/>
                <a:gd name="connsiteX11" fmla="*/ 803947 w 946487"/>
                <a:gd name="connsiteY11" fmla="*/ 316407 h 1013412"/>
                <a:gd name="connsiteX12" fmla="*/ 792928 w 946487"/>
                <a:gd name="connsiteY12" fmla="*/ 304425 h 1013412"/>
                <a:gd name="connsiteX13" fmla="*/ 790040 w 946487"/>
                <a:gd name="connsiteY13" fmla="*/ 296562 h 1013412"/>
                <a:gd name="connsiteX14" fmla="*/ 787472 w 946487"/>
                <a:gd name="connsiteY14" fmla="*/ 291213 h 1013412"/>
                <a:gd name="connsiteX15" fmla="*/ 775222 w 946487"/>
                <a:gd name="connsiteY15" fmla="*/ 285168 h 1013412"/>
                <a:gd name="connsiteX16" fmla="*/ 767252 w 946487"/>
                <a:gd name="connsiteY16" fmla="*/ 279819 h 1013412"/>
                <a:gd name="connsiteX17" fmla="*/ 765808 w 946487"/>
                <a:gd name="connsiteY17" fmla="*/ 263129 h 1013412"/>
                <a:gd name="connsiteX18" fmla="*/ 761582 w 946487"/>
                <a:gd name="connsiteY18" fmla="*/ 226381 h 1013412"/>
                <a:gd name="connsiteX19" fmla="*/ 755752 w 946487"/>
                <a:gd name="connsiteY19" fmla="*/ 212687 h 1013412"/>
                <a:gd name="connsiteX20" fmla="*/ 733232 w 946487"/>
                <a:gd name="connsiteY20" fmla="*/ 170963 h 1013412"/>
                <a:gd name="connsiteX21" fmla="*/ 707449 w 946487"/>
                <a:gd name="connsiteY21" fmla="*/ 123409 h 1013412"/>
                <a:gd name="connsiteX22" fmla="*/ 686533 w 946487"/>
                <a:gd name="connsiteY22" fmla="*/ 86286 h 1013412"/>
                <a:gd name="connsiteX23" fmla="*/ 671556 w 946487"/>
                <a:gd name="connsiteY23" fmla="*/ 68153 h 1013412"/>
                <a:gd name="connsiteX24" fmla="*/ 646040 w 946487"/>
                <a:gd name="connsiteY24" fmla="*/ 52747 h 1013412"/>
                <a:gd name="connsiteX25" fmla="*/ 623627 w 946487"/>
                <a:gd name="connsiteY25" fmla="*/ 38893 h 1013412"/>
                <a:gd name="connsiteX26" fmla="*/ 610201 w 946487"/>
                <a:gd name="connsiteY26" fmla="*/ 30922 h 1013412"/>
                <a:gd name="connsiteX27" fmla="*/ 599342 w 946487"/>
                <a:gd name="connsiteY27" fmla="*/ 22524 h 1013412"/>
                <a:gd name="connsiteX28" fmla="*/ 591318 w 946487"/>
                <a:gd name="connsiteY28" fmla="*/ 17175 h 1013412"/>
                <a:gd name="connsiteX29" fmla="*/ 586183 w 946487"/>
                <a:gd name="connsiteY29" fmla="*/ 10007 h 1013412"/>
                <a:gd name="connsiteX30" fmla="*/ 577838 w 946487"/>
                <a:gd name="connsiteY30" fmla="*/ 3802 h 1013412"/>
                <a:gd name="connsiteX31" fmla="*/ 566498 w 946487"/>
                <a:gd name="connsiteY31" fmla="*/ 1288 h 1013412"/>
                <a:gd name="connsiteX32" fmla="*/ 556870 w 946487"/>
                <a:gd name="connsiteY32" fmla="*/ 272 h 1013412"/>
                <a:gd name="connsiteX33" fmla="*/ 543336 w 946487"/>
                <a:gd name="connsiteY33" fmla="*/ 5942 h 1013412"/>
                <a:gd name="connsiteX34" fmla="*/ 517607 w 946487"/>
                <a:gd name="connsiteY34" fmla="*/ 15891 h 1013412"/>
                <a:gd name="connsiteX35" fmla="*/ 509958 w 946487"/>
                <a:gd name="connsiteY35" fmla="*/ 30387 h 1013412"/>
                <a:gd name="connsiteX36" fmla="*/ 472299 w 946487"/>
                <a:gd name="connsiteY36" fmla="*/ 53870 h 1013412"/>
                <a:gd name="connsiteX37" fmla="*/ 435765 w 946487"/>
                <a:gd name="connsiteY37" fmla="*/ 75909 h 1013412"/>
                <a:gd name="connsiteX38" fmla="*/ 399444 w 946487"/>
                <a:gd name="connsiteY38" fmla="*/ 96717 h 1013412"/>
                <a:gd name="connsiteX39" fmla="*/ 363658 w 946487"/>
                <a:gd name="connsiteY39" fmla="*/ 121751 h 1013412"/>
                <a:gd name="connsiteX40" fmla="*/ 336912 w 946487"/>
                <a:gd name="connsiteY40" fmla="*/ 140152 h 1013412"/>
                <a:gd name="connsiteX41" fmla="*/ 308134 w 946487"/>
                <a:gd name="connsiteY41" fmla="*/ 155879 h 1013412"/>
                <a:gd name="connsiteX42" fmla="*/ 301019 w 946487"/>
                <a:gd name="connsiteY42" fmla="*/ 155879 h 1013412"/>
                <a:gd name="connsiteX43" fmla="*/ 260954 w 946487"/>
                <a:gd name="connsiteY43" fmla="*/ 176473 h 1013412"/>
                <a:gd name="connsiteX44" fmla="*/ 234690 w 946487"/>
                <a:gd name="connsiteY44" fmla="*/ 191932 h 1013412"/>
                <a:gd name="connsiteX45" fmla="*/ 208425 w 946487"/>
                <a:gd name="connsiteY45" fmla="*/ 213596 h 1013412"/>
                <a:gd name="connsiteX46" fmla="*/ 209014 w 946487"/>
                <a:gd name="connsiteY46" fmla="*/ 223064 h 1013412"/>
                <a:gd name="connsiteX47" fmla="*/ 216663 w 946487"/>
                <a:gd name="connsiteY47" fmla="*/ 242910 h 1013412"/>
                <a:gd name="connsiteX48" fmla="*/ 221959 w 946487"/>
                <a:gd name="connsiteY48" fmla="*/ 254410 h 1013412"/>
                <a:gd name="connsiteX49" fmla="*/ 225008 w 946487"/>
                <a:gd name="connsiteY49" fmla="*/ 258048 h 1013412"/>
                <a:gd name="connsiteX50" fmla="*/ 228271 w 946487"/>
                <a:gd name="connsiteY50" fmla="*/ 265323 h 1013412"/>
                <a:gd name="connsiteX51" fmla="*/ 236722 w 946487"/>
                <a:gd name="connsiteY51" fmla="*/ 275593 h 1013412"/>
                <a:gd name="connsiteX52" fmla="*/ 230571 w 946487"/>
                <a:gd name="connsiteY52" fmla="*/ 291534 h 1013412"/>
                <a:gd name="connsiteX53" fmla="*/ 221263 w 946487"/>
                <a:gd name="connsiteY53" fmla="*/ 314856 h 1013412"/>
                <a:gd name="connsiteX54" fmla="*/ 214363 w 946487"/>
                <a:gd name="connsiteY54" fmla="*/ 311593 h 1013412"/>
                <a:gd name="connsiteX55" fmla="*/ 203344 w 946487"/>
                <a:gd name="connsiteY55" fmla="*/ 305816 h 1013412"/>
                <a:gd name="connsiteX56" fmla="*/ 196229 w 946487"/>
                <a:gd name="connsiteY56" fmla="*/ 294422 h 1013412"/>
                <a:gd name="connsiteX57" fmla="*/ 189115 w 946487"/>
                <a:gd name="connsiteY57" fmla="*/ 283296 h 1013412"/>
                <a:gd name="connsiteX58" fmla="*/ 180556 w 946487"/>
                <a:gd name="connsiteY58" fmla="*/ 277733 h 1013412"/>
                <a:gd name="connsiteX59" fmla="*/ 169056 w 946487"/>
                <a:gd name="connsiteY59" fmla="*/ 299504 h 1013412"/>
                <a:gd name="connsiteX60" fmla="*/ 162423 w 946487"/>
                <a:gd name="connsiteY60" fmla="*/ 313679 h 1013412"/>
                <a:gd name="connsiteX61" fmla="*/ 155148 w 946487"/>
                <a:gd name="connsiteY61" fmla="*/ 317637 h 1013412"/>
                <a:gd name="connsiteX62" fmla="*/ 155148 w 946487"/>
                <a:gd name="connsiteY62" fmla="*/ 335397 h 1013412"/>
                <a:gd name="connsiteX63" fmla="*/ 149692 w 946487"/>
                <a:gd name="connsiteY63" fmla="*/ 351765 h 1013412"/>
                <a:gd name="connsiteX64" fmla="*/ 146589 w 946487"/>
                <a:gd name="connsiteY64" fmla="*/ 361929 h 1013412"/>
                <a:gd name="connsiteX65" fmla="*/ 145145 w 946487"/>
                <a:gd name="connsiteY65" fmla="*/ 367706 h 1013412"/>
                <a:gd name="connsiteX66" fmla="*/ 142470 w 946487"/>
                <a:gd name="connsiteY66" fmla="*/ 373590 h 1013412"/>
                <a:gd name="connsiteX67" fmla="*/ 134179 w 946487"/>
                <a:gd name="connsiteY67" fmla="*/ 377548 h 1013412"/>
                <a:gd name="connsiteX68" fmla="*/ 119201 w 946487"/>
                <a:gd name="connsiteY68" fmla="*/ 378404 h 1013412"/>
                <a:gd name="connsiteX69" fmla="*/ 109840 w 946487"/>
                <a:gd name="connsiteY69" fmla="*/ 383860 h 1013412"/>
                <a:gd name="connsiteX70" fmla="*/ 104759 w 946487"/>
                <a:gd name="connsiteY70" fmla="*/ 392044 h 1013412"/>
                <a:gd name="connsiteX71" fmla="*/ 106952 w 946487"/>
                <a:gd name="connsiteY71" fmla="*/ 406113 h 1013412"/>
                <a:gd name="connsiteX72" fmla="*/ 100640 w 946487"/>
                <a:gd name="connsiteY72" fmla="*/ 418202 h 1013412"/>
                <a:gd name="connsiteX73" fmla="*/ 98233 w 946487"/>
                <a:gd name="connsiteY73" fmla="*/ 438956 h 1013412"/>
                <a:gd name="connsiteX74" fmla="*/ 98393 w 946487"/>
                <a:gd name="connsiteY74" fmla="*/ 463723 h 1013412"/>
                <a:gd name="connsiteX75" fmla="*/ 93632 w 946487"/>
                <a:gd name="connsiteY75" fmla="*/ 490308 h 1013412"/>
                <a:gd name="connsiteX76" fmla="*/ 90637 w 946487"/>
                <a:gd name="connsiteY76" fmla="*/ 512614 h 1013412"/>
                <a:gd name="connsiteX77" fmla="*/ 81008 w 946487"/>
                <a:gd name="connsiteY77" fmla="*/ 529143 h 1013412"/>
                <a:gd name="connsiteX78" fmla="*/ 73947 w 946487"/>
                <a:gd name="connsiteY78" fmla="*/ 549256 h 1013412"/>
                <a:gd name="connsiteX79" fmla="*/ 69133 w 946487"/>
                <a:gd name="connsiteY79" fmla="*/ 572846 h 1013412"/>
                <a:gd name="connsiteX80" fmla="*/ 65817 w 946487"/>
                <a:gd name="connsiteY80" fmla="*/ 587717 h 1013412"/>
                <a:gd name="connsiteX81" fmla="*/ 64640 w 946487"/>
                <a:gd name="connsiteY81" fmla="*/ 602801 h 1013412"/>
                <a:gd name="connsiteX82" fmla="*/ 64907 w 946487"/>
                <a:gd name="connsiteY82" fmla="*/ 618046 h 1013412"/>
                <a:gd name="connsiteX83" fmla="*/ 65335 w 946487"/>
                <a:gd name="connsiteY83" fmla="*/ 635913 h 1013412"/>
                <a:gd name="connsiteX84" fmla="*/ 66138 w 946487"/>
                <a:gd name="connsiteY84" fmla="*/ 653137 h 1013412"/>
                <a:gd name="connsiteX85" fmla="*/ 66298 w 946487"/>
                <a:gd name="connsiteY85" fmla="*/ 676673 h 1013412"/>
                <a:gd name="connsiteX86" fmla="*/ 63356 w 946487"/>
                <a:gd name="connsiteY86" fmla="*/ 691437 h 1013412"/>
                <a:gd name="connsiteX87" fmla="*/ 60895 w 946487"/>
                <a:gd name="connsiteY87" fmla="*/ 704863 h 1013412"/>
                <a:gd name="connsiteX88" fmla="*/ 59451 w 946487"/>
                <a:gd name="connsiteY88" fmla="*/ 718825 h 1013412"/>
                <a:gd name="connsiteX89" fmla="*/ 57365 w 946487"/>
                <a:gd name="connsiteY89" fmla="*/ 724976 h 1013412"/>
                <a:gd name="connsiteX90" fmla="*/ 52979 w 946487"/>
                <a:gd name="connsiteY90" fmla="*/ 724174 h 1013412"/>
                <a:gd name="connsiteX91" fmla="*/ 52979 w 946487"/>
                <a:gd name="connsiteY91" fmla="*/ 724174 h 1013412"/>
                <a:gd name="connsiteX92" fmla="*/ 49716 w 946487"/>
                <a:gd name="connsiteY92" fmla="*/ 724174 h 1013412"/>
                <a:gd name="connsiteX93" fmla="*/ 48004 w 946487"/>
                <a:gd name="connsiteY93" fmla="*/ 724976 h 1013412"/>
                <a:gd name="connsiteX94" fmla="*/ 48004 w 946487"/>
                <a:gd name="connsiteY94" fmla="*/ 724976 h 1013412"/>
                <a:gd name="connsiteX95" fmla="*/ 41745 w 946487"/>
                <a:gd name="connsiteY95" fmla="*/ 735300 h 1013412"/>
                <a:gd name="connsiteX96" fmla="*/ 41745 w 946487"/>
                <a:gd name="connsiteY96" fmla="*/ 750545 h 1013412"/>
                <a:gd name="connsiteX97" fmla="*/ 42815 w 946487"/>
                <a:gd name="connsiteY97" fmla="*/ 766004 h 1013412"/>
                <a:gd name="connsiteX98" fmla="*/ 48646 w 946487"/>
                <a:gd name="connsiteY98" fmla="*/ 784405 h 1013412"/>
                <a:gd name="connsiteX99" fmla="*/ 53353 w 946487"/>
                <a:gd name="connsiteY99" fmla="*/ 802165 h 1013412"/>
                <a:gd name="connsiteX100" fmla="*/ 56991 w 946487"/>
                <a:gd name="connsiteY100" fmla="*/ 817677 h 1013412"/>
                <a:gd name="connsiteX101" fmla="*/ 61109 w 946487"/>
                <a:gd name="connsiteY101" fmla="*/ 840411 h 1013412"/>
                <a:gd name="connsiteX102" fmla="*/ 57846 w 946487"/>
                <a:gd name="connsiteY102" fmla="*/ 858812 h 1013412"/>
                <a:gd name="connsiteX103" fmla="*/ 48432 w 946487"/>
                <a:gd name="connsiteY103" fmla="*/ 885772 h 1013412"/>
                <a:gd name="connsiteX104" fmla="*/ 40783 w 946487"/>
                <a:gd name="connsiteY104" fmla="*/ 906206 h 1013412"/>
                <a:gd name="connsiteX105" fmla="*/ 32812 w 946487"/>
                <a:gd name="connsiteY105" fmla="*/ 928458 h 1013412"/>
                <a:gd name="connsiteX106" fmla="*/ 27891 w 946487"/>
                <a:gd name="connsiteY106" fmla="*/ 944452 h 1013412"/>
                <a:gd name="connsiteX107" fmla="*/ 29817 w 946487"/>
                <a:gd name="connsiteY107" fmla="*/ 952957 h 1013412"/>
                <a:gd name="connsiteX108" fmla="*/ 29656 w 946487"/>
                <a:gd name="connsiteY108" fmla="*/ 956648 h 1013412"/>
                <a:gd name="connsiteX109" fmla="*/ 23879 w 946487"/>
                <a:gd name="connsiteY109" fmla="*/ 959109 h 1013412"/>
                <a:gd name="connsiteX110" fmla="*/ 20188 w 946487"/>
                <a:gd name="connsiteY110" fmla="*/ 967989 h 1013412"/>
                <a:gd name="connsiteX111" fmla="*/ 21258 w 946487"/>
                <a:gd name="connsiteY111" fmla="*/ 973712 h 1013412"/>
                <a:gd name="connsiteX112" fmla="*/ 23719 w 946487"/>
                <a:gd name="connsiteY112" fmla="*/ 977777 h 1013412"/>
                <a:gd name="connsiteX113" fmla="*/ 16337 w 946487"/>
                <a:gd name="connsiteY113" fmla="*/ 980131 h 1013412"/>
                <a:gd name="connsiteX114" fmla="*/ 7939 w 946487"/>
                <a:gd name="connsiteY114" fmla="*/ 998693 h 1013412"/>
                <a:gd name="connsiteX115" fmla="*/ 236 w 946487"/>
                <a:gd name="connsiteY115" fmla="*/ 1012066 h 1013412"/>
                <a:gd name="connsiteX116" fmla="*/ 22221 w 946487"/>
                <a:gd name="connsiteY116" fmla="*/ 1013403 h 1013412"/>
                <a:gd name="connsiteX117" fmla="*/ 30887 w 946487"/>
                <a:gd name="connsiteY117" fmla="*/ 1006930 h 1013412"/>
                <a:gd name="connsiteX118" fmla="*/ 37734 w 946487"/>
                <a:gd name="connsiteY118" fmla="*/ 996500 h 1013412"/>
                <a:gd name="connsiteX119" fmla="*/ 41692 w 946487"/>
                <a:gd name="connsiteY119" fmla="*/ 989225 h 1013412"/>
                <a:gd name="connsiteX120" fmla="*/ 42601 w 946487"/>
                <a:gd name="connsiteY120" fmla="*/ 987513 h 1013412"/>
                <a:gd name="connsiteX121" fmla="*/ 43832 w 946487"/>
                <a:gd name="connsiteY121" fmla="*/ 985159 h 1013412"/>
                <a:gd name="connsiteX122" fmla="*/ 60361 w 946487"/>
                <a:gd name="connsiteY122" fmla="*/ 970877 h 1013412"/>
                <a:gd name="connsiteX123" fmla="*/ 79136 w 946487"/>
                <a:gd name="connsiteY123" fmla="*/ 967721 h 1013412"/>
                <a:gd name="connsiteX124" fmla="*/ 87481 w 946487"/>
                <a:gd name="connsiteY124" fmla="*/ 967240 h 1013412"/>
                <a:gd name="connsiteX125" fmla="*/ 115938 w 946487"/>
                <a:gd name="connsiteY125" fmla="*/ 960286 h 1013412"/>
                <a:gd name="connsiteX126" fmla="*/ 126209 w 946487"/>
                <a:gd name="connsiteY126" fmla="*/ 954830 h 1013412"/>
                <a:gd name="connsiteX127" fmla="*/ 138030 w 946487"/>
                <a:gd name="connsiteY127" fmla="*/ 949962 h 1013412"/>
                <a:gd name="connsiteX128" fmla="*/ 148889 w 946487"/>
                <a:gd name="connsiteY128" fmla="*/ 944024 h 1013412"/>
                <a:gd name="connsiteX129" fmla="*/ 177186 w 946487"/>
                <a:gd name="connsiteY129" fmla="*/ 936215 h 1013412"/>
                <a:gd name="connsiteX130" fmla="*/ 200509 w 946487"/>
                <a:gd name="connsiteY130" fmla="*/ 932631 h 1013412"/>
                <a:gd name="connsiteX131" fmla="*/ 208960 w 946487"/>
                <a:gd name="connsiteY131" fmla="*/ 930277 h 1013412"/>
                <a:gd name="connsiteX132" fmla="*/ 214577 w 946487"/>
                <a:gd name="connsiteY132" fmla="*/ 928993 h 1013412"/>
                <a:gd name="connsiteX133" fmla="*/ 251326 w 946487"/>
                <a:gd name="connsiteY133" fmla="*/ 924179 h 1013412"/>
                <a:gd name="connsiteX134" fmla="*/ 252075 w 946487"/>
                <a:gd name="connsiteY134" fmla="*/ 924339 h 1013412"/>
                <a:gd name="connsiteX135" fmla="*/ 264164 w 946487"/>
                <a:gd name="connsiteY135" fmla="*/ 923376 h 1013412"/>
                <a:gd name="connsiteX136" fmla="*/ 274594 w 946487"/>
                <a:gd name="connsiteY136" fmla="*/ 921558 h 1013412"/>
                <a:gd name="connsiteX137" fmla="*/ 295296 w 946487"/>
                <a:gd name="connsiteY137" fmla="*/ 918455 h 1013412"/>
                <a:gd name="connsiteX138" fmla="*/ 304871 w 946487"/>
                <a:gd name="connsiteY138" fmla="*/ 920274 h 1013412"/>
                <a:gd name="connsiteX139" fmla="*/ 316425 w 946487"/>
                <a:gd name="connsiteY139" fmla="*/ 922093 h 1013412"/>
                <a:gd name="connsiteX140" fmla="*/ 325037 w 946487"/>
                <a:gd name="connsiteY140" fmla="*/ 920220 h 1013412"/>
                <a:gd name="connsiteX141" fmla="*/ 332579 w 946487"/>
                <a:gd name="connsiteY141" fmla="*/ 922093 h 1013412"/>
                <a:gd name="connsiteX142" fmla="*/ 341566 w 946487"/>
                <a:gd name="connsiteY142" fmla="*/ 916637 h 1013412"/>
                <a:gd name="connsiteX143" fmla="*/ 343866 w 946487"/>
                <a:gd name="connsiteY143" fmla="*/ 908238 h 1013412"/>
                <a:gd name="connsiteX144" fmla="*/ 337875 w 946487"/>
                <a:gd name="connsiteY144" fmla="*/ 880423 h 1013412"/>
                <a:gd name="connsiteX145" fmla="*/ 340550 w 946487"/>
                <a:gd name="connsiteY145" fmla="*/ 872720 h 1013412"/>
                <a:gd name="connsiteX146" fmla="*/ 338410 w 946487"/>
                <a:gd name="connsiteY146" fmla="*/ 853570 h 1013412"/>
                <a:gd name="connsiteX147" fmla="*/ 338463 w 946487"/>
                <a:gd name="connsiteY147" fmla="*/ 827199 h 1013412"/>
                <a:gd name="connsiteX148" fmla="*/ 340550 w 946487"/>
                <a:gd name="connsiteY148" fmla="*/ 811526 h 1013412"/>
                <a:gd name="connsiteX149" fmla="*/ 339908 w 946487"/>
                <a:gd name="connsiteY149" fmla="*/ 787989 h 1013412"/>
                <a:gd name="connsiteX150" fmla="*/ 347878 w 946487"/>
                <a:gd name="connsiteY150" fmla="*/ 781677 h 1013412"/>
                <a:gd name="connsiteX151" fmla="*/ 352264 w 946487"/>
                <a:gd name="connsiteY151" fmla="*/ 776061 h 1013412"/>
                <a:gd name="connsiteX152" fmla="*/ 351087 w 946487"/>
                <a:gd name="connsiteY152" fmla="*/ 768144 h 1013412"/>
                <a:gd name="connsiteX153" fmla="*/ 344775 w 946487"/>
                <a:gd name="connsiteY153" fmla="*/ 755199 h 1013412"/>
                <a:gd name="connsiteX154" fmla="*/ 337340 w 946487"/>
                <a:gd name="connsiteY154" fmla="*/ 737868 h 1013412"/>
                <a:gd name="connsiteX155" fmla="*/ 337822 w 946487"/>
                <a:gd name="connsiteY155" fmla="*/ 731074 h 1013412"/>
                <a:gd name="connsiteX156" fmla="*/ 352585 w 946487"/>
                <a:gd name="connsiteY156" fmla="*/ 725297 h 1013412"/>
                <a:gd name="connsiteX157" fmla="*/ 386071 w 946487"/>
                <a:gd name="connsiteY157" fmla="*/ 712620 h 1013412"/>
                <a:gd name="connsiteX158" fmla="*/ 405328 w 946487"/>
                <a:gd name="connsiteY158" fmla="*/ 705345 h 1013412"/>
                <a:gd name="connsiteX159" fmla="*/ 450475 w 946487"/>
                <a:gd name="connsiteY159" fmla="*/ 672287 h 1013412"/>
                <a:gd name="connsiteX160" fmla="*/ 472032 w 946487"/>
                <a:gd name="connsiteY160" fmla="*/ 656935 h 1013412"/>
                <a:gd name="connsiteX161" fmla="*/ 549702 w 946487"/>
                <a:gd name="connsiteY161" fmla="*/ 647841 h 1013412"/>
                <a:gd name="connsiteX162" fmla="*/ 610522 w 946487"/>
                <a:gd name="connsiteY162" fmla="*/ 642064 h 1013412"/>
                <a:gd name="connsiteX163" fmla="*/ 655027 w 946487"/>
                <a:gd name="connsiteY163" fmla="*/ 639550 h 1013412"/>
                <a:gd name="connsiteX164" fmla="*/ 686373 w 946487"/>
                <a:gd name="connsiteY164" fmla="*/ 633666 h 1013412"/>
                <a:gd name="connsiteX165" fmla="*/ 701886 w 946487"/>
                <a:gd name="connsiteY165" fmla="*/ 625535 h 1013412"/>
                <a:gd name="connsiteX166" fmla="*/ 728578 w 946487"/>
                <a:gd name="connsiteY166" fmla="*/ 604673 h 1013412"/>
                <a:gd name="connsiteX167" fmla="*/ 746765 w 946487"/>
                <a:gd name="connsiteY167" fmla="*/ 594082 h 1013412"/>
                <a:gd name="connsiteX168" fmla="*/ 774741 w 946487"/>
                <a:gd name="connsiteY168" fmla="*/ 579639 h 1013412"/>
                <a:gd name="connsiteX169" fmla="*/ 799989 w 946487"/>
                <a:gd name="connsiteY169" fmla="*/ 565625 h 1013412"/>
                <a:gd name="connsiteX170" fmla="*/ 803252 w 946487"/>
                <a:gd name="connsiteY170" fmla="*/ 557708 h 1013412"/>
                <a:gd name="connsiteX171" fmla="*/ 803947 w 946487"/>
                <a:gd name="connsiteY171" fmla="*/ 547063 h 1013412"/>
                <a:gd name="connsiteX172" fmla="*/ 810741 w 946487"/>
                <a:gd name="connsiteY172" fmla="*/ 537916 h 1013412"/>
                <a:gd name="connsiteX173" fmla="*/ 820904 w 946487"/>
                <a:gd name="connsiteY173" fmla="*/ 534065 h 1013412"/>
                <a:gd name="connsiteX174" fmla="*/ 830319 w 946487"/>
                <a:gd name="connsiteY174" fmla="*/ 532834 h 1013412"/>
                <a:gd name="connsiteX175" fmla="*/ 832351 w 946487"/>
                <a:gd name="connsiteY175" fmla="*/ 527860 h 1013412"/>
                <a:gd name="connsiteX176" fmla="*/ 827484 w 946487"/>
                <a:gd name="connsiteY176" fmla="*/ 519729 h 1013412"/>
                <a:gd name="connsiteX177" fmla="*/ 831335 w 946487"/>
                <a:gd name="connsiteY177" fmla="*/ 513952 h 1013412"/>
                <a:gd name="connsiteX178" fmla="*/ 835080 w 946487"/>
                <a:gd name="connsiteY178" fmla="*/ 521120 h 1013412"/>
                <a:gd name="connsiteX179" fmla="*/ 839947 w 946487"/>
                <a:gd name="connsiteY179" fmla="*/ 527325 h 1013412"/>
                <a:gd name="connsiteX180" fmla="*/ 847008 w 946487"/>
                <a:gd name="connsiteY180" fmla="*/ 523420 h 1013412"/>
                <a:gd name="connsiteX181" fmla="*/ 849094 w 946487"/>
                <a:gd name="connsiteY181" fmla="*/ 512133 h 1013412"/>
                <a:gd name="connsiteX182" fmla="*/ 856262 w 946487"/>
                <a:gd name="connsiteY182" fmla="*/ 504109 h 1013412"/>
                <a:gd name="connsiteX183" fmla="*/ 863377 w 946487"/>
                <a:gd name="connsiteY183" fmla="*/ 512026 h 1013412"/>
                <a:gd name="connsiteX184" fmla="*/ 871293 w 946487"/>
                <a:gd name="connsiteY184" fmla="*/ 509244 h 1013412"/>
                <a:gd name="connsiteX185" fmla="*/ 881403 w 946487"/>
                <a:gd name="connsiteY185" fmla="*/ 509672 h 1013412"/>
                <a:gd name="connsiteX186" fmla="*/ 904351 w 946487"/>
                <a:gd name="connsiteY186" fmla="*/ 501863 h 1013412"/>
                <a:gd name="connsiteX187" fmla="*/ 914943 w 946487"/>
                <a:gd name="connsiteY187" fmla="*/ 494962 h 1013412"/>
                <a:gd name="connsiteX188" fmla="*/ 926283 w 946487"/>
                <a:gd name="connsiteY188" fmla="*/ 496567 h 1013412"/>
                <a:gd name="connsiteX189" fmla="*/ 940191 w 946487"/>
                <a:gd name="connsiteY189" fmla="*/ 491967 h 1013412"/>
                <a:gd name="connsiteX190" fmla="*/ 943989 w 946487"/>
                <a:gd name="connsiteY190" fmla="*/ 481268 h 1013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946487" h="1013412">
                  <a:moveTo>
                    <a:pt x="943882" y="481215"/>
                  </a:moveTo>
                  <a:cubicBezTo>
                    <a:pt x="938693" y="473191"/>
                    <a:pt x="919008" y="441898"/>
                    <a:pt x="909219" y="426921"/>
                  </a:cubicBezTo>
                  <a:cubicBezTo>
                    <a:pt x="899430" y="411943"/>
                    <a:pt x="886325" y="390814"/>
                    <a:pt x="884399" y="387872"/>
                  </a:cubicBezTo>
                  <a:cubicBezTo>
                    <a:pt x="882473" y="384930"/>
                    <a:pt x="874236" y="381453"/>
                    <a:pt x="867924" y="377441"/>
                  </a:cubicBezTo>
                  <a:cubicBezTo>
                    <a:pt x="861611" y="373429"/>
                    <a:pt x="846794" y="366154"/>
                    <a:pt x="843906" y="365566"/>
                  </a:cubicBezTo>
                  <a:cubicBezTo>
                    <a:pt x="841017" y="364978"/>
                    <a:pt x="836150" y="368561"/>
                    <a:pt x="834491" y="370113"/>
                  </a:cubicBezTo>
                  <a:cubicBezTo>
                    <a:pt x="832833" y="371610"/>
                    <a:pt x="831175" y="373643"/>
                    <a:pt x="828286" y="371290"/>
                  </a:cubicBezTo>
                  <a:cubicBezTo>
                    <a:pt x="825398" y="368936"/>
                    <a:pt x="822990" y="365191"/>
                    <a:pt x="818069" y="359735"/>
                  </a:cubicBezTo>
                  <a:cubicBezTo>
                    <a:pt x="813202" y="354279"/>
                    <a:pt x="809243" y="353209"/>
                    <a:pt x="809243" y="350642"/>
                  </a:cubicBezTo>
                  <a:cubicBezTo>
                    <a:pt x="809243" y="348074"/>
                    <a:pt x="811115" y="347753"/>
                    <a:pt x="813362" y="344651"/>
                  </a:cubicBezTo>
                  <a:cubicBezTo>
                    <a:pt x="815609" y="341548"/>
                    <a:pt x="813255" y="336467"/>
                    <a:pt x="811918" y="330315"/>
                  </a:cubicBezTo>
                  <a:cubicBezTo>
                    <a:pt x="810581" y="324163"/>
                    <a:pt x="807959" y="321756"/>
                    <a:pt x="803947" y="316407"/>
                  </a:cubicBezTo>
                  <a:cubicBezTo>
                    <a:pt x="799936" y="311058"/>
                    <a:pt x="795335" y="306725"/>
                    <a:pt x="792928" y="304425"/>
                  </a:cubicBezTo>
                  <a:cubicBezTo>
                    <a:pt x="790521" y="302125"/>
                    <a:pt x="793196" y="298969"/>
                    <a:pt x="790040" y="296562"/>
                  </a:cubicBezTo>
                  <a:cubicBezTo>
                    <a:pt x="786884" y="294155"/>
                    <a:pt x="789933" y="293031"/>
                    <a:pt x="787472" y="291213"/>
                  </a:cubicBezTo>
                  <a:cubicBezTo>
                    <a:pt x="784958" y="289394"/>
                    <a:pt x="780197" y="287468"/>
                    <a:pt x="775222" y="285168"/>
                  </a:cubicBezTo>
                  <a:cubicBezTo>
                    <a:pt x="770248" y="282868"/>
                    <a:pt x="767466" y="283724"/>
                    <a:pt x="767252" y="279819"/>
                  </a:cubicBezTo>
                  <a:cubicBezTo>
                    <a:pt x="767038" y="275914"/>
                    <a:pt x="766075" y="268960"/>
                    <a:pt x="765808" y="263129"/>
                  </a:cubicBezTo>
                  <a:cubicBezTo>
                    <a:pt x="765541" y="257299"/>
                    <a:pt x="762438" y="232051"/>
                    <a:pt x="761582" y="226381"/>
                  </a:cubicBezTo>
                  <a:cubicBezTo>
                    <a:pt x="760726" y="220711"/>
                    <a:pt x="759763" y="219373"/>
                    <a:pt x="755752" y="212687"/>
                  </a:cubicBezTo>
                  <a:cubicBezTo>
                    <a:pt x="751740" y="206000"/>
                    <a:pt x="740988" y="183320"/>
                    <a:pt x="733232" y="170963"/>
                  </a:cubicBezTo>
                  <a:cubicBezTo>
                    <a:pt x="725475" y="158607"/>
                    <a:pt x="711835" y="130684"/>
                    <a:pt x="707449" y="123409"/>
                  </a:cubicBezTo>
                  <a:cubicBezTo>
                    <a:pt x="703062" y="116135"/>
                    <a:pt x="691027" y="95112"/>
                    <a:pt x="686533" y="86286"/>
                  </a:cubicBezTo>
                  <a:cubicBezTo>
                    <a:pt x="682040" y="77460"/>
                    <a:pt x="678403" y="71630"/>
                    <a:pt x="671556" y="68153"/>
                  </a:cubicBezTo>
                  <a:cubicBezTo>
                    <a:pt x="664762" y="64676"/>
                    <a:pt x="654973" y="57454"/>
                    <a:pt x="646040" y="52747"/>
                  </a:cubicBezTo>
                  <a:cubicBezTo>
                    <a:pt x="637107" y="48040"/>
                    <a:pt x="629030" y="42851"/>
                    <a:pt x="623627" y="38893"/>
                  </a:cubicBezTo>
                  <a:cubicBezTo>
                    <a:pt x="618225" y="34934"/>
                    <a:pt x="615336" y="33918"/>
                    <a:pt x="610201" y="30922"/>
                  </a:cubicBezTo>
                  <a:cubicBezTo>
                    <a:pt x="605066" y="27927"/>
                    <a:pt x="601375" y="25466"/>
                    <a:pt x="599342" y="22524"/>
                  </a:cubicBezTo>
                  <a:cubicBezTo>
                    <a:pt x="597309" y="19582"/>
                    <a:pt x="595063" y="20171"/>
                    <a:pt x="591318" y="17175"/>
                  </a:cubicBezTo>
                  <a:cubicBezTo>
                    <a:pt x="587574" y="14180"/>
                    <a:pt x="590141" y="10328"/>
                    <a:pt x="586183" y="10007"/>
                  </a:cubicBezTo>
                  <a:cubicBezTo>
                    <a:pt x="582278" y="9686"/>
                    <a:pt x="581315" y="7547"/>
                    <a:pt x="577838" y="3802"/>
                  </a:cubicBezTo>
                  <a:cubicBezTo>
                    <a:pt x="574362" y="58"/>
                    <a:pt x="572061" y="914"/>
                    <a:pt x="566498" y="1288"/>
                  </a:cubicBezTo>
                  <a:cubicBezTo>
                    <a:pt x="560935" y="1662"/>
                    <a:pt x="562112" y="-798"/>
                    <a:pt x="556870" y="272"/>
                  </a:cubicBezTo>
                  <a:cubicBezTo>
                    <a:pt x="551574" y="1395"/>
                    <a:pt x="550397" y="4765"/>
                    <a:pt x="543336" y="5942"/>
                  </a:cubicBezTo>
                  <a:cubicBezTo>
                    <a:pt x="536276" y="7119"/>
                    <a:pt x="524186" y="9847"/>
                    <a:pt x="517607" y="15891"/>
                  </a:cubicBezTo>
                  <a:cubicBezTo>
                    <a:pt x="510974" y="21882"/>
                    <a:pt x="514986" y="25520"/>
                    <a:pt x="509958" y="30387"/>
                  </a:cubicBezTo>
                  <a:cubicBezTo>
                    <a:pt x="504929" y="35255"/>
                    <a:pt x="481500" y="47933"/>
                    <a:pt x="472299" y="53870"/>
                  </a:cubicBezTo>
                  <a:cubicBezTo>
                    <a:pt x="463099" y="59808"/>
                    <a:pt x="445554" y="70453"/>
                    <a:pt x="435765" y="75909"/>
                  </a:cubicBezTo>
                  <a:cubicBezTo>
                    <a:pt x="425976" y="81365"/>
                    <a:pt x="407682" y="91154"/>
                    <a:pt x="399444" y="96717"/>
                  </a:cubicBezTo>
                  <a:cubicBezTo>
                    <a:pt x="391206" y="102280"/>
                    <a:pt x="368098" y="117739"/>
                    <a:pt x="363658" y="121751"/>
                  </a:cubicBezTo>
                  <a:cubicBezTo>
                    <a:pt x="359272" y="125763"/>
                    <a:pt x="344294" y="136515"/>
                    <a:pt x="336912" y="140152"/>
                  </a:cubicBezTo>
                  <a:cubicBezTo>
                    <a:pt x="329530" y="143790"/>
                    <a:pt x="312466" y="154060"/>
                    <a:pt x="308134" y="155879"/>
                  </a:cubicBezTo>
                  <a:cubicBezTo>
                    <a:pt x="303801" y="157698"/>
                    <a:pt x="304978" y="154435"/>
                    <a:pt x="301019" y="155879"/>
                  </a:cubicBezTo>
                  <a:cubicBezTo>
                    <a:pt x="297114" y="157323"/>
                    <a:pt x="268497" y="172568"/>
                    <a:pt x="260954" y="176473"/>
                  </a:cubicBezTo>
                  <a:cubicBezTo>
                    <a:pt x="253358" y="180431"/>
                    <a:pt x="242927" y="184818"/>
                    <a:pt x="234690" y="191932"/>
                  </a:cubicBezTo>
                  <a:cubicBezTo>
                    <a:pt x="226452" y="199047"/>
                    <a:pt x="212437" y="210654"/>
                    <a:pt x="208425" y="213596"/>
                  </a:cubicBezTo>
                  <a:cubicBezTo>
                    <a:pt x="204413" y="216592"/>
                    <a:pt x="206821" y="218945"/>
                    <a:pt x="209014" y="223064"/>
                  </a:cubicBezTo>
                  <a:cubicBezTo>
                    <a:pt x="211207" y="227183"/>
                    <a:pt x="214577" y="235260"/>
                    <a:pt x="216663" y="242910"/>
                  </a:cubicBezTo>
                  <a:cubicBezTo>
                    <a:pt x="218749" y="250559"/>
                    <a:pt x="218856" y="254036"/>
                    <a:pt x="221959" y="254410"/>
                  </a:cubicBezTo>
                  <a:cubicBezTo>
                    <a:pt x="225008" y="254785"/>
                    <a:pt x="225489" y="256497"/>
                    <a:pt x="225008" y="258048"/>
                  </a:cubicBezTo>
                  <a:cubicBezTo>
                    <a:pt x="224526" y="259599"/>
                    <a:pt x="224633" y="262916"/>
                    <a:pt x="228271" y="265323"/>
                  </a:cubicBezTo>
                  <a:cubicBezTo>
                    <a:pt x="231908" y="267730"/>
                    <a:pt x="235866" y="272704"/>
                    <a:pt x="236722" y="275593"/>
                  </a:cubicBezTo>
                  <a:cubicBezTo>
                    <a:pt x="237578" y="278482"/>
                    <a:pt x="233673" y="283456"/>
                    <a:pt x="230571" y="291534"/>
                  </a:cubicBezTo>
                  <a:cubicBezTo>
                    <a:pt x="227522" y="299611"/>
                    <a:pt x="225275" y="311860"/>
                    <a:pt x="221263" y="314856"/>
                  </a:cubicBezTo>
                  <a:cubicBezTo>
                    <a:pt x="217251" y="317851"/>
                    <a:pt x="216396" y="313893"/>
                    <a:pt x="214363" y="311593"/>
                  </a:cubicBezTo>
                  <a:cubicBezTo>
                    <a:pt x="212330" y="309293"/>
                    <a:pt x="208211" y="310363"/>
                    <a:pt x="203344" y="305816"/>
                  </a:cubicBezTo>
                  <a:cubicBezTo>
                    <a:pt x="198476" y="301323"/>
                    <a:pt x="200669" y="297578"/>
                    <a:pt x="196229" y="294422"/>
                  </a:cubicBezTo>
                  <a:cubicBezTo>
                    <a:pt x="191843" y="291266"/>
                    <a:pt x="191255" y="286345"/>
                    <a:pt x="189115" y="283296"/>
                  </a:cubicBezTo>
                  <a:cubicBezTo>
                    <a:pt x="187029" y="280247"/>
                    <a:pt x="184408" y="274684"/>
                    <a:pt x="180556" y="277733"/>
                  </a:cubicBezTo>
                  <a:cubicBezTo>
                    <a:pt x="176705" y="280782"/>
                    <a:pt x="171249" y="292015"/>
                    <a:pt x="169056" y="299504"/>
                  </a:cubicBezTo>
                  <a:cubicBezTo>
                    <a:pt x="166862" y="306993"/>
                    <a:pt x="166755" y="313037"/>
                    <a:pt x="162423" y="313679"/>
                  </a:cubicBezTo>
                  <a:cubicBezTo>
                    <a:pt x="158090" y="314374"/>
                    <a:pt x="155897" y="313572"/>
                    <a:pt x="155148" y="317637"/>
                  </a:cubicBezTo>
                  <a:cubicBezTo>
                    <a:pt x="154399" y="321649"/>
                    <a:pt x="156111" y="327533"/>
                    <a:pt x="155148" y="335397"/>
                  </a:cubicBezTo>
                  <a:cubicBezTo>
                    <a:pt x="154185" y="343260"/>
                    <a:pt x="148408" y="345988"/>
                    <a:pt x="149692" y="351765"/>
                  </a:cubicBezTo>
                  <a:cubicBezTo>
                    <a:pt x="150975" y="357542"/>
                    <a:pt x="149424" y="360324"/>
                    <a:pt x="146589" y="361929"/>
                  </a:cubicBezTo>
                  <a:cubicBezTo>
                    <a:pt x="143807" y="363533"/>
                    <a:pt x="143700" y="365726"/>
                    <a:pt x="145145" y="367706"/>
                  </a:cubicBezTo>
                  <a:cubicBezTo>
                    <a:pt x="146589" y="369631"/>
                    <a:pt x="146536" y="373536"/>
                    <a:pt x="142470" y="373590"/>
                  </a:cubicBezTo>
                  <a:cubicBezTo>
                    <a:pt x="138458" y="373643"/>
                    <a:pt x="137495" y="375034"/>
                    <a:pt x="134179" y="377548"/>
                  </a:cubicBezTo>
                  <a:cubicBezTo>
                    <a:pt x="130863" y="380062"/>
                    <a:pt x="125246" y="377815"/>
                    <a:pt x="119201" y="378404"/>
                  </a:cubicBezTo>
                  <a:cubicBezTo>
                    <a:pt x="113157" y="378992"/>
                    <a:pt x="112354" y="379795"/>
                    <a:pt x="109840" y="383860"/>
                  </a:cubicBezTo>
                  <a:cubicBezTo>
                    <a:pt x="107326" y="387979"/>
                    <a:pt x="104170" y="386214"/>
                    <a:pt x="104759" y="392044"/>
                  </a:cubicBezTo>
                  <a:cubicBezTo>
                    <a:pt x="105347" y="397875"/>
                    <a:pt x="107433" y="398891"/>
                    <a:pt x="106952" y="406113"/>
                  </a:cubicBezTo>
                  <a:cubicBezTo>
                    <a:pt x="106470" y="413280"/>
                    <a:pt x="103207" y="413762"/>
                    <a:pt x="100640" y="418202"/>
                  </a:cubicBezTo>
                  <a:cubicBezTo>
                    <a:pt x="98072" y="422588"/>
                    <a:pt x="99891" y="431254"/>
                    <a:pt x="98233" y="438956"/>
                  </a:cubicBezTo>
                  <a:cubicBezTo>
                    <a:pt x="96574" y="446552"/>
                    <a:pt x="99088" y="454469"/>
                    <a:pt x="98393" y="463723"/>
                  </a:cubicBezTo>
                  <a:cubicBezTo>
                    <a:pt x="97698" y="472924"/>
                    <a:pt x="96253" y="481536"/>
                    <a:pt x="93632" y="490308"/>
                  </a:cubicBezTo>
                  <a:cubicBezTo>
                    <a:pt x="91065" y="499081"/>
                    <a:pt x="92616" y="506730"/>
                    <a:pt x="90637" y="512614"/>
                  </a:cubicBezTo>
                  <a:cubicBezTo>
                    <a:pt x="88604" y="518498"/>
                    <a:pt x="81597" y="523099"/>
                    <a:pt x="81008" y="529143"/>
                  </a:cubicBezTo>
                  <a:cubicBezTo>
                    <a:pt x="80420" y="535188"/>
                    <a:pt x="77424" y="540056"/>
                    <a:pt x="73947" y="549256"/>
                  </a:cubicBezTo>
                  <a:cubicBezTo>
                    <a:pt x="70470" y="558457"/>
                    <a:pt x="71701" y="567978"/>
                    <a:pt x="69133" y="572846"/>
                  </a:cubicBezTo>
                  <a:cubicBezTo>
                    <a:pt x="66566" y="577714"/>
                    <a:pt x="67635" y="584133"/>
                    <a:pt x="65817" y="587717"/>
                  </a:cubicBezTo>
                  <a:cubicBezTo>
                    <a:pt x="63998" y="591301"/>
                    <a:pt x="65656" y="597345"/>
                    <a:pt x="64640" y="602801"/>
                  </a:cubicBezTo>
                  <a:cubicBezTo>
                    <a:pt x="63624" y="608257"/>
                    <a:pt x="64693" y="612055"/>
                    <a:pt x="64907" y="618046"/>
                  </a:cubicBezTo>
                  <a:cubicBezTo>
                    <a:pt x="65121" y="624037"/>
                    <a:pt x="64051" y="631794"/>
                    <a:pt x="65335" y="635913"/>
                  </a:cubicBezTo>
                  <a:cubicBezTo>
                    <a:pt x="66619" y="640031"/>
                    <a:pt x="66512" y="645648"/>
                    <a:pt x="66138" y="653137"/>
                  </a:cubicBezTo>
                  <a:cubicBezTo>
                    <a:pt x="65763" y="660626"/>
                    <a:pt x="66726" y="669077"/>
                    <a:pt x="66298" y="676673"/>
                  </a:cubicBezTo>
                  <a:cubicBezTo>
                    <a:pt x="65870" y="684216"/>
                    <a:pt x="65068" y="687104"/>
                    <a:pt x="63356" y="691437"/>
                  </a:cubicBezTo>
                  <a:cubicBezTo>
                    <a:pt x="61644" y="695770"/>
                    <a:pt x="63410" y="699354"/>
                    <a:pt x="60895" y="704863"/>
                  </a:cubicBezTo>
                  <a:cubicBezTo>
                    <a:pt x="58381" y="710426"/>
                    <a:pt x="59291" y="716685"/>
                    <a:pt x="59451" y="718825"/>
                  </a:cubicBezTo>
                  <a:cubicBezTo>
                    <a:pt x="59612" y="720964"/>
                    <a:pt x="60414" y="724655"/>
                    <a:pt x="57365" y="724976"/>
                  </a:cubicBezTo>
                  <a:cubicBezTo>
                    <a:pt x="55493" y="725190"/>
                    <a:pt x="54476" y="724495"/>
                    <a:pt x="52979" y="724174"/>
                  </a:cubicBezTo>
                  <a:cubicBezTo>
                    <a:pt x="52979" y="724174"/>
                    <a:pt x="52979" y="724174"/>
                    <a:pt x="52979" y="724174"/>
                  </a:cubicBezTo>
                  <a:cubicBezTo>
                    <a:pt x="52123" y="723746"/>
                    <a:pt x="50625" y="724067"/>
                    <a:pt x="49716" y="724174"/>
                  </a:cubicBezTo>
                  <a:cubicBezTo>
                    <a:pt x="48806" y="724281"/>
                    <a:pt x="48004" y="724976"/>
                    <a:pt x="48004" y="724976"/>
                  </a:cubicBezTo>
                  <a:cubicBezTo>
                    <a:pt x="48004" y="724976"/>
                    <a:pt x="48004" y="724976"/>
                    <a:pt x="48004" y="724976"/>
                  </a:cubicBezTo>
                  <a:cubicBezTo>
                    <a:pt x="44688" y="726634"/>
                    <a:pt x="44153" y="730218"/>
                    <a:pt x="41745" y="735300"/>
                  </a:cubicBezTo>
                  <a:cubicBezTo>
                    <a:pt x="39071" y="740970"/>
                    <a:pt x="39820" y="746052"/>
                    <a:pt x="41745" y="750545"/>
                  </a:cubicBezTo>
                  <a:cubicBezTo>
                    <a:pt x="43671" y="755038"/>
                    <a:pt x="42601" y="758034"/>
                    <a:pt x="42815" y="766004"/>
                  </a:cubicBezTo>
                  <a:cubicBezTo>
                    <a:pt x="43029" y="773974"/>
                    <a:pt x="46667" y="779698"/>
                    <a:pt x="48646" y="784405"/>
                  </a:cubicBezTo>
                  <a:cubicBezTo>
                    <a:pt x="50679" y="789113"/>
                    <a:pt x="52176" y="793980"/>
                    <a:pt x="53353" y="802165"/>
                  </a:cubicBezTo>
                  <a:cubicBezTo>
                    <a:pt x="54530" y="810295"/>
                    <a:pt x="55065" y="812595"/>
                    <a:pt x="56991" y="817677"/>
                  </a:cubicBezTo>
                  <a:cubicBezTo>
                    <a:pt x="58916" y="822759"/>
                    <a:pt x="59986" y="834848"/>
                    <a:pt x="61109" y="840411"/>
                  </a:cubicBezTo>
                  <a:cubicBezTo>
                    <a:pt x="62286" y="845974"/>
                    <a:pt x="60735" y="851323"/>
                    <a:pt x="57846" y="858812"/>
                  </a:cubicBezTo>
                  <a:cubicBezTo>
                    <a:pt x="54958" y="866301"/>
                    <a:pt x="50732" y="882188"/>
                    <a:pt x="48432" y="885772"/>
                  </a:cubicBezTo>
                  <a:cubicBezTo>
                    <a:pt x="46132" y="889302"/>
                    <a:pt x="43457" y="900750"/>
                    <a:pt x="40783" y="906206"/>
                  </a:cubicBezTo>
                  <a:cubicBezTo>
                    <a:pt x="38108" y="911662"/>
                    <a:pt x="34952" y="922200"/>
                    <a:pt x="32812" y="928458"/>
                  </a:cubicBezTo>
                  <a:cubicBezTo>
                    <a:pt x="30726" y="934717"/>
                    <a:pt x="29335" y="941403"/>
                    <a:pt x="27891" y="944452"/>
                  </a:cubicBezTo>
                  <a:cubicBezTo>
                    <a:pt x="26393" y="947501"/>
                    <a:pt x="26875" y="951246"/>
                    <a:pt x="29817" y="952957"/>
                  </a:cubicBezTo>
                  <a:cubicBezTo>
                    <a:pt x="32759" y="954616"/>
                    <a:pt x="32277" y="957665"/>
                    <a:pt x="29656" y="956648"/>
                  </a:cubicBezTo>
                  <a:cubicBezTo>
                    <a:pt x="27089" y="955632"/>
                    <a:pt x="25377" y="956648"/>
                    <a:pt x="23879" y="959109"/>
                  </a:cubicBezTo>
                  <a:cubicBezTo>
                    <a:pt x="22328" y="961623"/>
                    <a:pt x="21205" y="965902"/>
                    <a:pt x="20188" y="967989"/>
                  </a:cubicBezTo>
                  <a:cubicBezTo>
                    <a:pt x="19172" y="970075"/>
                    <a:pt x="18316" y="972696"/>
                    <a:pt x="21258" y="973712"/>
                  </a:cubicBezTo>
                  <a:cubicBezTo>
                    <a:pt x="24200" y="974728"/>
                    <a:pt x="25538" y="976119"/>
                    <a:pt x="23719" y="977777"/>
                  </a:cubicBezTo>
                  <a:cubicBezTo>
                    <a:pt x="21900" y="979436"/>
                    <a:pt x="17353" y="977350"/>
                    <a:pt x="16337" y="980131"/>
                  </a:cubicBezTo>
                  <a:cubicBezTo>
                    <a:pt x="15321" y="982913"/>
                    <a:pt x="11576" y="994841"/>
                    <a:pt x="7939" y="998693"/>
                  </a:cubicBezTo>
                  <a:cubicBezTo>
                    <a:pt x="4301" y="1002491"/>
                    <a:pt x="-1208" y="1007091"/>
                    <a:pt x="236" y="1012066"/>
                  </a:cubicBezTo>
                  <a:cubicBezTo>
                    <a:pt x="6708" y="1012708"/>
                    <a:pt x="16711" y="1013510"/>
                    <a:pt x="22221" y="1013403"/>
                  </a:cubicBezTo>
                  <a:cubicBezTo>
                    <a:pt x="24949" y="1013349"/>
                    <a:pt x="27998" y="1010621"/>
                    <a:pt x="30887" y="1006930"/>
                  </a:cubicBezTo>
                  <a:cubicBezTo>
                    <a:pt x="33080" y="1003828"/>
                    <a:pt x="35487" y="1000084"/>
                    <a:pt x="37734" y="996500"/>
                  </a:cubicBezTo>
                  <a:cubicBezTo>
                    <a:pt x="39285" y="993771"/>
                    <a:pt x="40622" y="991204"/>
                    <a:pt x="41692" y="989225"/>
                  </a:cubicBezTo>
                  <a:lnTo>
                    <a:pt x="42601" y="987513"/>
                  </a:lnTo>
                  <a:cubicBezTo>
                    <a:pt x="43029" y="986657"/>
                    <a:pt x="43457" y="985908"/>
                    <a:pt x="43832" y="985159"/>
                  </a:cubicBezTo>
                  <a:cubicBezTo>
                    <a:pt x="47576" y="977938"/>
                    <a:pt x="49502" y="974301"/>
                    <a:pt x="60361" y="970877"/>
                  </a:cubicBezTo>
                  <a:cubicBezTo>
                    <a:pt x="68919" y="968202"/>
                    <a:pt x="72129" y="968042"/>
                    <a:pt x="79136" y="967721"/>
                  </a:cubicBezTo>
                  <a:cubicBezTo>
                    <a:pt x="81383" y="967614"/>
                    <a:pt x="84057" y="967454"/>
                    <a:pt x="87481" y="967240"/>
                  </a:cubicBezTo>
                  <a:cubicBezTo>
                    <a:pt x="101068" y="966277"/>
                    <a:pt x="104705" y="965635"/>
                    <a:pt x="115938" y="960286"/>
                  </a:cubicBezTo>
                  <a:cubicBezTo>
                    <a:pt x="120271" y="958200"/>
                    <a:pt x="123588" y="956327"/>
                    <a:pt x="126209" y="954830"/>
                  </a:cubicBezTo>
                  <a:cubicBezTo>
                    <a:pt x="130595" y="952315"/>
                    <a:pt x="133805" y="950497"/>
                    <a:pt x="138030" y="949962"/>
                  </a:cubicBezTo>
                  <a:cubicBezTo>
                    <a:pt x="142417" y="949373"/>
                    <a:pt x="145947" y="947448"/>
                    <a:pt x="148889" y="944024"/>
                  </a:cubicBezTo>
                  <a:cubicBezTo>
                    <a:pt x="151564" y="940868"/>
                    <a:pt x="158785" y="935733"/>
                    <a:pt x="177186" y="936215"/>
                  </a:cubicBezTo>
                  <a:cubicBezTo>
                    <a:pt x="188366" y="936535"/>
                    <a:pt x="194250" y="934663"/>
                    <a:pt x="200509" y="932631"/>
                  </a:cubicBezTo>
                  <a:cubicBezTo>
                    <a:pt x="203130" y="931775"/>
                    <a:pt x="205858" y="930919"/>
                    <a:pt x="208960" y="930277"/>
                  </a:cubicBezTo>
                  <a:cubicBezTo>
                    <a:pt x="210619" y="929902"/>
                    <a:pt x="212544" y="929475"/>
                    <a:pt x="214577" y="928993"/>
                  </a:cubicBezTo>
                  <a:cubicBezTo>
                    <a:pt x="224847" y="926586"/>
                    <a:pt x="238969" y="923270"/>
                    <a:pt x="251326" y="924179"/>
                  </a:cubicBezTo>
                  <a:cubicBezTo>
                    <a:pt x="251593" y="924179"/>
                    <a:pt x="251861" y="924286"/>
                    <a:pt x="252075" y="924339"/>
                  </a:cubicBezTo>
                  <a:cubicBezTo>
                    <a:pt x="256514" y="923911"/>
                    <a:pt x="260740" y="923590"/>
                    <a:pt x="264164" y="923376"/>
                  </a:cubicBezTo>
                  <a:cubicBezTo>
                    <a:pt x="266464" y="922521"/>
                    <a:pt x="269566" y="921772"/>
                    <a:pt x="274594" y="921558"/>
                  </a:cubicBezTo>
                  <a:cubicBezTo>
                    <a:pt x="282511" y="921183"/>
                    <a:pt x="289144" y="919472"/>
                    <a:pt x="295296" y="918455"/>
                  </a:cubicBezTo>
                  <a:cubicBezTo>
                    <a:pt x="301501" y="917439"/>
                    <a:pt x="302784" y="918081"/>
                    <a:pt x="304871" y="920274"/>
                  </a:cubicBezTo>
                  <a:cubicBezTo>
                    <a:pt x="306957" y="922414"/>
                    <a:pt x="311557" y="922307"/>
                    <a:pt x="316425" y="922093"/>
                  </a:cubicBezTo>
                  <a:cubicBezTo>
                    <a:pt x="321293" y="921879"/>
                    <a:pt x="320437" y="919793"/>
                    <a:pt x="325037" y="920220"/>
                  </a:cubicBezTo>
                  <a:cubicBezTo>
                    <a:pt x="329637" y="920648"/>
                    <a:pt x="329209" y="923537"/>
                    <a:pt x="332579" y="922093"/>
                  </a:cubicBezTo>
                  <a:cubicBezTo>
                    <a:pt x="335949" y="920648"/>
                    <a:pt x="337875" y="918830"/>
                    <a:pt x="341566" y="916637"/>
                  </a:cubicBezTo>
                  <a:cubicBezTo>
                    <a:pt x="345257" y="914390"/>
                    <a:pt x="344134" y="911822"/>
                    <a:pt x="343866" y="908238"/>
                  </a:cubicBezTo>
                  <a:cubicBezTo>
                    <a:pt x="343599" y="904654"/>
                    <a:pt x="338624" y="886093"/>
                    <a:pt x="337875" y="880423"/>
                  </a:cubicBezTo>
                  <a:cubicBezTo>
                    <a:pt x="337180" y="874753"/>
                    <a:pt x="341138" y="876197"/>
                    <a:pt x="340550" y="872720"/>
                  </a:cubicBezTo>
                  <a:cubicBezTo>
                    <a:pt x="339961" y="869243"/>
                    <a:pt x="338624" y="862664"/>
                    <a:pt x="338410" y="853570"/>
                  </a:cubicBezTo>
                  <a:cubicBezTo>
                    <a:pt x="338196" y="844476"/>
                    <a:pt x="336377" y="832708"/>
                    <a:pt x="338463" y="827199"/>
                  </a:cubicBezTo>
                  <a:cubicBezTo>
                    <a:pt x="340550" y="821742"/>
                    <a:pt x="340336" y="816714"/>
                    <a:pt x="340550" y="811526"/>
                  </a:cubicBezTo>
                  <a:cubicBezTo>
                    <a:pt x="340764" y="806337"/>
                    <a:pt x="339854" y="794034"/>
                    <a:pt x="339908" y="787989"/>
                  </a:cubicBezTo>
                  <a:cubicBezTo>
                    <a:pt x="339961" y="781945"/>
                    <a:pt x="343064" y="781677"/>
                    <a:pt x="347878" y="781677"/>
                  </a:cubicBezTo>
                  <a:cubicBezTo>
                    <a:pt x="352692" y="781677"/>
                    <a:pt x="352318" y="779163"/>
                    <a:pt x="352264" y="776061"/>
                  </a:cubicBezTo>
                  <a:cubicBezTo>
                    <a:pt x="352211" y="772958"/>
                    <a:pt x="352532" y="770444"/>
                    <a:pt x="351087" y="768144"/>
                  </a:cubicBezTo>
                  <a:cubicBezTo>
                    <a:pt x="349643" y="765844"/>
                    <a:pt x="347557" y="760495"/>
                    <a:pt x="344775" y="755199"/>
                  </a:cubicBezTo>
                  <a:cubicBezTo>
                    <a:pt x="341994" y="749903"/>
                    <a:pt x="339747" y="742735"/>
                    <a:pt x="337340" y="737868"/>
                  </a:cubicBezTo>
                  <a:cubicBezTo>
                    <a:pt x="335254" y="733588"/>
                    <a:pt x="335842" y="732090"/>
                    <a:pt x="337822" y="731074"/>
                  </a:cubicBezTo>
                  <a:cubicBezTo>
                    <a:pt x="340657" y="730004"/>
                    <a:pt x="348039" y="727116"/>
                    <a:pt x="352585" y="725297"/>
                  </a:cubicBezTo>
                  <a:cubicBezTo>
                    <a:pt x="360556" y="722034"/>
                    <a:pt x="377031" y="715829"/>
                    <a:pt x="386071" y="712620"/>
                  </a:cubicBezTo>
                  <a:cubicBezTo>
                    <a:pt x="395111" y="709464"/>
                    <a:pt x="400621" y="708126"/>
                    <a:pt x="405328" y="705345"/>
                  </a:cubicBezTo>
                  <a:cubicBezTo>
                    <a:pt x="410035" y="702563"/>
                    <a:pt x="436514" y="683092"/>
                    <a:pt x="450475" y="672287"/>
                  </a:cubicBezTo>
                  <a:cubicBezTo>
                    <a:pt x="464490" y="661428"/>
                    <a:pt x="465934" y="657737"/>
                    <a:pt x="472032" y="656935"/>
                  </a:cubicBezTo>
                  <a:cubicBezTo>
                    <a:pt x="478184" y="656186"/>
                    <a:pt x="530124" y="648965"/>
                    <a:pt x="549702" y="647841"/>
                  </a:cubicBezTo>
                  <a:cubicBezTo>
                    <a:pt x="569280" y="646664"/>
                    <a:pt x="593993" y="642866"/>
                    <a:pt x="610522" y="642064"/>
                  </a:cubicBezTo>
                  <a:cubicBezTo>
                    <a:pt x="626997" y="641315"/>
                    <a:pt x="643687" y="641101"/>
                    <a:pt x="655027" y="639550"/>
                  </a:cubicBezTo>
                  <a:cubicBezTo>
                    <a:pt x="666367" y="637999"/>
                    <a:pt x="678403" y="634896"/>
                    <a:pt x="686373" y="633666"/>
                  </a:cubicBezTo>
                  <a:cubicBezTo>
                    <a:pt x="694343" y="632436"/>
                    <a:pt x="697018" y="629975"/>
                    <a:pt x="701886" y="625535"/>
                  </a:cubicBezTo>
                  <a:cubicBezTo>
                    <a:pt x="706753" y="621095"/>
                    <a:pt x="720929" y="610504"/>
                    <a:pt x="728578" y="604673"/>
                  </a:cubicBezTo>
                  <a:cubicBezTo>
                    <a:pt x="736227" y="598843"/>
                    <a:pt x="738153" y="598575"/>
                    <a:pt x="746765" y="594082"/>
                  </a:cubicBezTo>
                  <a:cubicBezTo>
                    <a:pt x="755377" y="589642"/>
                    <a:pt x="764364" y="584507"/>
                    <a:pt x="774741" y="579639"/>
                  </a:cubicBezTo>
                  <a:cubicBezTo>
                    <a:pt x="785118" y="574772"/>
                    <a:pt x="794159" y="568727"/>
                    <a:pt x="799989" y="565625"/>
                  </a:cubicBezTo>
                  <a:cubicBezTo>
                    <a:pt x="805820" y="562522"/>
                    <a:pt x="805766" y="560168"/>
                    <a:pt x="803252" y="557708"/>
                  </a:cubicBezTo>
                  <a:cubicBezTo>
                    <a:pt x="800738" y="555247"/>
                    <a:pt x="802075" y="551877"/>
                    <a:pt x="803947" y="547063"/>
                  </a:cubicBezTo>
                  <a:cubicBezTo>
                    <a:pt x="805820" y="542249"/>
                    <a:pt x="807371" y="540965"/>
                    <a:pt x="810741" y="537916"/>
                  </a:cubicBezTo>
                  <a:cubicBezTo>
                    <a:pt x="814164" y="534920"/>
                    <a:pt x="818123" y="535348"/>
                    <a:pt x="820904" y="534065"/>
                  </a:cubicBezTo>
                  <a:cubicBezTo>
                    <a:pt x="823686" y="532781"/>
                    <a:pt x="826895" y="533209"/>
                    <a:pt x="830319" y="532834"/>
                  </a:cubicBezTo>
                  <a:cubicBezTo>
                    <a:pt x="833742" y="532460"/>
                    <a:pt x="834063" y="529518"/>
                    <a:pt x="832351" y="527860"/>
                  </a:cubicBezTo>
                  <a:cubicBezTo>
                    <a:pt x="830640" y="526201"/>
                    <a:pt x="829089" y="523099"/>
                    <a:pt x="827484" y="519729"/>
                  </a:cubicBezTo>
                  <a:cubicBezTo>
                    <a:pt x="825879" y="516305"/>
                    <a:pt x="828179" y="513470"/>
                    <a:pt x="831335" y="513952"/>
                  </a:cubicBezTo>
                  <a:cubicBezTo>
                    <a:pt x="834438" y="514487"/>
                    <a:pt x="833849" y="518552"/>
                    <a:pt x="835080" y="521120"/>
                  </a:cubicBezTo>
                  <a:cubicBezTo>
                    <a:pt x="836256" y="523687"/>
                    <a:pt x="837594" y="526897"/>
                    <a:pt x="839947" y="527325"/>
                  </a:cubicBezTo>
                  <a:cubicBezTo>
                    <a:pt x="842355" y="527753"/>
                    <a:pt x="845136" y="526683"/>
                    <a:pt x="847008" y="523420"/>
                  </a:cubicBezTo>
                  <a:cubicBezTo>
                    <a:pt x="848881" y="520157"/>
                    <a:pt x="847704" y="516626"/>
                    <a:pt x="849094" y="512133"/>
                  </a:cubicBezTo>
                  <a:cubicBezTo>
                    <a:pt x="850432" y="507693"/>
                    <a:pt x="853106" y="503788"/>
                    <a:pt x="856262" y="504109"/>
                  </a:cubicBezTo>
                  <a:cubicBezTo>
                    <a:pt x="859365" y="504430"/>
                    <a:pt x="860328" y="511331"/>
                    <a:pt x="863377" y="512026"/>
                  </a:cubicBezTo>
                  <a:cubicBezTo>
                    <a:pt x="866372" y="512721"/>
                    <a:pt x="866479" y="509672"/>
                    <a:pt x="871293" y="509244"/>
                  </a:cubicBezTo>
                  <a:cubicBezTo>
                    <a:pt x="876108" y="508816"/>
                    <a:pt x="876964" y="511384"/>
                    <a:pt x="881403" y="509672"/>
                  </a:cubicBezTo>
                  <a:cubicBezTo>
                    <a:pt x="885843" y="507961"/>
                    <a:pt x="897344" y="504056"/>
                    <a:pt x="904351" y="501863"/>
                  </a:cubicBezTo>
                  <a:cubicBezTo>
                    <a:pt x="911412" y="499669"/>
                    <a:pt x="909166" y="496727"/>
                    <a:pt x="914943" y="494962"/>
                  </a:cubicBezTo>
                  <a:cubicBezTo>
                    <a:pt x="920720" y="493197"/>
                    <a:pt x="921736" y="496032"/>
                    <a:pt x="926283" y="496567"/>
                  </a:cubicBezTo>
                  <a:cubicBezTo>
                    <a:pt x="930776" y="497102"/>
                    <a:pt x="934895" y="493946"/>
                    <a:pt x="940191" y="491967"/>
                  </a:cubicBezTo>
                  <a:cubicBezTo>
                    <a:pt x="945486" y="489987"/>
                    <a:pt x="949177" y="489292"/>
                    <a:pt x="943989" y="481268"/>
                  </a:cubicBezTo>
                  <a:close/>
                </a:path>
              </a:pathLst>
            </a:custGeom>
            <a:solidFill>
              <a:srgbClr val="C7E1B5"/>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59" name="Frihandsfigur: Form 58">
              <a:extLst>
                <a:ext uri="{FF2B5EF4-FFF2-40B4-BE49-F238E27FC236}">
                  <a16:creationId xmlns:a16="http://schemas.microsoft.com/office/drawing/2014/main" id="{09ED81B2-58EA-E74B-9682-BE63C5D6842B}"/>
                </a:ext>
              </a:extLst>
            </p:cNvPr>
            <p:cNvSpPr/>
            <p:nvPr/>
          </p:nvSpPr>
          <p:spPr>
            <a:xfrm>
              <a:off x="2259242" y="5041982"/>
              <a:ext cx="48509" cy="48893"/>
            </a:xfrm>
            <a:custGeom>
              <a:avLst/>
              <a:gdLst>
                <a:gd name="connsiteX0" fmla="*/ 11761 w 48509"/>
                <a:gd name="connsiteY0" fmla="*/ 9784 h 48893"/>
                <a:gd name="connsiteX1" fmla="*/ 15933 w 48509"/>
                <a:gd name="connsiteY1" fmla="*/ 851 h 48893"/>
                <a:gd name="connsiteX2" fmla="*/ 31660 w 48509"/>
                <a:gd name="connsiteY2" fmla="*/ 1493 h 48893"/>
                <a:gd name="connsiteX3" fmla="*/ 38132 w 48509"/>
                <a:gd name="connsiteY3" fmla="*/ 10052 h 48893"/>
                <a:gd name="connsiteX4" fmla="*/ 46316 w 48509"/>
                <a:gd name="connsiteY4" fmla="*/ 10052 h 48893"/>
                <a:gd name="connsiteX5" fmla="*/ 48509 w 48509"/>
                <a:gd name="connsiteY5" fmla="*/ 19787 h 48893"/>
                <a:gd name="connsiteX6" fmla="*/ 44605 w 48509"/>
                <a:gd name="connsiteY6" fmla="*/ 28506 h 48893"/>
                <a:gd name="connsiteX7" fmla="*/ 44498 w 48509"/>
                <a:gd name="connsiteY7" fmla="*/ 39954 h 48893"/>
                <a:gd name="connsiteX8" fmla="*/ 38934 w 48509"/>
                <a:gd name="connsiteY8" fmla="*/ 46587 h 48893"/>
                <a:gd name="connsiteX9" fmla="*/ 28450 w 48509"/>
                <a:gd name="connsiteY9" fmla="*/ 48031 h 48893"/>
                <a:gd name="connsiteX10" fmla="*/ 19089 w 48509"/>
                <a:gd name="connsiteY10" fmla="*/ 47014 h 48893"/>
                <a:gd name="connsiteX11" fmla="*/ 17003 w 48509"/>
                <a:gd name="connsiteY11" fmla="*/ 31288 h 48893"/>
                <a:gd name="connsiteX12" fmla="*/ 17270 w 48509"/>
                <a:gd name="connsiteY12" fmla="*/ 20536 h 48893"/>
                <a:gd name="connsiteX13" fmla="*/ 12349 w 48509"/>
                <a:gd name="connsiteY13" fmla="*/ 22087 h 48893"/>
                <a:gd name="connsiteX14" fmla="*/ 2881 w 48509"/>
                <a:gd name="connsiteY14" fmla="*/ 23639 h 48893"/>
                <a:gd name="connsiteX15" fmla="*/ 260 w 48509"/>
                <a:gd name="connsiteY15" fmla="*/ 16899 h 48893"/>
                <a:gd name="connsiteX16" fmla="*/ 1544 w 48509"/>
                <a:gd name="connsiteY16" fmla="*/ 9089 h 48893"/>
                <a:gd name="connsiteX17" fmla="*/ 9995 w 48509"/>
                <a:gd name="connsiteY17" fmla="*/ 13903 h 48893"/>
                <a:gd name="connsiteX18" fmla="*/ 11814 w 48509"/>
                <a:gd name="connsiteY18" fmla="*/ 9891 h 4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509" h="48893">
                  <a:moveTo>
                    <a:pt x="11761" y="9784"/>
                  </a:moveTo>
                  <a:cubicBezTo>
                    <a:pt x="12777" y="5772"/>
                    <a:pt x="10584" y="1975"/>
                    <a:pt x="15933" y="851"/>
                  </a:cubicBezTo>
                  <a:cubicBezTo>
                    <a:pt x="21229" y="-326"/>
                    <a:pt x="29199" y="-433"/>
                    <a:pt x="31660" y="1493"/>
                  </a:cubicBezTo>
                  <a:cubicBezTo>
                    <a:pt x="34120" y="3419"/>
                    <a:pt x="35030" y="8875"/>
                    <a:pt x="38132" y="10052"/>
                  </a:cubicBezTo>
                  <a:cubicBezTo>
                    <a:pt x="41235" y="11229"/>
                    <a:pt x="44765" y="8768"/>
                    <a:pt x="46316" y="10052"/>
                  </a:cubicBezTo>
                  <a:cubicBezTo>
                    <a:pt x="47868" y="11336"/>
                    <a:pt x="48509" y="15775"/>
                    <a:pt x="48509" y="19787"/>
                  </a:cubicBezTo>
                  <a:cubicBezTo>
                    <a:pt x="48509" y="23799"/>
                    <a:pt x="45514" y="25350"/>
                    <a:pt x="44605" y="28506"/>
                  </a:cubicBezTo>
                  <a:cubicBezTo>
                    <a:pt x="43695" y="31609"/>
                    <a:pt x="46423" y="36049"/>
                    <a:pt x="44498" y="39954"/>
                  </a:cubicBezTo>
                  <a:cubicBezTo>
                    <a:pt x="42572" y="43858"/>
                    <a:pt x="42037" y="45677"/>
                    <a:pt x="38934" y="46587"/>
                  </a:cubicBezTo>
                  <a:cubicBezTo>
                    <a:pt x="35832" y="47496"/>
                    <a:pt x="31553" y="47496"/>
                    <a:pt x="28450" y="48031"/>
                  </a:cubicBezTo>
                  <a:cubicBezTo>
                    <a:pt x="25348" y="48566"/>
                    <a:pt x="21550" y="50117"/>
                    <a:pt x="19089" y="47014"/>
                  </a:cubicBezTo>
                  <a:cubicBezTo>
                    <a:pt x="16628" y="43912"/>
                    <a:pt x="15987" y="37279"/>
                    <a:pt x="17003" y="31288"/>
                  </a:cubicBezTo>
                  <a:cubicBezTo>
                    <a:pt x="18019" y="25297"/>
                    <a:pt x="18554" y="21285"/>
                    <a:pt x="17270" y="20536"/>
                  </a:cubicBezTo>
                  <a:cubicBezTo>
                    <a:pt x="15987" y="19734"/>
                    <a:pt x="14649" y="21338"/>
                    <a:pt x="12349" y="22087"/>
                  </a:cubicBezTo>
                  <a:cubicBezTo>
                    <a:pt x="9995" y="22890"/>
                    <a:pt x="4325" y="25190"/>
                    <a:pt x="2881" y="23639"/>
                  </a:cubicBezTo>
                  <a:cubicBezTo>
                    <a:pt x="1437" y="22087"/>
                    <a:pt x="-756" y="22462"/>
                    <a:pt x="260" y="16899"/>
                  </a:cubicBezTo>
                  <a:cubicBezTo>
                    <a:pt x="1276" y="11336"/>
                    <a:pt x="-1291" y="7966"/>
                    <a:pt x="1544" y="9089"/>
                  </a:cubicBezTo>
                  <a:cubicBezTo>
                    <a:pt x="4379" y="10266"/>
                    <a:pt x="7642" y="16631"/>
                    <a:pt x="9995" y="13903"/>
                  </a:cubicBezTo>
                  <a:cubicBezTo>
                    <a:pt x="12349" y="11175"/>
                    <a:pt x="11814" y="9891"/>
                    <a:pt x="11814" y="9891"/>
                  </a:cubicBezTo>
                </a:path>
              </a:pathLst>
            </a:custGeom>
            <a:solidFill>
              <a:srgbClr val="9DC3E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sp>
          <p:nvSpPr>
            <p:cNvPr id="60" name="Frihandsfigur: Form 59">
              <a:extLst>
                <a:ext uri="{FF2B5EF4-FFF2-40B4-BE49-F238E27FC236}">
                  <a16:creationId xmlns:a16="http://schemas.microsoft.com/office/drawing/2014/main" id="{6DE85F03-DD47-5DEC-598A-8DFD5C0022C1}"/>
                </a:ext>
              </a:extLst>
            </p:cNvPr>
            <p:cNvSpPr/>
            <p:nvPr/>
          </p:nvSpPr>
          <p:spPr>
            <a:xfrm>
              <a:off x="2137082" y="5012717"/>
              <a:ext cx="44717" cy="44834"/>
            </a:xfrm>
            <a:custGeom>
              <a:avLst/>
              <a:gdLst>
                <a:gd name="connsiteX0" fmla="*/ 24531 w 44717"/>
                <a:gd name="connsiteY0" fmla="*/ 267 h 44834"/>
                <a:gd name="connsiteX1" fmla="*/ 26296 w 44717"/>
                <a:gd name="connsiteY1" fmla="*/ 6259 h 44834"/>
                <a:gd name="connsiteX2" fmla="*/ 36513 w 44717"/>
                <a:gd name="connsiteY2" fmla="*/ 2728 h 44834"/>
                <a:gd name="connsiteX3" fmla="*/ 43199 w 44717"/>
                <a:gd name="connsiteY3" fmla="*/ 4386 h 44834"/>
                <a:gd name="connsiteX4" fmla="*/ 43627 w 44717"/>
                <a:gd name="connsiteY4" fmla="*/ 11501 h 44834"/>
                <a:gd name="connsiteX5" fmla="*/ 35443 w 44717"/>
                <a:gd name="connsiteY5" fmla="*/ 15459 h 44834"/>
                <a:gd name="connsiteX6" fmla="*/ 35871 w 44717"/>
                <a:gd name="connsiteY6" fmla="*/ 22306 h 44834"/>
                <a:gd name="connsiteX7" fmla="*/ 34480 w 44717"/>
                <a:gd name="connsiteY7" fmla="*/ 29153 h 44834"/>
                <a:gd name="connsiteX8" fmla="*/ 22177 w 44717"/>
                <a:gd name="connsiteY8" fmla="*/ 27762 h 44834"/>
                <a:gd name="connsiteX9" fmla="*/ 19021 w 44717"/>
                <a:gd name="connsiteY9" fmla="*/ 32790 h 44834"/>
                <a:gd name="connsiteX10" fmla="*/ 20412 w 44717"/>
                <a:gd name="connsiteY10" fmla="*/ 42365 h 44834"/>
                <a:gd name="connsiteX11" fmla="*/ 8965 w 44717"/>
                <a:gd name="connsiteY11" fmla="*/ 43435 h 44834"/>
                <a:gd name="connsiteX12" fmla="*/ 4043 w 44717"/>
                <a:gd name="connsiteY12" fmla="*/ 11340 h 44834"/>
                <a:gd name="connsiteX13" fmla="*/ 20144 w 44717"/>
                <a:gd name="connsiteY13" fmla="*/ 0 h 44834"/>
                <a:gd name="connsiteX14" fmla="*/ 24531 w 44717"/>
                <a:gd name="connsiteY14" fmla="*/ 267 h 4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4717" h="44834">
                  <a:moveTo>
                    <a:pt x="24531" y="267"/>
                  </a:moveTo>
                  <a:cubicBezTo>
                    <a:pt x="24531" y="1070"/>
                    <a:pt x="24370" y="5884"/>
                    <a:pt x="26296" y="6259"/>
                  </a:cubicBezTo>
                  <a:cubicBezTo>
                    <a:pt x="28222" y="6686"/>
                    <a:pt x="32447" y="3637"/>
                    <a:pt x="36513" y="2728"/>
                  </a:cubicBezTo>
                  <a:cubicBezTo>
                    <a:pt x="40632" y="1765"/>
                    <a:pt x="41701" y="695"/>
                    <a:pt x="43199" y="4386"/>
                  </a:cubicBezTo>
                  <a:cubicBezTo>
                    <a:pt x="44697" y="8077"/>
                    <a:pt x="45499" y="10270"/>
                    <a:pt x="43627" y="11501"/>
                  </a:cubicBezTo>
                  <a:cubicBezTo>
                    <a:pt x="41701" y="12731"/>
                    <a:pt x="36406" y="14068"/>
                    <a:pt x="35443" y="15459"/>
                  </a:cubicBezTo>
                  <a:cubicBezTo>
                    <a:pt x="34480" y="16850"/>
                    <a:pt x="35175" y="19257"/>
                    <a:pt x="35871" y="22306"/>
                  </a:cubicBezTo>
                  <a:cubicBezTo>
                    <a:pt x="36566" y="25302"/>
                    <a:pt x="37636" y="28297"/>
                    <a:pt x="34480" y="29153"/>
                  </a:cubicBezTo>
                  <a:cubicBezTo>
                    <a:pt x="31324" y="29955"/>
                    <a:pt x="23675" y="26264"/>
                    <a:pt x="22177" y="27762"/>
                  </a:cubicBezTo>
                  <a:cubicBezTo>
                    <a:pt x="20679" y="29260"/>
                    <a:pt x="17951" y="29688"/>
                    <a:pt x="19021" y="32790"/>
                  </a:cubicBezTo>
                  <a:cubicBezTo>
                    <a:pt x="20091" y="35946"/>
                    <a:pt x="21642" y="41135"/>
                    <a:pt x="20412" y="42365"/>
                  </a:cubicBezTo>
                  <a:cubicBezTo>
                    <a:pt x="19181" y="43596"/>
                    <a:pt x="12762" y="46591"/>
                    <a:pt x="8965" y="43435"/>
                  </a:cubicBezTo>
                  <a:cubicBezTo>
                    <a:pt x="5167" y="40279"/>
                    <a:pt x="-5906" y="22520"/>
                    <a:pt x="4043" y="11340"/>
                  </a:cubicBezTo>
                  <a:cubicBezTo>
                    <a:pt x="13993" y="160"/>
                    <a:pt x="16614" y="0"/>
                    <a:pt x="20144" y="0"/>
                  </a:cubicBezTo>
                  <a:cubicBezTo>
                    <a:pt x="23675" y="0"/>
                    <a:pt x="24531" y="267"/>
                    <a:pt x="24531" y="267"/>
                  </a:cubicBezTo>
                </a:path>
              </a:pathLst>
            </a:custGeom>
            <a:solidFill>
              <a:srgbClr val="9DC3E6"/>
            </a:solidFill>
            <a:ln w="5333"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rgbClr val="333333"/>
                </a:solidFill>
                <a:effectLst/>
                <a:uLnTx/>
                <a:uFillTx/>
              </a:endParaRPr>
            </a:p>
          </p:txBody>
        </p:sp>
      </p:grpSp>
      <p:sp>
        <p:nvSpPr>
          <p:cNvPr id="61" name="textruta 60">
            <a:extLst>
              <a:ext uri="{FF2B5EF4-FFF2-40B4-BE49-F238E27FC236}">
                <a16:creationId xmlns:a16="http://schemas.microsoft.com/office/drawing/2014/main" id="{54A4B752-B8F2-EE5B-3CA2-18BF4FD61A9F}"/>
              </a:ext>
            </a:extLst>
          </p:cNvPr>
          <p:cNvSpPr txBox="1"/>
          <p:nvPr/>
        </p:nvSpPr>
        <p:spPr>
          <a:xfrm>
            <a:off x="6162910" y="3560820"/>
            <a:ext cx="1318400" cy="369332"/>
          </a:xfrm>
          <a:prstGeom prst="rect">
            <a:avLst/>
          </a:prstGeom>
          <a:noFill/>
        </p:spPr>
        <p:txBody>
          <a:bodyPr wrap="square" rtlCol="0">
            <a:spAutoFit/>
          </a:bodyPr>
          <a:lstStyle/>
          <a:p>
            <a:r>
              <a:rPr lang="sv-SE">
                <a:latin typeface="Arial" panose="020B0604020202020204" pitchFamily="34" charset="0"/>
                <a:cs typeface="Arial" panose="020B0604020202020204" pitchFamily="34" charset="0"/>
              </a:rPr>
              <a:t>Centrum</a:t>
            </a:r>
          </a:p>
        </p:txBody>
      </p:sp>
      <p:sp>
        <p:nvSpPr>
          <p:cNvPr id="62" name="textruta 61">
            <a:extLst>
              <a:ext uri="{FF2B5EF4-FFF2-40B4-BE49-F238E27FC236}">
                <a16:creationId xmlns:a16="http://schemas.microsoft.com/office/drawing/2014/main" id="{105A74C3-B9FA-B402-7DB9-3B4F4A805203}"/>
              </a:ext>
            </a:extLst>
          </p:cNvPr>
          <p:cNvSpPr txBox="1"/>
          <p:nvPr/>
        </p:nvSpPr>
        <p:spPr>
          <a:xfrm>
            <a:off x="7252498" y="1424178"/>
            <a:ext cx="1318400" cy="369332"/>
          </a:xfrm>
          <a:prstGeom prst="rect">
            <a:avLst/>
          </a:prstGeom>
          <a:noFill/>
        </p:spPr>
        <p:txBody>
          <a:bodyPr wrap="square" rtlCol="0">
            <a:spAutoFit/>
          </a:bodyPr>
          <a:lstStyle/>
          <a:p>
            <a:r>
              <a:rPr lang="sv-SE">
                <a:latin typeface="Arial" panose="020B0604020202020204" pitchFamily="34" charset="0"/>
                <a:cs typeface="Arial" panose="020B0604020202020204" pitchFamily="34" charset="0"/>
              </a:rPr>
              <a:t>Nordost</a:t>
            </a:r>
          </a:p>
        </p:txBody>
      </p:sp>
      <p:sp>
        <p:nvSpPr>
          <p:cNvPr id="63" name="textruta 62">
            <a:extLst>
              <a:ext uri="{FF2B5EF4-FFF2-40B4-BE49-F238E27FC236}">
                <a16:creationId xmlns:a16="http://schemas.microsoft.com/office/drawing/2014/main" id="{B8E02C19-5281-BC9E-16C6-9F59B9DB141C}"/>
              </a:ext>
            </a:extLst>
          </p:cNvPr>
          <p:cNvSpPr txBox="1"/>
          <p:nvPr/>
        </p:nvSpPr>
        <p:spPr>
          <a:xfrm>
            <a:off x="4938090" y="2487518"/>
            <a:ext cx="1318400" cy="369332"/>
          </a:xfrm>
          <a:prstGeom prst="rect">
            <a:avLst/>
          </a:prstGeom>
          <a:noFill/>
        </p:spPr>
        <p:txBody>
          <a:bodyPr wrap="square" rtlCol="0">
            <a:spAutoFit/>
          </a:bodyPr>
          <a:lstStyle/>
          <a:p>
            <a:r>
              <a:rPr lang="sv-SE">
                <a:latin typeface="Arial" panose="020B0604020202020204" pitchFamily="34" charset="0"/>
                <a:cs typeface="Arial" panose="020B0604020202020204" pitchFamily="34" charset="0"/>
              </a:rPr>
              <a:t>Hisingen</a:t>
            </a:r>
          </a:p>
        </p:txBody>
      </p:sp>
      <p:sp>
        <p:nvSpPr>
          <p:cNvPr id="64" name="textruta 63">
            <a:extLst>
              <a:ext uri="{FF2B5EF4-FFF2-40B4-BE49-F238E27FC236}">
                <a16:creationId xmlns:a16="http://schemas.microsoft.com/office/drawing/2014/main" id="{1E2735A8-6BD0-F2D3-51DC-75AB3CA1BC22}"/>
              </a:ext>
            </a:extLst>
          </p:cNvPr>
          <p:cNvSpPr txBox="1"/>
          <p:nvPr/>
        </p:nvSpPr>
        <p:spPr>
          <a:xfrm>
            <a:off x="5153195" y="4434104"/>
            <a:ext cx="1318400" cy="369332"/>
          </a:xfrm>
          <a:prstGeom prst="rect">
            <a:avLst/>
          </a:prstGeom>
          <a:noFill/>
        </p:spPr>
        <p:txBody>
          <a:bodyPr wrap="square" rtlCol="0">
            <a:spAutoFit/>
          </a:bodyPr>
          <a:lstStyle/>
          <a:p>
            <a:r>
              <a:rPr lang="sv-SE">
                <a:latin typeface="Arial" panose="020B0604020202020204" pitchFamily="34" charset="0"/>
                <a:cs typeface="Arial" panose="020B0604020202020204" pitchFamily="34" charset="0"/>
              </a:rPr>
              <a:t>Sydväst</a:t>
            </a:r>
          </a:p>
        </p:txBody>
      </p:sp>
    </p:spTree>
    <p:extLst>
      <p:ext uri="{BB962C8B-B14F-4D97-AF65-F5344CB8AC3E}">
        <p14:creationId xmlns:p14="http://schemas.microsoft.com/office/powerpoint/2010/main" val="181828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1B30AA4-C10A-4ECC-9523-F120C150FA0F}"/>
              </a:ext>
            </a:extLst>
          </p:cNvPr>
          <p:cNvGraphicFramePr>
            <a:graphicFrameLocks/>
          </p:cNvGraphicFramePr>
          <p:nvPr>
            <p:extLst>
              <p:ext uri="{D42A27DB-BD31-4B8C-83A1-F6EECF244321}">
                <p14:modId xmlns:p14="http://schemas.microsoft.com/office/powerpoint/2010/main" val="3827578241"/>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90492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A7A8F7B8-498E-F288-3055-381262EA3D06}"/>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8F78FB27-7367-083F-E1A3-C97D4DF80EB8}"/>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5DFE9DEB-22F5-A128-297D-808FA4B3D799}"/>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0801051F-7AE1-724C-A113-FA6CE42E1C73}"/>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graphicFrame>
        <p:nvGraphicFramePr>
          <p:cNvPr id="7" name="Diagram 6">
            <a:extLst>
              <a:ext uri="{FF2B5EF4-FFF2-40B4-BE49-F238E27FC236}">
                <a16:creationId xmlns:a16="http://schemas.microsoft.com/office/drawing/2014/main" id="{F3B48372-BFF8-FB74-93C1-D8CFBCEDE79C}"/>
              </a:ext>
            </a:extLst>
          </p:cNvPr>
          <p:cNvGraphicFramePr>
            <a:graphicFrameLocks/>
          </p:cNvGraphicFramePr>
          <p:nvPr>
            <p:extLst>
              <p:ext uri="{D42A27DB-BD31-4B8C-83A1-F6EECF244321}">
                <p14:modId xmlns:p14="http://schemas.microsoft.com/office/powerpoint/2010/main" val="3005400914"/>
              </p:ext>
            </p:extLst>
          </p:nvPr>
        </p:nvGraphicFramePr>
        <p:xfrm>
          <a:off x="407988" y="873124"/>
          <a:ext cx="11376025" cy="57245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12012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F136184D-3CF2-1992-96FC-D2D8971DED5C}"/>
              </a:ext>
            </a:extLst>
          </p:cNvPr>
          <p:cNvGraphicFramePr>
            <a:graphicFrameLocks/>
          </p:cNvGraphicFramePr>
          <p:nvPr>
            <p:extLst>
              <p:ext uri="{D42A27DB-BD31-4B8C-83A1-F6EECF244321}">
                <p14:modId xmlns:p14="http://schemas.microsoft.com/office/powerpoint/2010/main" val="4201721362"/>
              </p:ext>
            </p:extLst>
          </p:nvPr>
        </p:nvGraphicFramePr>
        <p:xfrm>
          <a:off x="407988"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6941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A3FC1CE-8E35-2D0F-728D-FBBB483640A6}"/>
              </a:ext>
            </a:extLst>
          </p:cNvPr>
          <p:cNvGraphicFramePr>
            <a:graphicFrameLocks/>
          </p:cNvGraphicFramePr>
          <p:nvPr>
            <p:extLst>
              <p:ext uri="{D42A27DB-BD31-4B8C-83A1-F6EECF244321}">
                <p14:modId xmlns:p14="http://schemas.microsoft.com/office/powerpoint/2010/main" val="3807209031"/>
              </p:ext>
            </p:extLst>
          </p:nvPr>
        </p:nvGraphicFramePr>
        <p:xfrm>
          <a:off x="407987" y="873123"/>
          <a:ext cx="11376025" cy="55800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45682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C47A4C3-3343-470C-8583-5FC388EFC902}"/>
              </a:ext>
            </a:extLst>
          </p:cNvPr>
          <p:cNvGraphicFramePr>
            <a:graphicFrameLocks/>
          </p:cNvGraphicFramePr>
          <p:nvPr>
            <p:extLst>
              <p:ext uri="{D42A27DB-BD31-4B8C-83A1-F6EECF244321}">
                <p14:modId xmlns:p14="http://schemas.microsoft.com/office/powerpoint/2010/main" val="1906914741"/>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174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ABFA698-EB78-07F5-D21B-E6DFF265E4DD}"/>
              </a:ext>
            </a:extLst>
          </p:cNvPr>
          <p:cNvGraphicFramePr>
            <a:graphicFrameLocks/>
          </p:cNvGraphicFramePr>
          <p:nvPr>
            <p:extLst>
              <p:ext uri="{D42A27DB-BD31-4B8C-83A1-F6EECF244321}">
                <p14:modId xmlns:p14="http://schemas.microsoft.com/office/powerpoint/2010/main" val="631637321"/>
              </p:ext>
            </p:extLst>
          </p:nvPr>
        </p:nvGraphicFramePr>
        <p:xfrm>
          <a:off x="407988" y="873125"/>
          <a:ext cx="11376025" cy="572452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F70AD822-EEBE-A24A-9BAC-058DCBCE7021}"/>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A492B959-2EF6-5C97-81DA-A952FE6B793D}"/>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17C50937-A705-BBC3-5066-0AC89A26D795}"/>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23487102-A9B7-6AA3-E777-1C28B84D6034}"/>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41269589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FD691A9-62C7-8700-C53A-7EB1323D6500}"/>
              </a:ext>
            </a:extLst>
          </p:cNvPr>
          <p:cNvGraphicFramePr>
            <a:graphicFrameLocks/>
          </p:cNvGraphicFramePr>
          <p:nvPr>
            <p:extLst>
              <p:ext uri="{D42A27DB-BD31-4B8C-83A1-F6EECF244321}">
                <p14:modId xmlns:p14="http://schemas.microsoft.com/office/powerpoint/2010/main" val="3573006319"/>
              </p:ext>
            </p:extLst>
          </p:nvPr>
        </p:nvGraphicFramePr>
        <p:xfrm>
          <a:off x="407989" y="873124"/>
          <a:ext cx="11376024"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6831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4FA059A-03C1-5C5E-141B-86D7C54974C9}"/>
              </a:ext>
            </a:extLst>
          </p:cNvPr>
          <p:cNvGraphicFramePr>
            <a:graphicFrameLocks/>
          </p:cNvGraphicFramePr>
          <p:nvPr>
            <p:extLst>
              <p:ext uri="{D42A27DB-BD31-4B8C-83A1-F6EECF244321}">
                <p14:modId xmlns:p14="http://schemas.microsoft.com/office/powerpoint/2010/main" val="2221355569"/>
              </p:ext>
            </p:extLst>
          </p:nvPr>
        </p:nvGraphicFramePr>
        <p:xfrm>
          <a:off x="407987"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3828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7D96242F-27B2-4EBE-846D-949959599E13}"/>
              </a:ext>
            </a:extLst>
          </p:cNvPr>
          <p:cNvGraphicFramePr>
            <a:graphicFrameLocks/>
          </p:cNvGraphicFramePr>
          <p:nvPr>
            <p:extLst>
              <p:ext uri="{D42A27DB-BD31-4B8C-83A1-F6EECF244321}">
                <p14:modId xmlns:p14="http://schemas.microsoft.com/office/powerpoint/2010/main" val="1070532094"/>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8468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3D3AD4E-4D9C-A9CA-B427-DAC1B5C0BA0B}"/>
              </a:ext>
            </a:extLst>
          </p:cNvPr>
          <p:cNvGraphicFramePr>
            <a:graphicFrameLocks/>
          </p:cNvGraphicFramePr>
          <p:nvPr>
            <p:extLst>
              <p:ext uri="{D42A27DB-BD31-4B8C-83A1-F6EECF244321}">
                <p14:modId xmlns:p14="http://schemas.microsoft.com/office/powerpoint/2010/main" val="1207622483"/>
              </p:ext>
            </p:extLst>
          </p:nvPr>
        </p:nvGraphicFramePr>
        <p:xfrm>
          <a:off x="407988" y="873125"/>
          <a:ext cx="11376025" cy="572452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06900B28-705F-43AF-A49C-2731D482DE8E}"/>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6733CD67-0C88-F97A-6EE6-48611C056FA6}"/>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D9FAB0C6-6BBF-6238-C963-1B51E1AB80E4}"/>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5CF2D263-62D2-6998-D67C-EA4CFB75389D}"/>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27349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695D2-E9DD-451E-9947-069A6546E37D}"/>
              </a:ext>
            </a:extLst>
          </p:cNvPr>
          <p:cNvSpPr>
            <a:spLocks noGrp="1"/>
          </p:cNvSpPr>
          <p:nvPr>
            <p:ph type="title"/>
          </p:nvPr>
        </p:nvSpPr>
        <p:spPr>
          <a:xfrm>
            <a:off x="506895" y="245857"/>
            <a:ext cx="9226826" cy="767936"/>
          </a:xfrm>
        </p:spPr>
        <p:txBody>
          <a:bodyPr>
            <a:normAutofit/>
          </a:bodyPr>
          <a:lstStyle/>
          <a:p>
            <a:r>
              <a:rPr lang="sv-SE" sz="3200" dirty="0">
                <a:latin typeface="Aptos Black" panose="020B0004020202020204" pitchFamily="34" charset="0"/>
              </a:rPr>
              <a:t>Introduktion</a:t>
            </a:r>
          </a:p>
        </p:txBody>
      </p:sp>
      <p:sp>
        <p:nvSpPr>
          <p:cNvPr id="3" name="Platshållare för innehåll 2">
            <a:extLst>
              <a:ext uri="{FF2B5EF4-FFF2-40B4-BE49-F238E27FC236}">
                <a16:creationId xmlns:a16="http://schemas.microsoft.com/office/drawing/2014/main" id="{73DD1305-5206-E567-CBA3-A9E9D71EAE76}"/>
              </a:ext>
            </a:extLst>
          </p:cNvPr>
          <p:cNvSpPr>
            <a:spLocks noGrp="1"/>
          </p:cNvSpPr>
          <p:nvPr>
            <p:ph idx="11"/>
          </p:nvPr>
        </p:nvSpPr>
        <p:spPr>
          <a:xfrm>
            <a:off x="506895" y="1497496"/>
            <a:ext cx="11274288" cy="4750903"/>
          </a:xfrm>
        </p:spPr>
        <p:txBody>
          <a:bodyPr>
            <a:normAutofit/>
          </a:bodyPr>
          <a:lstStyle/>
          <a:p>
            <a:pPr marL="0" indent="0">
              <a:buNone/>
            </a:pPr>
            <a:r>
              <a:rPr lang="sv-SE" sz="2000" dirty="0">
                <a:latin typeface="Aptos Display" panose="020B0004020202020204" pitchFamily="34" charset="0"/>
              </a:rPr>
              <a:t>Denna rapport presenterar ett urval av resultat från SOM-institutets enkätundersökning i Göteborg 2023. Rapporten har tagits fram av en arbetsgrupp med deltagare från de fyra socialförvaltningarna. Syftet är att uppmärksamma och sprida resultat från undersökningen inom de fyra socialförvaltningarna, samt att underlätta förståelse och användningen av resultaten genom att ta fram färdiga diagram. </a:t>
            </a:r>
          </a:p>
          <a:p>
            <a:pPr marL="0" indent="0">
              <a:buNone/>
            </a:pPr>
            <a:r>
              <a:rPr lang="sv-SE" sz="2000" dirty="0">
                <a:latin typeface="Aptos Display" panose="020B0004020202020204" pitchFamily="34" charset="0"/>
              </a:rPr>
              <a:t>Denna rapport har fokus på förtroende för socialtjänsten, och visar resultat för hela staden. Det finns också en stadsövergripande rapport om trygghet och stadsområdesfrågor, samt fyra stadsområdesrapporter som presenterar resultat inom varje stadsområde och för enskilda mellanområden. </a:t>
            </a:r>
          </a:p>
          <a:p>
            <a:pPr marL="0" indent="0">
              <a:buNone/>
            </a:pPr>
            <a:r>
              <a:rPr lang="sv-SE" sz="2000" dirty="0">
                <a:latin typeface="Aptos Display" panose="020B0004020202020204" pitchFamily="34" charset="0"/>
              </a:rPr>
              <a:t>Rapporten har tagits fram på uppdrag av de fyra avdelningscheferna för Stadsområde, välfärd och fritid. Kontaktuppgifter till arbetsgruppen finns längst bak. </a:t>
            </a:r>
          </a:p>
          <a:p>
            <a:pPr marL="0" indent="0">
              <a:buNone/>
            </a:pPr>
            <a:endParaRPr lang="sv-SE" sz="2000" dirty="0">
              <a:latin typeface="Aptos Display" panose="020B0004020202020204" pitchFamily="34" charset="0"/>
            </a:endParaRPr>
          </a:p>
        </p:txBody>
      </p:sp>
    </p:spTree>
    <p:extLst>
      <p:ext uri="{BB962C8B-B14F-4D97-AF65-F5344CB8AC3E}">
        <p14:creationId xmlns:p14="http://schemas.microsoft.com/office/powerpoint/2010/main" val="2538749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4B51FCF-9BE4-01AA-4831-A42F38E35DF7}"/>
              </a:ext>
            </a:extLst>
          </p:cNvPr>
          <p:cNvGraphicFramePr>
            <a:graphicFrameLocks/>
          </p:cNvGraphicFramePr>
          <p:nvPr>
            <p:extLst>
              <p:ext uri="{D42A27DB-BD31-4B8C-83A1-F6EECF244321}">
                <p14:modId xmlns:p14="http://schemas.microsoft.com/office/powerpoint/2010/main" val="1347039652"/>
              </p:ext>
            </p:extLst>
          </p:nvPr>
        </p:nvGraphicFramePr>
        <p:xfrm>
          <a:off x="407987" y="873125"/>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4968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8D06950-A88C-C475-2EB7-EB28D32942D8}"/>
              </a:ext>
            </a:extLst>
          </p:cNvPr>
          <p:cNvGraphicFramePr>
            <a:graphicFrameLocks/>
          </p:cNvGraphicFramePr>
          <p:nvPr>
            <p:extLst>
              <p:ext uri="{D42A27DB-BD31-4B8C-83A1-F6EECF244321}">
                <p14:modId xmlns:p14="http://schemas.microsoft.com/office/powerpoint/2010/main" val="3216197329"/>
              </p:ext>
            </p:extLst>
          </p:nvPr>
        </p:nvGraphicFramePr>
        <p:xfrm>
          <a:off x="407987"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4992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6F8F57C-D171-4E29-8A96-7BE610A12BA8}"/>
              </a:ext>
            </a:extLst>
          </p:cNvPr>
          <p:cNvGraphicFramePr>
            <a:graphicFrameLocks/>
          </p:cNvGraphicFramePr>
          <p:nvPr>
            <p:extLst>
              <p:ext uri="{D42A27DB-BD31-4B8C-83A1-F6EECF244321}">
                <p14:modId xmlns:p14="http://schemas.microsoft.com/office/powerpoint/2010/main" val="2628859208"/>
              </p:ext>
            </p:extLst>
          </p:nvPr>
        </p:nvGraphicFramePr>
        <p:xfrm>
          <a:off x="1776000" y="1233438"/>
          <a:ext cx="8640000" cy="46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5316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6B3FC46-9009-7733-D1C3-587C3110C739}"/>
              </a:ext>
            </a:extLst>
          </p:cNvPr>
          <p:cNvGraphicFramePr>
            <a:graphicFrameLocks/>
          </p:cNvGraphicFramePr>
          <p:nvPr>
            <p:extLst>
              <p:ext uri="{D42A27DB-BD31-4B8C-83A1-F6EECF244321}">
                <p14:modId xmlns:p14="http://schemas.microsoft.com/office/powerpoint/2010/main" val="3265126279"/>
              </p:ext>
            </p:extLst>
          </p:nvPr>
        </p:nvGraphicFramePr>
        <p:xfrm>
          <a:off x="406400" y="873125"/>
          <a:ext cx="11377613" cy="572452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3">
            <a:extLst>
              <a:ext uri="{FF2B5EF4-FFF2-40B4-BE49-F238E27FC236}">
                <a16:creationId xmlns:a16="http://schemas.microsoft.com/office/drawing/2014/main" id="{102F810E-1F67-A316-ADB0-456B1E798D0A}"/>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4" name="textruta 3">
            <a:extLst>
              <a:ext uri="{FF2B5EF4-FFF2-40B4-BE49-F238E27FC236}">
                <a16:creationId xmlns:a16="http://schemas.microsoft.com/office/drawing/2014/main" id="{8314E172-46C9-11A1-3AE5-558D33344FCD}"/>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5" name="textruta 3">
            <a:extLst>
              <a:ext uri="{FF2B5EF4-FFF2-40B4-BE49-F238E27FC236}">
                <a16:creationId xmlns:a16="http://schemas.microsoft.com/office/drawing/2014/main" id="{50814151-B4AA-ED68-F3B2-3E0091A5D459}"/>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6" name="textruta 3">
            <a:extLst>
              <a:ext uri="{FF2B5EF4-FFF2-40B4-BE49-F238E27FC236}">
                <a16:creationId xmlns:a16="http://schemas.microsoft.com/office/drawing/2014/main" id="{C006B5E4-63AE-ECCB-4B61-24D3F9929297}"/>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spTree>
    <p:extLst>
      <p:ext uri="{BB962C8B-B14F-4D97-AF65-F5344CB8AC3E}">
        <p14:creationId xmlns:p14="http://schemas.microsoft.com/office/powerpoint/2010/main" val="895419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03E54FD9-7431-30E6-13F9-BA52245E9BF1}"/>
              </a:ext>
            </a:extLst>
          </p:cNvPr>
          <p:cNvGraphicFramePr>
            <a:graphicFrameLocks/>
          </p:cNvGraphicFramePr>
          <p:nvPr>
            <p:extLst>
              <p:ext uri="{D42A27DB-BD31-4B8C-83A1-F6EECF244321}">
                <p14:modId xmlns:p14="http://schemas.microsoft.com/office/powerpoint/2010/main" val="1128581038"/>
              </p:ext>
            </p:extLst>
          </p:nvPr>
        </p:nvGraphicFramePr>
        <p:xfrm>
          <a:off x="407988"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2612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FBD0456-C7DF-0C48-4EBE-17FB6A5983E3}"/>
              </a:ext>
            </a:extLst>
          </p:cNvPr>
          <p:cNvGraphicFramePr>
            <a:graphicFrameLocks/>
          </p:cNvGraphicFramePr>
          <p:nvPr>
            <p:extLst>
              <p:ext uri="{D42A27DB-BD31-4B8C-83A1-F6EECF244321}">
                <p14:modId xmlns:p14="http://schemas.microsoft.com/office/powerpoint/2010/main" val="4207727688"/>
              </p:ext>
            </p:extLst>
          </p:nvPr>
        </p:nvGraphicFramePr>
        <p:xfrm>
          <a:off x="407988" y="873124"/>
          <a:ext cx="11376025" cy="5580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514987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0A98A6D0-4DB2-3D32-7ED6-14E9B7EA62F9}"/>
              </a:ext>
            </a:extLst>
          </p:cNvPr>
          <p:cNvSpPr>
            <a:spLocks noGrp="1"/>
          </p:cNvSpPr>
          <p:nvPr>
            <p:ph type="title"/>
          </p:nvPr>
        </p:nvSpPr>
        <p:spPr>
          <a:xfrm>
            <a:off x="932507" y="1406822"/>
            <a:ext cx="6148878" cy="309600"/>
          </a:xfrm>
        </p:spPr>
        <p:txBody>
          <a:bodyPr lIns="0">
            <a:normAutofit/>
          </a:bodyPr>
          <a:lstStyle/>
          <a:p>
            <a:r>
              <a:rPr lang="sv-SE">
                <a:latin typeface="Arial Black" panose="020B0A04020102020204" pitchFamily="34" charset="0"/>
              </a:rPr>
              <a:t>Kontakt arbetsgrupp</a:t>
            </a:r>
          </a:p>
        </p:txBody>
      </p:sp>
      <p:sp>
        <p:nvSpPr>
          <p:cNvPr id="9" name="Platshållare för text 2">
            <a:extLst>
              <a:ext uri="{FF2B5EF4-FFF2-40B4-BE49-F238E27FC236}">
                <a16:creationId xmlns:a16="http://schemas.microsoft.com/office/drawing/2014/main" id="{4F7A36BE-CAEE-E0BC-AA25-3C168601D707}"/>
              </a:ext>
            </a:extLst>
          </p:cNvPr>
          <p:cNvSpPr>
            <a:spLocks noGrp="1"/>
          </p:cNvSpPr>
          <p:nvPr>
            <p:ph type="body" sz="quarter" idx="11"/>
          </p:nvPr>
        </p:nvSpPr>
        <p:spPr>
          <a:xfrm>
            <a:off x="932507" y="1828800"/>
            <a:ext cx="9958812" cy="3972910"/>
          </a:xfrm>
        </p:spPr>
        <p:txBody>
          <a:bodyPr vert="horz" lIns="0" tIns="0" rIns="0" bIns="0" numCol="2" spcCol="180000" rtlCol="0" anchor="t">
            <a:noAutofit/>
          </a:bodyPr>
          <a:lstStyle/>
          <a:p>
            <a:r>
              <a:rPr lang="sv-SE">
                <a:latin typeface="Arial" panose="020B0604020202020204" pitchFamily="34" charset="0"/>
                <a:cs typeface="Arial" panose="020B0604020202020204" pitchFamily="34" charset="0"/>
              </a:rPr>
              <a:t>Carl Odhnoff</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Utvecklingsledare SKU, samordnare </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carl.odhnoff@socialcentrum.goteborg.se</a:t>
            </a:r>
            <a:br>
              <a:rPr lang="sv-SE">
                <a:latin typeface="Arial" panose="020B0604020202020204" pitchFamily="34" charset="0"/>
                <a:cs typeface="Arial" panose="020B0604020202020204" pitchFamily="34" charset="0"/>
              </a:rPr>
            </a:br>
            <a:endParaRPr lang="sv-SE">
              <a:latin typeface="Arial" panose="020B0604020202020204" pitchFamily="34" charset="0"/>
              <a:cs typeface="Arial" panose="020B0604020202020204" pitchFamily="34" charset="0"/>
            </a:endParaRPr>
          </a:p>
          <a:p>
            <a:endParaRPr lang="sv-SE">
              <a:latin typeface="Arial" panose="020B0604020202020204" pitchFamily="34" charset="0"/>
              <a:cs typeface="Arial" panose="020B0604020202020204" pitchFamily="34" charset="0"/>
            </a:endParaRPr>
          </a:p>
          <a:p>
            <a:r>
              <a:rPr lang="sv-SE">
                <a:latin typeface="Arial" panose="020B0604020202020204" pitchFamily="34" charset="0"/>
                <a:cs typeface="Arial" panose="020B0604020202020204" pitchFamily="34" charset="0"/>
              </a:rPr>
              <a:t>Alexandre Miron</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Utvecklingsledare trygghet</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alexandre.miron@socialcentrum.goteborg.se</a:t>
            </a:r>
            <a:br>
              <a:rPr lang="sv-SE">
                <a:latin typeface="Arial" panose="020B0604020202020204" pitchFamily="34" charset="0"/>
                <a:cs typeface="Arial" panose="020B0604020202020204" pitchFamily="34" charset="0"/>
              </a:rPr>
            </a:br>
            <a:endParaRPr lang="sv-SE">
              <a:latin typeface="Arial" panose="020B0604020202020204" pitchFamily="34" charset="0"/>
              <a:cs typeface="Arial" panose="020B0604020202020204" pitchFamily="34" charset="0"/>
            </a:endParaRPr>
          </a:p>
          <a:p>
            <a:endParaRPr lang="sv-SE">
              <a:latin typeface="Arial" panose="020B0604020202020204" pitchFamily="34" charset="0"/>
              <a:cs typeface="Arial" panose="020B0604020202020204" pitchFamily="34" charset="0"/>
            </a:endParaRPr>
          </a:p>
          <a:p>
            <a:r>
              <a:rPr lang="sv-SE">
                <a:latin typeface="Arial" panose="020B0604020202020204" pitchFamily="34" charset="0"/>
                <a:cs typeface="Arial" panose="020B0604020202020204" pitchFamily="34" charset="0"/>
              </a:rPr>
              <a:t>Amanda Linell</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Utvecklingsledare trygghet</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amanda.linell@socialhisingen.goteborg.se</a:t>
            </a:r>
          </a:p>
          <a:p>
            <a:endParaRPr lang="sv-SE">
              <a:latin typeface="Arial" panose="020B0604020202020204" pitchFamily="34" charset="0"/>
              <a:cs typeface="Arial" panose="020B0604020202020204" pitchFamily="34" charset="0"/>
            </a:endParaRPr>
          </a:p>
          <a:p>
            <a:r>
              <a:rPr lang="sv-SE">
                <a:latin typeface="Arial" panose="020B0604020202020204" pitchFamily="34" charset="0"/>
                <a:cs typeface="Arial" panose="020B0604020202020204" pitchFamily="34" charset="0"/>
              </a:rPr>
              <a:t>Robert Andersson</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Utvecklingsledare trygghet</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robert.andersson@socialnordost.goteborg.se</a:t>
            </a:r>
          </a:p>
          <a:p>
            <a:endParaRPr lang="sv-SE">
              <a:latin typeface="Arial" panose="020B0604020202020204" pitchFamily="34" charset="0"/>
              <a:cs typeface="Arial" panose="020B0604020202020204" pitchFamily="34" charset="0"/>
            </a:endParaRPr>
          </a:p>
          <a:p>
            <a:endParaRPr lang="sv-SE">
              <a:latin typeface="Arial" panose="020B0604020202020204" pitchFamily="34" charset="0"/>
              <a:cs typeface="Arial" panose="020B0604020202020204" pitchFamily="34" charset="0"/>
            </a:endParaRPr>
          </a:p>
          <a:p>
            <a:r>
              <a:rPr lang="sv-SE">
                <a:latin typeface="Arial" panose="020B0604020202020204" pitchFamily="34" charset="0"/>
                <a:cs typeface="Arial" panose="020B0604020202020204" pitchFamily="34" charset="0"/>
              </a:rPr>
              <a:t>Jenny Haglind</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Utvecklingsledare trygghet</a:t>
            </a:r>
            <a:br>
              <a:rPr lang="sv-SE">
                <a:latin typeface="Arial" panose="020B0604020202020204" pitchFamily="34" charset="0"/>
                <a:cs typeface="Arial" panose="020B0604020202020204" pitchFamily="34" charset="0"/>
              </a:rPr>
            </a:br>
            <a:r>
              <a:rPr lang="sv-SE">
                <a:latin typeface="Arial" panose="020B0604020202020204" pitchFamily="34" charset="0"/>
                <a:cs typeface="Arial" panose="020B0604020202020204" pitchFamily="34" charset="0"/>
              </a:rPr>
              <a:t>jenny.haglind@socialsydvast.goteborg.se</a:t>
            </a:r>
          </a:p>
          <a:p>
            <a:endParaRPr lang="sv-SE">
              <a:latin typeface="Arial" panose="020B0604020202020204" pitchFamily="34" charset="0"/>
              <a:cs typeface="Arial" panose="020B0604020202020204" pitchFamily="34" charset="0"/>
            </a:endParaRPr>
          </a:p>
          <a:p>
            <a:endParaRPr lang="sv-SE">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6468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695D2-E9DD-451E-9947-069A6546E37D}"/>
              </a:ext>
            </a:extLst>
          </p:cNvPr>
          <p:cNvSpPr>
            <a:spLocks noGrp="1"/>
          </p:cNvSpPr>
          <p:nvPr>
            <p:ph type="title"/>
          </p:nvPr>
        </p:nvSpPr>
        <p:spPr>
          <a:xfrm>
            <a:off x="506895" y="245857"/>
            <a:ext cx="9226826" cy="767936"/>
          </a:xfrm>
        </p:spPr>
        <p:txBody>
          <a:bodyPr>
            <a:normAutofit/>
          </a:bodyPr>
          <a:lstStyle/>
          <a:p>
            <a:r>
              <a:rPr lang="sv-SE" sz="3200" dirty="0">
                <a:latin typeface="Aptos Black" panose="020B0004020202020204" pitchFamily="34" charset="0"/>
              </a:rPr>
              <a:t>Introduktion</a:t>
            </a:r>
          </a:p>
        </p:txBody>
      </p:sp>
      <p:sp>
        <p:nvSpPr>
          <p:cNvPr id="4" name="textruta 3">
            <a:extLst>
              <a:ext uri="{FF2B5EF4-FFF2-40B4-BE49-F238E27FC236}">
                <a16:creationId xmlns:a16="http://schemas.microsoft.com/office/drawing/2014/main" id="{59D95466-48BD-9CFB-9FA3-DF4C37E2A6A1}"/>
              </a:ext>
            </a:extLst>
          </p:cNvPr>
          <p:cNvSpPr txBox="1"/>
          <p:nvPr/>
        </p:nvSpPr>
        <p:spPr>
          <a:xfrm>
            <a:off x="8506213" y="1508377"/>
            <a:ext cx="2144108" cy="1754326"/>
          </a:xfrm>
          <a:prstGeom prst="rect">
            <a:avLst/>
          </a:prstGeom>
          <a:noFill/>
        </p:spPr>
        <p:txBody>
          <a:bodyPr wrap="square" rtlCol="0">
            <a:spAutoFit/>
          </a:bodyPr>
          <a:lstStyle/>
          <a:p>
            <a:r>
              <a:rPr lang="sv-SE" sz="7200" dirty="0">
                <a:latin typeface="Aptos Display" panose="020B0004020202020204" pitchFamily="34" charset="0"/>
              </a:rPr>
              <a:t>49%</a:t>
            </a:r>
            <a:br>
              <a:rPr lang="sv-SE" dirty="0">
                <a:latin typeface="Aptos Display" panose="020B0004020202020204" pitchFamily="34" charset="0"/>
              </a:rPr>
            </a:br>
            <a:r>
              <a:rPr lang="sv-SE" dirty="0">
                <a:latin typeface="Aptos Display" panose="020B0004020202020204" pitchFamily="34" charset="0"/>
              </a:rPr>
              <a:t>nettosvarsfrekvens 2023</a:t>
            </a:r>
          </a:p>
        </p:txBody>
      </p:sp>
      <p:graphicFrame>
        <p:nvGraphicFramePr>
          <p:cNvPr id="5" name="Diagram 4">
            <a:extLst>
              <a:ext uri="{FF2B5EF4-FFF2-40B4-BE49-F238E27FC236}">
                <a16:creationId xmlns:a16="http://schemas.microsoft.com/office/drawing/2014/main" id="{3A12988A-439E-D532-434B-71A2E1502B68}"/>
              </a:ext>
            </a:extLst>
          </p:cNvPr>
          <p:cNvGraphicFramePr>
            <a:graphicFrameLocks/>
          </p:cNvGraphicFramePr>
          <p:nvPr/>
        </p:nvGraphicFramePr>
        <p:xfrm>
          <a:off x="407988" y="1070656"/>
          <a:ext cx="5688011" cy="25558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Diagram 5">
            <a:extLst>
              <a:ext uri="{FF2B5EF4-FFF2-40B4-BE49-F238E27FC236}">
                <a16:creationId xmlns:a16="http://schemas.microsoft.com/office/drawing/2014/main" id="{5A5FB632-492C-61F5-33E2-14C7EE10ADC5}"/>
              </a:ext>
            </a:extLst>
          </p:cNvPr>
          <p:cNvGraphicFramePr>
            <a:graphicFrameLocks/>
          </p:cNvGraphicFramePr>
          <p:nvPr/>
        </p:nvGraphicFramePr>
        <p:xfrm>
          <a:off x="2296633" y="3626532"/>
          <a:ext cx="9813851" cy="30719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64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695D2-E9DD-451E-9947-069A6546E37D}"/>
              </a:ext>
            </a:extLst>
          </p:cNvPr>
          <p:cNvSpPr>
            <a:spLocks noGrp="1"/>
          </p:cNvSpPr>
          <p:nvPr>
            <p:ph type="title"/>
          </p:nvPr>
        </p:nvSpPr>
        <p:spPr>
          <a:xfrm>
            <a:off x="506895" y="245857"/>
            <a:ext cx="9226826" cy="767936"/>
          </a:xfrm>
        </p:spPr>
        <p:txBody>
          <a:bodyPr>
            <a:normAutofit/>
          </a:bodyPr>
          <a:lstStyle/>
          <a:p>
            <a:r>
              <a:rPr lang="sv-SE" sz="3200" dirty="0">
                <a:latin typeface="Aptos Black" panose="020B0004020202020204" pitchFamily="34" charset="0"/>
              </a:rPr>
              <a:t>Introduktion</a:t>
            </a:r>
          </a:p>
        </p:txBody>
      </p:sp>
      <p:sp>
        <p:nvSpPr>
          <p:cNvPr id="4" name="textruta 3">
            <a:extLst>
              <a:ext uri="{FF2B5EF4-FFF2-40B4-BE49-F238E27FC236}">
                <a16:creationId xmlns:a16="http://schemas.microsoft.com/office/drawing/2014/main" id="{DCBDC784-F05B-9575-40E0-E45420140EF8}"/>
              </a:ext>
            </a:extLst>
          </p:cNvPr>
          <p:cNvSpPr txBox="1"/>
          <p:nvPr/>
        </p:nvSpPr>
        <p:spPr>
          <a:xfrm>
            <a:off x="9203604" y="6451456"/>
            <a:ext cx="704850" cy="352424"/>
          </a:xfrm>
          <a:prstGeom prst="rect">
            <a:avLst/>
          </a:prstGeom>
          <a:solidFill>
            <a:srgbClr val="ED7D31">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Centrum</a:t>
            </a:r>
          </a:p>
        </p:txBody>
      </p:sp>
      <p:sp>
        <p:nvSpPr>
          <p:cNvPr id="5" name="textruta 4">
            <a:extLst>
              <a:ext uri="{FF2B5EF4-FFF2-40B4-BE49-F238E27FC236}">
                <a16:creationId xmlns:a16="http://schemas.microsoft.com/office/drawing/2014/main" id="{0996B9AF-7FA5-AADE-C5F7-48ACDE8E5130}"/>
              </a:ext>
            </a:extLst>
          </p:cNvPr>
          <p:cNvSpPr txBox="1"/>
          <p:nvPr/>
        </p:nvSpPr>
        <p:spPr>
          <a:xfrm>
            <a:off x="9946554" y="6451456"/>
            <a:ext cx="704850" cy="352424"/>
          </a:xfrm>
          <a:prstGeom prst="rect">
            <a:avLst/>
          </a:prstGeom>
          <a:solidFill>
            <a:srgbClr val="5B9BD5">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Hisingen</a:t>
            </a:r>
          </a:p>
        </p:txBody>
      </p:sp>
      <p:sp>
        <p:nvSpPr>
          <p:cNvPr id="6" name="textruta 3">
            <a:extLst>
              <a:ext uri="{FF2B5EF4-FFF2-40B4-BE49-F238E27FC236}">
                <a16:creationId xmlns:a16="http://schemas.microsoft.com/office/drawing/2014/main" id="{CD84E2B7-50B9-E67D-2AAD-35B83FD64522}"/>
              </a:ext>
            </a:extLst>
          </p:cNvPr>
          <p:cNvSpPr txBox="1"/>
          <p:nvPr/>
        </p:nvSpPr>
        <p:spPr>
          <a:xfrm>
            <a:off x="10691236" y="6452320"/>
            <a:ext cx="704850" cy="352424"/>
          </a:xfrm>
          <a:prstGeom prst="rect">
            <a:avLst/>
          </a:prstGeom>
          <a:solidFill>
            <a:srgbClr val="70AD47">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Nordost</a:t>
            </a:r>
          </a:p>
        </p:txBody>
      </p:sp>
      <p:sp>
        <p:nvSpPr>
          <p:cNvPr id="7" name="textruta 3">
            <a:extLst>
              <a:ext uri="{FF2B5EF4-FFF2-40B4-BE49-F238E27FC236}">
                <a16:creationId xmlns:a16="http://schemas.microsoft.com/office/drawing/2014/main" id="{4AC5DCE5-CCC5-D10F-0292-5EFB77FABC0F}"/>
              </a:ext>
            </a:extLst>
          </p:cNvPr>
          <p:cNvSpPr txBox="1"/>
          <p:nvPr/>
        </p:nvSpPr>
        <p:spPr>
          <a:xfrm>
            <a:off x="11431588" y="6453188"/>
            <a:ext cx="704850" cy="352424"/>
          </a:xfrm>
          <a:prstGeom prst="rect">
            <a:avLst/>
          </a:prstGeom>
          <a:solidFill>
            <a:srgbClr val="FFC000">
              <a:lumMod val="60000"/>
              <a:lumOff val="40000"/>
            </a:srgbClr>
          </a:solid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sv-SE" b="0" i="0" u="none" strike="noStrike" kern="0" cap="none" spc="0" normalizeH="0" baseline="0" noProof="0">
                <a:ln>
                  <a:noFill/>
                </a:ln>
                <a:solidFill>
                  <a:sysClr val="windowText" lastClr="000000"/>
                </a:solidFill>
                <a:effectLst/>
                <a:uLnTx/>
                <a:uFillTx/>
                <a:latin typeface="Aptos Display" panose="020B0004020202020204" pitchFamily="34" charset="0"/>
              </a:rPr>
              <a:t>Sydväst</a:t>
            </a:r>
          </a:p>
        </p:txBody>
      </p:sp>
      <p:graphicFrame>
        <p:nvGraphicFramePr>
          <p:cNvPr id="8" name="Diagram 7">
            <a:extLst>
              <a:ext uri="{FF2B5EF4-FFF2-40B4-BE49-F238E27FC236}">
                <a16:creationId xmlns:a16="http://schemas.microsoft.com/office/drawing/2014/main" id="{4B7DFA0C-6D43-E410-8D48-0A26A653EB80}"/>
              </a:ext>
            </a:extLst>
          </p:cNvPr>
          <p:cNvGraphicFramePr>
            <a:graphicFrameLocks/>
          </p:cNvGraphicFramePr>
          <p:nvPr/>
        </p:nvGraphicFramePr>
        <p:xfrm>
          <a:off x="407987" y="873125"/>
          <a:ext cx="11376025" cy="5724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5158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7D46CE-4A7A-0258-9F66-84663FB2726A}"/>
              </a:ext>
            </a:extLst>
          </p:cNvPr>
          <p:cNvSpPr>
            <a:spLocks noGrp="1"/>
          </p:cNvSpPr>
          <p:nvPr>
            <p:ph type="ctrTitle"/>
          </p:nvPr>
        </p:nvSpPr>
        <p:spPr/>
        <p:txBody>
          <a:bodyPr/>
          <a:lstStyle/>
          <a:p>
            <a:r>
              <a:rPr lang="sv-SE" sz="4800">
                <a:latin typeface="Arial Black" panose="020B0A04020102020204" pitchFamily="34" charset="0"/>
              </a:rPr>
              <a:t>Förtroende för socialtjänsten</a:t>
            </a:r>
          </a:p>
        </p:txBody>
      </p:sp>
    </p:spTree>
    <p:extLst>
      <p:ext uri="{BB962C8B-B14F-4D97-AF65-F5344CB8AC3E}">
        <p14:creationId xmlns:p14="http://schemas.microsoft.com/office/powerpoint/2010/main" val="257820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CC8FD1C9-BF77-4B66-8BDA-FC9BA0F8A73F}"/>
              </a:ext>
            </a:extLst>
          </p:cNvPr>
          <p:cNvGraphicFramePr>
            <a:graphicFrameLocks/>
          </p:cNvGraphicFramePr>
          <p:nvPr>
            <p:extLst>
              <p:ext uri="{D42A27DB-BD31-4B8C-83A1-F6EECF244321}">
                <p14:modId xmlns:p14="http://schemas.microsoft.com/office/powerpoint/2010/main" val="3292413617"/>
              </p:ext>
            </p:extLst>
          </p:nvPr>
        </p:nvGraphicFramePr>
        <p:xfrm>
          <a:off x="407988" y="873125"/>
          <a:ext cx="11376025" cy="5040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2901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1EADE06-48E1-4B82-BBB3-ABDB243E6591}"/>
              </a:ext>
            </a:extLst>
          </p:cNvPr>
          <p:cNvGraphicFramePr>
            <a:graphicFrameLocks/>
          </p:cNvGraphicFramePr>
          <p:nvPr>
            <p:extLst>
              <p:ext uri="{D42A27DB-BD31-4B8C-83A1-F6EECF244321}">
                <p14:modId xmlns:p14="http://schemas.microsoft.com/office/powerpoint/2010/main" val="3496173151"/>
              </p:ext>
            </p:extLst>
          </p:nvPr>
        </p:nvGraphicFramePr>
        <p:xfrm>
          <a:off x="407987" y="873124"/>
          <a:ext cx="11376025" cy="5040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260652"/>
      </p:ext>
    </p:extLst>
  </p:cSld>
  <p:clrMapOvr>
    <a:masterClrMapping/>
  </p:clrMapOvr>
</p:sld>
</file>

<file path=ppt/theme/theme1.xml><?xml version="1.0" encoding="utf-8"?>
<a:theme xmlns:a="http://schemas.openxmlformats.org/drawingml/2006/main" name="Göteborgs Stad – Blå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5434BBC3-8895-4F5E-B47F-8F8A09D972EF}"/>
    </a:ext>
  </a:extLst>
</a:theme>
</file>

<file path=ppt/theme/theme10.xml><?xml version="1.0" encoding="utf-8"?>
<a:theme xmlns:a="http://schemas.openxmlformats.org/drawingml/2006/main" name="1_Göteborgs Stad – Blå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56B1DC07-6D57-4D31-8580-18CBCFD8CE66}" vid="{D4275864-D5AC-4A6B-BAA4-0EFC7814A7AF}"/>
    </a:ext>
  </a:extLst>
</a:theme>
</file>

<file path=ppt/theme/theme11.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7323B32C-84DF-4C92-8673-AA0A3396A352}"/>
    </a:ext>
  </a:extLst>
</a:theme>
</file>

<file path=ppt/theme/theme3.xml><?xml version="1.0" encoding="utf-8"?>
<a:theme xmlns:a="http://schemas.openxmlformats.org/drawingml/2006/main" name="Göteborgs Stad – Röd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04A833AD-639B-4ED7-AC22-DA1598BE26E9}"/>
    </a:ext>
  </a:extLst>
</a:theme>
</file>

<file path=ppt/theme/theme4.xml><?xml version="1.0" encoding="utf-8"?>
<a:theme xmlns:a="http://schemas.openxmlformats.org/drawingml/2006/main" name="Göteborgs Stad – Turkos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1BF731FF-8A7A-44D5-816A-71F983B6A225}"/>
    </a:ext>
  </a:extLst>
</a:theme>
</file>

<file path=ppt/theme/theme5.xml><?xml version="1.0" encoding="utf-8"?>
<a:theme xmlns:a="http://schemas.openxmlformats.org/drawingml/2006/main" name="Göteborgs Stad – Rosa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3AB9C318-6813-4E31-8DE4-12C93F1F0AD8}"/>
    </a:ext>
  </a:extLst>
</a:theme>
</file>

<file path=ppt/theme/theme6.xml><?xml version="1.0" encoding="utf-8"?>
<a:theme xmlns:a="http://schemas.openxmlformats.org/drawingml/2006/main" name="Göteborgs Stad – Grön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C654C93B-0847-432C-BD51-CFFB4884B71B}"/>
    </a:ext>
  </a:extLst>
</a:theme>
</file>

<file path=ppt/theme/theme7.xml><?xml version="1.0" encoding="utf-8"?>
<a:theme xmlns:a="http://schemas.openxmlformats.org/drawingml/2006/main" name="Göteborgs Stad – Lila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6461B390-5C14-4DAF-9E91-39D7F097FA77}"/>
    </a:ext>
  </a:extLst>
</a:theme>
</file>

<file path=ppt/theme/theme8.xml><?xml version="1.0" encoding="utf-8"?>
<a:theme xmlns:a="http://schemas.openxmlformats.org/drawingml/2006/main" name="Göteborgs Stad – Gul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med infografik.potx" id="{7F272A0E-72ED-41EE-B722-A71A6D99A2EE}" vid="{9EA929B2-2BE0-4DD4-A6DC-72AF2B90F1D7}"/>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7BA070DEE18C04083CC1739935E75F8" ma:contentTypeVersion="18" ma:contentTypeDescription="Skapa ett nytt dokument." ma:contentTypeScope="" ma:versionID="bc0271c234500dba6e2a5657b86b14ea">
  <xsd:schema xmlns:xsd="http://www.w3.org/2001/XMLSchema" xmlns:xs="http://www.w3.org/2001/XMLSchema" xmlns:p="http://schemas.microsoft.com/office/2006/metadata/properties" xmlns:ns2="e3a8c5bb-8a9b-4bd0-8111-9966c324489e" xmlns:ns3="ddbe6f48-4fc3-4c08-9d01-54a3f91d0b75" targetNamespace="http://schemas.microsoft.com/office/2006/metadata/properties" ma:root="true" ma:fieldsID="1277205c1ea8d25d4803c05dc1305feb" ns2:_="" ns3:_="">
    <xsd:import namespace="e3a8c5bb-8a9b-4bd0-8111-9966c324489e"/>
    <xsd:import namespace="ddbe6f48-4fc3-4c08-9d01-54a3f91d0b7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element ref="ns2:MediaServiceDateTaken"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a8c5bb-8a9b-4bd0-8111-9966c32448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be6f48-4fc3-4c08-9d01-54a3f91d0b75" elementFormDefault="qualified">
    <xsd:import namespace="http://schemas.microsoft.com/office/2006/documentManagement/types"/>
    <xsd:import namespace="http://schemas.microsoft.com/office/infopath/2007/PartnerControls"/>
    <xsd:element name="SharedWithUsers" ma:index="1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at med information" ma:internalName="SharedWithDetails" ma:readOnly="true">
      <xsd:simpleType>
        <xsd:restriction base="dms:Note">
          <xsd:maxLength value="255"/>
        </xsd:restriction>
      </xsd:simpleType>
    </xsd:element>
    <xsd:element name="TaxCatchAll" ma:index="19" nillable="true" ma:displayName="Taxonomy Catch All Column" ma:hidden="true" ma:list="{4b033796-8ead-4d0a-a779-59bb256b598d}" ma:internalName="TaxCatchAll" ma:showField="CatchAllData" ma:web="ddbe6f48-4fc3-4c08-9d01-54a3f91d0b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497FA4-5A4E-4EC8-969C-BD95CE13FAF8}">
  <ds:schemaRefs>
    <ds:schemaRef ds:uri="http://schemas.microsoft.com/sharepoint/v3/contenttype/forms"/>
  </ds:schemaRefs>
</ds:datastoreItem>
</file>

<file path=customXml/itemProps2.xml><?xml version="1.0" encoding="utf-8"?>
<ds:datastoreItem xmlns:ds="http://schemas.openxmlformats.org/officeDocument/2006/customXml" ds:itemID="{C3AEEA4C-1DAC-4DDD-98F2-4FFC0981D7FC}">
  <ds:schemaRefs>
    <ds:schemaRef ds:uri="ddbe6f48-4fc3-4c08-9d01-54a3f91d0b75"/>
    <ds:schemaRef ds:uri="e3a8c5bb-8a9b-4bd0-8111-9966c324489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5983</Words>
  <Application>Microsoft Office PowerPoint</Application>
  <PresentationFormat>Bredbild</PresentationFormat>
  <Paragraphs>571</Paragraphs>
  <Slides>46</Slides>
  <Notes>41</Notes>
  <HiddenSlides>0</HiddenSlides>
  <MMClips>0</MMClips>
  <ScaleCrop>false</ScaleCrop>
  <HeadingPairs>
    <vt:vector size="4" baseType="variant">
      <vt:variant>
        <vt:lpstr>Tema</vt:lpstr>
      </vt:variant>
      <vt:variant>
        <vt:i4>10</vt:i4>
      </vt:variant>
      <vt:variant>
        <vt:lpstr>Bildrubriker</vt:lpstr>
      </vt:variant>
      <vt:variant>
        <vt:i4>46</vt:i4>
      </vt:variant>
    </vt:vector>
  </HeadingPairs>
  <TitlesOfParts>
    <vt:vector size="56" baseType="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Office-tema</vt:lpstr>
      <vt:lpstr>1_Göteborgs Stad – Blå dekor</vt:lpstr>
      <vt:lpstr>Resultat från SOM-enkäten 2023 - förtroende för socialtjänsten</vt:lpstr>
      <vt:lpstr>Innehåll</vt:lpstr>
      <vt:lpstr>Göteborgs Stad</vt:lpstr>
      <vt:lpstr>Introduktion</vt:lpstr>
      <vt:lpstr>Introduktion</vt:lpstr>
      <vt:lpstr>Introduktion</vt:lpstr>
      <vt:lpstr>Förtroende för socialtjänsten</vt:lpstr>
      <vt:lpstr>PowerPoint-presentation</vt:lpstr>
      <vt:lpstr>PowerPoint-presentation</vt:lpstr>
      <vt:lpstr>PowerPoint-presentation</vt:lpstr>
      <vt:lpstr>PowerPoint-presentation</vt:lpstr>
      <vt:lpstr>PowerPoint-presentation</vt:lpstr>
      <vt:lpstr>PowerPoint-presentation</vt:lpstr>
      <vt:lpstr>PowerPoint-presentation</vt:lpstr>
      <vt:lpstr>Attityder till socialtjänsten</vt:lpstr>
      <vt:lpstr>Attityder till socialtjänsten</vt:lpstr>
      <vt:lpstr>Korrelation med förtroende för socialtjänsten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Kontakt arbetsgrupp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Informationsgrafik för presentation</dc:title>
  <dc:creator>carl.odhnoff@socialcentrum.goteborg.se</dc:creator>
  <cp:lastModifiedBy>Carl Odhnoff</cp:lastModifiedBy>
  <cp:revision>2</cp:revision>
  <dcterms:created xsi:type="dcterms:W3CDTF">2023-12-21T12:11:43Z</dcterms:created>
  <dcterms:modified xsi:type="dcterms:W3CDTF">2024-10-10T11:58:05Z</dcterms:modified>
</cp:coreProperties>
</file>